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66" r:id="rId5"/>
    <p:sldId id="258" r:id="rId6"/>
    <p:sldId id="267" r:id="rId7"/>
    <p:sldId id="259" r:id="rId8"/>
    <p:sldId id="268" r:id="rId9"/>
    <p:sldId id="260" r:id="rId10"/>
    <p:sldId id="269" r:id="rId11"/>
    <p:sldId id="261" r:id="rId12"/>
    <p:sldId id="270" r:id="rId13"/>
    <p:sldId id="262" r:id="rId14"/>
    <p:sldId id="271" r:id="rId15"/>
    <p:sldId id="263" r:id="rId16"/>
    <p:sldId id="272" r:id="rId17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129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pPr/>
              <a:t>02/07/61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pPr/>
              <a:t>02/07/61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pPr/>
              <a:t>02/07/61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pPr/>
              <a:t>02/07/61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pPr/>
              <a:t>02/07/61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pPr/>
              <a:t>02/07/61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pPr/>
              <a:t>02/07/61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pPr/>
              <a:t>02/07/61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pPr/>
              <a:t>02/07/61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pPr/>
              <a:t>02/07/61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pPr/>
              <a:t>02/07/61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5F293D-20BF-487A-BFA7-792ABC73B8A5}" type="datetimeFigureOut">
              <a:rPr lang="th-TH" smtClean="0"/>
              <a:pPr/>
              <a:t>02/07/61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Commonly Used Medications in ACLS</a:t>
            </a:r>
            <a:endParaRPr lang="th-TH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h-TH" dirty="0" smtClean="0"/>
              <a:t>นพ.สุจิรักษ์    ศรีบูรพา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6" name="Content Placeholder 5" descr="Adrenalin-Epinephrine-for-injection-Vial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2309018" y="1600200"/>
            <a:ext cx="4525963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Epinephrine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smtClean="0"/>
              <a:t>Uses : </a:t>
            </a:r>
            <a:r>
              <a:rPr lang="en-US" dirty="0" smtClean="0"/>
              <a:t>Cardiac arrest, Anaphylaxis, Symptomatic </a:t>
            </a:r>
            <a:r>
              <a:rPr lang="en-US" dirty="0" err="1" smtClean="0"/>
              <a:t>bradycardia</a:t>
            </a:r>
            <a:r>
              <a:rPr lang="en-US" dirty="0" smtClean="0"/>
              <a:t> after atropine, Shock when pacing and atropine are not effective</a:t>
            </a:r>
            <a:endParaRPr lang="th-TH" b="1" dirty="0" smtClean="0"/>
          </a:p>
          <a:p>
            <a:endParaRPr lang="en-US" b="1" dirty="0" smtClean="0"/>
          </a:p>
          <a:p>
            <a:r>
              <a:rPr lang="en-US" b="1" dirty="0" smtClean="0"/>
              <a:t>Dosage : 	</a:t>
            </a:r>
            <a:r>
              <a:rPr lang="en-US" dirty="0" smtClean="0"/>
              <a:t>Cardiac arrest: 1.0 mg (1:10000) IV or 2-2.5 mg (1:1000) per ETT every 3 to 5 minutes; follow with 0.1-0.5 mcg/kg/min infusion titrated to response</a:t>
            </a:r>
          </a:p>
          <a:p>
            <a:r>
              <a:rPr lang="en-US" dirty="0" smtClean="0"/>
              <a:t> 		Symptomatic </a:t>
            </a:r>
            <a:r>
              <a:rPr lang="en-US" dirty="0" err="1" smtClean="0"/>
              <a:t>bradycardia</a:t>
            </a:r>
            <a:r>
              <a:rPr lang="en-US" dirty="0" smtClean="0"/>
              <a:t> or shock: 2-10 mcg/minute infusion titrated to response</a:t>
            </a:r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/>
              <a:t>Side Effects : </a:t>
            </a:r>
            <a:r>
              <a:rPr lang="en-US" dirty="0" smtClean="0"/>
              <a:t>Tremors, dizziness,  SVT, VT, palpitations, </a:t>
            </a:r>
          </a:p>
          <a:p>
            <a:r>
              <a:rPr lang="en-US" dirty="0" smtClean="0"/>
              <a:t>chest pain, hypertension, nausea, vomiting, hyperglycemia, </a:t>
            </a:r>
            <a:r>
              <a:rPr lang="en-US" dirty="0" err="1" smtClean="0"/>
              <a:t>hypokalemia</a:t>
            </a:r>
            <a:r>
              <a:rPr lang="en-US" dirty="0" smtClean="0"/>
              <a:t>, vasoconstriction</a:t>
            </a:r>
            <a:endParaRPr lang="th-TH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27650" name="Picture 2" descr="ผลการค้นหารูปภาพสำหรับ lidocaine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06887" y="1600200"/>
            <a:ext cx="4530225" cy="45259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Lidocaine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200" b="1" dirty="0" smtClean="0"/>
              <a:t>Uses : </a:t>
            </a:r>
            <a:r>
              <a:rPr lang="en-US" sz="2200" dirty="0" smtClean="0"/>
              <a:t>Cardiac arrest from VF or Ventricular Tachycardia, Wide complex </a:t>
            </a:r>
            <a:r>
              <a:rPr lang="en-US" sz="2200" dirty="0" smtClean="0"/>
              <a:t>tachycardia (QT prolong)</a:t>
            </a:r>
            <a:endParaRPr lang="th-TH" sz="2200" b="1" dirty="0" smtClean="0"/>
          </a:p>
          <a:p>
            <a:endParaRPr lang="en-US" sz="2200" b="1" dirty="0" smtClean="0"/>
          </a:p>
          <a:p>
            <a:r>
              <a:rPr lang="en-US" sz="2200" b="1" dirty="0" smtClean="0"/>
              <a:t>Dosage : </a:t>
            </a:r>
            <a:r>
              <a:rPr lang="en-US" sz="2200" dirty="0" smtClean="0"/>
              <a:t>Cardiac Arrest: 1-1.5 mg/kg IV bolus; may repeat twice at half dose in 5-10 minutes </a:t>
            </a:r>
            <a:r>
              <a:rPr lang="en-US" sz="2200" dirty="0" smtClean="0"/>
              <a:t> to </a:t>
            </a:r>
            <a:r>
              <a:rPr lang="en-US" sz="2200" dirty="0" smtClean="0"/>
              <a:t>total of 3mg/kg; followed with infusion of 1-4 mg per minute infusion</a:t>
            </a:r>
          </a:p>
          <a:p>
            <a:pPr>
              <a:buNone/>
            </a:pPr>
            <a:r>
              <a:rPr lang="en-US" sz="2200" b="1" dirty="0" smtClean="0"/>
              <a:t>		       </a:t>
            </a:r>
            <a:r>
              <a:rPr lang="en-US" sz="2200" dirty="0" smtClean="0"/>
              <a:t> Wide complex tachycardia with pulse: 0.5-1.5 mg/kg IV; may repeat twice at half dose in 5-10 minutes to total of 3mg/kg; followed with infusion of 1-4 mg per minute infusion</a:t>
            </a:r>
            <a:endParaRPr lang="en-US" sz="2200" b="1" dirty="0" smtClean="0"/>
          </a:p>
          <a:p>
            <a:endParaRPr lang="en-US" sz="2200" b="1" dirty="0" smtClean="0"/>
          </a:p>
          <a:p>
            <a:r>
              <a:rPr lang="en-US" sz="2200" b="1" dirty="0" smtClean="0"/>
              <a:t>Side Effects : </a:t>
            </a:r>
            <a:r>
              <a:rPr lang="en-US" sz="2200" dirty="0" smtClean="0"/>
              <a:t>Seizures, </a:t>
            </a:r>
            <a:r>
              <a:rPr lang="en-US" sz="2200" dirty="0" err="1" smtClean="0"/>
              <a:t>bradycardia</a:t>
            </a:r>
            <a:r>
              <a:rPr lang="en-US" sz="2200" dirty="0" smtClean="0"/>
              <a:t>, </a:t>
            </a:r>
            <a:r>
              <a:rPr lang="en-US" sz="2200" dirty="0" err="1" smtClean="0"/>
              <a:t>dyspnea</a:t>
            </a:r>
            <a:r>
              <a:rPr lang="en-US" sz="2200" dirty="0" smtClean="0"/>
              <a:t>, respiratory depression, nausea, vomiting, headache,  dizziness, tremor, drowsiness, tinnitus, blurred vision, hypotension, rash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6" name="Content Placeholder 5" descr="magnesium-sulphate-500x50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678767" y="1285860"/>
            <a:ext cx="7877603" cy="52149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Magnesium Sulfate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 smtClean="0"/>
              <a:t>Uses : </a:t>
            </a:r>
            <a:r>
              <a:rPr lang="en-US" dirty="0" err="1" smtClean="0"/>
              <a:t>Torsades</a:t>
            </a:r>
            <a:r>
              <a:rPr lang="en-US" dirty="0" smtClean="0"/>
              <a:t> de pointes; Hypo- </a:t>
            </a:r>
            <a:r>
              <a:rPr lang="en-US" dirty="0" err="1" smtClean="0"/>
              <a:t>magnesemia</a:t>
            </a:r>
            <a:r>
              <a:rPr lang="en-US" dirty="0" smtClean="0"/>
              <a:t>; Digitalis toxicity</a:t>
            </a:r>
            <a:endParaRPr lang="th-TH" b="1" dirty="0" smtClean="0"/>
          </a:p>
          <a:p>
            <a:endParaRPr lang="en-US" b="1" dirty="0" smtClean="0"/>
          </a:p>
          <a:p>
            <a:r>
              <a:rPr lang="en-US" b="1" dirty="0" smtClean="0"/>
              <a:t>Dosage : </a:t>
            </a:r>
            <a:r>
              <a:rPr lang="en-US" dirty="0" smtClean="0"/>
              <a:t>Cardiac arrest due to </a:t>
            </a:r>
            <a:r>
              <a:rPr lang="en-US" dirty="0" err="1" smtClean="0"/>
              <a:t>hypomagnesemia</a:t>
            </a:r>
            <a:r>
              <a:rPr lang="en-US" dirty="0" smtClean="0"/>
              <a:t> or </a:t>
            </a:r>
            <a:r>
              <a:rPr lang="en-US" dirty="0" err="1" smtClean="0"/>
              <a:t>Torsades</a:t>
            </a:r>
            <a:r>
              <a:rPr lang="en-US" dirty="0" smtClean="0"/>
              <a:t>: 1-2 gram IV bolus </a:t>
            </a:r>
          </a:p>
          <a:p>
            <a:r>
              <a:rPr lang="en-US" dirty="0" smtClean="0"/>
              <a:t> 	          </a:t>
            </a:r>
            <a:r>
              <a:rPr lang="en-US" dirty="0" err="1" smtClean="0"/>
              <a:t>Torsades</a:t>
            </a:r>
            <a:r>
              <a:rPr lang="en-US" dirty="0" smtClean="0"/>
              <a:t> with a pulse: 1-2 gram IV over 5-60 minutes followed by infusion at 0.5-1 gram per hour IV</a:t>
            </a:r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/>
              <a:t>Side Effects : c</a:t>
            </a:r>
            <a:r>
              <a:rPr lang="en-US" dirty="0" smtClean="0"/>
              <a:t>onfusion, sedation, weakness, respiratory depression, hypotension </a:t>
            </a:r>
            <a:endParaRPr lang="th-TH" u="sng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 H A N K    Y O U</a:t>
            </a:r>
            <a:endParaRPr lang="th-TH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1026" name="Picture 2" descr="ผลการค้นหารูปภาพสำหรับ adenosine injection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428875" y="1720056"/>
            <a:ext cx="4286250" cy="4286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Adenosine</a:t>
            </a:r>
            <a:endParaRPr lang="th-TH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Uses : </a:t>
            </a:r>
            <a:r>
              <a:rPr lang="en-US" dirty="0" err="1" smtClean="0"/>
              <a:t>Supraventricular</a:t>
            </a:r>
            <a:r>
              <a:rPr lang="en-US" dirty="0" smtClean="0"/>
              <a:t> Tachycardia (SVT)</a:t>
            </a:r>
            <a:endParaRPr lang="th-TH" b="1" dirty="0" smtClean="0"/>
          </a:p>
          <a:p>
            <a:endParaRPr lang="en-US" b="1" dirty="0" smtClean="0"/>
          </a:p>
          <a:p>
            <a:pPr fontAlgn="base"/>
            <a:r>
              <a:rPr lang="en-US" b="1" dirty="0" smtClean="0"/>
              <a:t>Dosage : </a:t>
            </a:r>
            <a:r>
              <a:rPr lang="en-US" dirty="0" smtClean="0"/>
              <a:t>1st dose = 6 mg rapid IV push followed by saline bolus, 2nd dose = 12 mg rapid IV push in 1-2 minutes (double syringe)</a:t>
            </a:r>
          </a:p>
          <a:p>
            <a:pPr>
              <a:buNone/>
            </a:pPr>
            <a:endParaRPr lang="en-US" b="1" dirty="0" smtClean="0"/>
          </a:p>
          <a:p>
            <a:r>
              <a:rPr lang="en-US" b="1" dirty="0" smtClean="0"/>
              <a:t>Side Effects : </a:t>
            </a:r>
            <a:r>
              <a:rPr lang="en-US" dirty="0" smtClean="0"/>
              <a:t>Headache, dizziness, metallic taste, </a:t>
            </a:r>
            <a:r>
              <a:rPr lang="en-US" dirty="0" err="1" smtClean="0"/>
              <a:t>dyspnea</a:t>
            </a:r>
            <a:r>
              <a:rPr lang="en-US" dirty="0" smtClean="0"/>
              <a:t>, hypotension, </a:t>
            </a:r>
            <a:r>
              <a:rPr lang="en-US" dirty="0" err="1" smtClean="0"/>
              <a:t>bradycardia</a:t>
            </a:r>
            <a:r>
              <a:rPr lang="en-US" dirty="0" smtClean="0"/>
              <a:t> or palpitations, nausea, flushing, sweating</a:t>
            </a:r>
            <a:endParaRPr lang="th-TH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23554" name="Picture 2" descr="ผลการค้นหารูปภาพสำหรับ amiodarone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309018" y="1600200"/>
            <a:ext cx="4525963" cy="45259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Amiodarone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Uses : </a:t>
            </a:r>
            <a:r>
              <a:rPr lang="en-US" dirty="0" smtClean="0"/>
              <a:t>Unstable VT with pulses, VF, VT without pulse and unresponsive to shock</a:t>
            </a:r>
            <a:endParaRPr lang="th-TH" b="1" dirty="0" smtClean="0"/>
          </a:p>
          <a:p>
            <a:endParaRPr lang="en-US" b="1" dirty="0" smtClean="0"/>
          </a:p>
          <a:p>
            <a:r>
              <a:rPr lang="en-US" b="1" dirty="0" smtClean="0"/>
              <a:t>Dosage : </a:t>
            </a:r>
            <a:r>
              <a:rPr lang="en-US" dirty="0" smtClean="0"/>
              <a:t>300 mg rapid bolus with 2nd dose of 150 mg if necessary to a maximum of 2.2 grams over 24 hours</a:t>
            </a:r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/>
              <a:t>Side Effects : </a:t>
            </a:r>
            <a:r>
              <a:rPr lang="en-US" dirty="0" smtClean="0"/>
              <a:t>significant hypotension, dizziness</a:t>
            </a:r>
          </a:p>
          <a:p>
            <a:pPr>
              <a:buNone/>
            </a:pPr>
            <a:r>
              <a:rPr lang="en-US" dirty="0" smtClean="0"/>
              <a:t> 	</a:t>
            </a:r>
            <a:r>
              <a:rPr lang="en-US" dirty="0" err="1" smtClean="0"/>
              <a:t>bradycardia</a:t>
            </a:r>
            <a:r>
              <a:rPr lang="en-US" dirty="0" smtClean="0"/>
              <a:t>, </a:t>
            </a:r>
            <a:r>
              <a:rPr lang="en-US" dirty="0" err="1" smtClean="0"/>
              <a:t>torsades</a:t>
            </a:r>
            <a:r>
              <a:rPr lang="en-US" dirty="0" smtClean="0"/>
              <a:t> de pointes, tremors  </a:t>
            </a:r>
            <a:endParaRPr lang="th-TH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24578" name="Picture 2" descr="ผลการค้นหารูปภาพสำหรับ atropine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309018" y="1600200"/>
            <a:ext cx="4525963" cy="45259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Atropine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Uses : </a:t>
            </a:r>
            <a:r>
              <a:rPr lang="en-US" dirty="0" smtClean="0"/>
              <a:t>Symptomatic </a:t>
            </a:r>
            <a:r>
              <a:rPr lang="en-US" dirty="0" err="1" smtClean="0"/>
              <a:t>bradycardia</a:t>
            </a:r>
            <a:r>
              <a:rPr lang="en-US" dirty="0" smtClean="0"/>
              <a:t>, organophosphate overdoses</a:t>
            </a:r>
            <a:endParaRPr lang="th-TH" b="1" dirty="0" smtClean="0"/>
          </a:p>
          <a:p>
            <a:endParaRPr lang="en-US" b="1" dirty="0" smtClean="0"/>
          </a:p>
          <a:p>
            <a:r>
              <a:rPr lang="en-US" b="1" dirty="0" smtClean="0"/>
              <a:t>Dosage : </a:t>
            </a:r>
            <a:r>
              <a:rPr lang="en-US" dirty="0" err="1" smtClean="0"/>
              <a:t>Bradycardia</a:t>
            </a:r>
            <a:r>
              <a:rPr lang="en-US" dirty="0" smtClean="0"/>
              <a:t>: 0.5 mg IV every 3-5 minutes with 3 mg max dose; May be given by ETT</a:t>
            </a:r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/>
              <a:t>Side Effects : </a:t>
            </a:r>
            <a:r>
              <a:rPr lang="en-US" dirty="0" smtClean="0"/>
              <a:t>flushing, blurred vision, dry mouth, photophobia, pupil dilation, constipation, urinary retention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 dirty="0"/>
          </a:p>
        </p:txBody>
      </p:sp>
      <p:pic>
        <p:nvPicPr>
          <p:cNvPr id="25602" name="Picture 2" descr="รูปภาพที่เกี่ยวข้อง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309018" y="1600200"/>
            <a:ext cx="4525963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Dopamine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Uses : </a:t>
            </a:r>
            <a:r>
              <a:rPr lang="en-US" dirty="0" smtClean="0"/>
              <a:t>Can be given in </a:t>
            </a:r>
            <a:r>
              <a:rPr lang="en-US" dirty="0" err="1" smtClean="0"/>
              <a:t>bradycardia</a:t>
            </a:r>
            <a:r>
              <a:rPr lang="en-US" dirty="0" smtClean="0"/>
              <a:t> after Atropine, Can be given for Systolic BP &lt; 100 mm Hg with signs of shock</a:t>
            </a:r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/>
              <a:t>Dosage : </a:t>
            </a:r>
            <a:r>
              <a:rPr lang="en-US" dirty="0" smtClean="0"/>
              <a:t>2 to 20 mcg/kg per minute infusion titrated to response</a:t>
            </a:r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/>
              <a:t>Side Effects : </a:t>
            </a:r>
            <a:r>
              <a:rPr lang="en-US" dirty="0" smtClean="0"/>
              <a:t>Headache, palpitations, PVC, VT, SVT, nausea/vomiting</a:t>
            </a:r>
            <a:endParaRPr lang="th-TH" u="sng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สำนักงา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สำนักงา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สำนักงา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8678206</TotalTime>
  <Words>322</Words>
  <PresentationFormat>On-screen Show (4:3)</PresentationFormat>
  <Paragraphs>50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ชุดรูปแบบของ Office</vt:lpstr>
      <vt:lpstr>Commonly Used Medications in ACLS</vt:lpstr>
      <vt:lpstr>Slide 2</vt:lpstr>
      <vt:lpstr>Adenosine</vt:lpstr>
      <vt:lpstr>Slide 4</vt:lpstr>
      <vt:lpstr>Amiodarone</vt:lpstr>
      <vt:lpstr>Slide 6</vt:lpstr>
      <vt:lpstr>Atropine</vt:lpstr>
      <vt:lpstr>Slide 8</vt:lpstr>
      <vt:lpstr>Dopamine</vt:lpstr>
      <vt:lpstr>Slide 10</vt:lpstr>
      <vt:lpstr>Epinephrine</vt:lpstr>
      <vt:lpstr>Slide 12</vt:lpstr>
      <vt:lpstr>Lidocaine</vt:lpstr>
      <vt:lpstr>Slide 14</vt:lpstr>
      <vt:lpstr>Magnesium Sulfate</vt:lpstr>
      <vt:lpstr>T H A N K    Y O 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Commonly Used Medications in ACLS</dc:title>
  <cp:lastModifiedBy>WIN-XP</cp:lastModifiedBy>
  <cp:revision>26</cp:revision>
  <dcterms:modified xsi:type="dcterms:W3CDTF">2018-07-01T23:41:19Z</dcterms:modified>
</cp:coreProperties>
</file>