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66" r:id="rId15"/>
    <p:sldId id="267" r:id="rId16"/>
    <p:sldId id="268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1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0E0BE5-4117-4B76-B87C-1C5FE79D73EB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F05F401-3BDA-4BF9-B7F7-C52A4482215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3600" b="1" dirty="0" smtClean="0"/>
              <a:t>การตัดต่อมลูกหมากด้วยวิธีส่องกล้อง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>Transurethral resection prostate gland</a:t>
            </a:r>
            <a:br>
              <a:rPr lang="en-GB" sz="3600" b="1" dirty="0"/>
            </a:br>
            <a:endParaRPr lang="en-GB" sz="3600" b="1" dirty="0"/>
          </a:p>
        </p:txBody>
      </p:sp>
      <p:pic>
        <p:nvPicPr>
          <p:cNvPr id="1026" name="Picture 2" descr="D:\แชมป์_ซีเอลเค\งานวิสัญญีแพทย์ รพ กำแพง\turp-step-by-step-operative-urology-1-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" t="12951" b="19231"/>
          <a:stretch/>
        </p:blipFill>
        <p:spPr bwMode="auto">
          <a:xfrm>
            <a:off x="971600" y="3140969"/>
            <a:ext cx="7253199" cy="312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2324878" y="6263064"/>
            <a:ext cx="714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i="1" dirty="0" smtClean="0"/>
              <a:t>นพ.เฉลิมเกียรติ ตรี</a:t>
            </a:r>
            <a:r>
              <a:rPr lang="th-TH" sz="3200" i="1" dirty="0" err="1" smtClean="0"/>
              <a:t>สุทธา</a:t>
            </a:r>
            <a:r>
              <a:rPr lang="th-TH" sz="3200" i="1" dirty="0" smtClean="0"/>
              <a:t>ชีพ วิสัญญีแพทย์ รพ.กำแพงเพชร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8655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/>
              <a:t>อาการทางคลินิก</a:t>
            </a:r>
            <a:endParaRPr lang="en-GB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23882" r="8304" b="33150"/>
          <a:stretch/>
        </p:blipFill>
        <p:spPr>
          <a:xfrm rot="10800000">
            <a:off x="323526" y="1556792"/>
            <a:ext cx="8614519" cy="4679404"/>
          </a:xfrm>
        </p:spPr>
      </p:pic>
    </p:spTree>
    <p:extLst>
      <p:ext uri="{BB962C8B-B14F-4D97-AF65-F5344CB8AC3E}">
        <p14:creationId xmlns:p14="http://schemas.microsoft.com/office/powerpoint/2010/main" val="218932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การรักษา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th-TH" sz="3200" dirty="0" smtClean="0"/>
              <a:t>ผู้ป่วยต้องได้รับการรักษาตามอาการ</a:t>
            </a:r>
          </a:p>
          <a:p>
            <a:pPr lvl="0"/>
            <a:r>
              <a:rPr lang="th-TH" sz="3200" dirty="0" smtClean="0"/>
              <a:t>แก้ไข</a:t>
            </a:r>
            <a:r>
              <a:rPr lang="th-TH" sz="3200" dirty="0"/>
              <a:t>ภาวะขาดออกซิเจน </a:t>
            </a:r>
            <a:endParaRPr lang="th-TH" sz="3200" dirty="0" smtClean="0"/>
          </a:p>
          <a:p>
            <a:pPr lvl="1"/>
            <a:r>
              <a:rPr lang="th-TH" sz="3200" dirty="0" smtClean="0"/>
              <a:t>ระยะแรก</a:t>
            </a:r>
            <a:r>
              <a:rPr lang="th-TH" sz="3200" dirty="0"/>
              <a:t>อาจให้เพียงสูดดมออกซิเจน </a:t>
            </a:r>
            <a:endParaRPr lang="th-TH" sz="3200" dirty="0" smtClean="0"/>
          </a:p>
          <a:p>
            <a:pPr lvl="1"/>
            <a:r>
              <a:rPr lang="th-TH" sz="3200" dirty="0" smtClean="0"/>
              <a:t>ถ้า</a:t>
            </a:r>
            <a:r>
              <a:rPr lang="th-TH" sz="3200" dirty="0"/>
              <a:t>อาการรุนแรงก็ต้องใส่ท่อช่วยหายใจร่วมกับใช้เครื่องช่วยหายใจด้วย </a:t>
            </a:r>
            <a:r>
              <a:rPr lang="en-GB" sz="3200" dirty="0"/>
              <a:t>PEEP</a:t>
            </a:r>
            <a:r>
              <a:rPr lang="th-TH" sz="3200" dirty="0"/>
              <a:t> </a:t>
            </a:r>
            <a:r>
              <a:rPr lang="en-GB" sz="3200" dirty="0"/>
              <a:t>5-10 </a:t>
            </a:r>
            <a:r>
              <a:rPr lang="th-TH" sz="3200" dirty="0"/>
              <a:t>ซม.น้ำ</a:t>
            </a:r>
            <a:endParaRPr lang="en-GB" sz="3200" dirty="0"/>
          </a:p>
          <a:p>
            <a:pPr lvl="0"/>
            <a:r>
              <a:rPr lang="th-TH" sz="3200" dirty="0"/>
              <a:t>จำกัดสารน้ำพร้อมทั้งให้ยาขับปัสสาวะ เช่น </a:t>
            </a:r>
            <a:r>
              <a:rPr lang="en-GB" sz="3200" dirty="0"/>
              <a:t>furosemide 10-20 </a:t>
            </a:r>
            <a:r>
              <a:rPr lang="th-TH" sz="3200" dirty="0" smtClean="0"/>
              <a:t>มก.</a:t>
            </a:r>
            <a:endParaRPr lang="en-GB" sz="3200" dirty="0"/>
          </a:p>
          <a:p>
            <a:pPr lvl="0"/>
            <a:r>
              <a:rPr lang="th-TH" sz="3200" dirty="0"/>
              <a:t>บริหาร </a:t>
            </a:r>
            <a:r>
              <a:rPr lang="en-GB" sz="3200" dirty="0"/>
              <a:t>morphine </a:t>
            </a:r>
            <a:r>
              <a:rPr lang="th-TH" sz="3200" dirty="0"/>
              <a:t>เพื่อระงับอาการกระวนกระวาย และช่วยขยายหลอดเลือดส่วน</a:t>
            </a:r>
            <a:r>
              <a:rPr lang="th-TH" sz="3200" dirty="0" smtClean="0"/>
              <a:t>ปลาย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422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/>
              <a:t>การรักษา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th-TH" sz="2800" dirty="0" smtClean="0"/>
              <a:t>ให้</a:t>
            </a:r>
            <a:r>
              <a:rPr lang="th-TH" sz="2800" dirty="0"/>
              <a:t>น้ำเกลือเข้มข้น </a:t>
            </a:r>
            <a:r>
              <a:rPr lang="en-GB" sz="2800" dirty="0"/>
              <a:t>(hypertonic saline) </a:t>
            </a:r>
            <a:endParaRPr lang="th-TH" sz="2800" dirty="0" smtClean="0"/>
          </a:p>
          <a:p>
            <a:pPr lvl="0"/>
            <a:r>
              <a:rPr lang="th-TH" sz="2800" dirty="0" smtClean="0"/>
              <a:t>อาจ</a:t>
            </a:r>
            <a:r>
              <a:rPr lang="th-TH" sz="2800" dirty="0"/>
              <a:t>ทำให้เกิดภาวะแทรกซ้อน </a:t>
            </a:r>
            <a:r>
              <a:rPr lang="en-GB" sz="2800" dirty="0"/>
              <a:t>demyelination </a:t>
            </a:r>
            <a:r>
              <a:rPr lang="th-TH" sz="2800" dirty="0"/>
              <a:t>ของระบบประสาทส่วนกลางเนื่องจาก </a:t>
            </a:r>
            <a:r>
              <a:rPr lang="en-GB" sz="2800" dirty="0"/>
              <a:t>osmolality </a:t>
            </a:r>
            <a:r>
              <a:rPr lang="th-TH" sz="2800" dirty="0"/>
              <a:t>ของพลาสมาเพิ่มขึ้นอย่างรวดเร็ว </a:t>
            </a:r>
            <a:endParaRPr lang="th-TH" sz="2800" dirty="0" smtClean="0"/>
          </a:p>
          <a:p>
            <a:pPr lvl="0"/>
            <a:r>
              <a:rPr lang="th-TH" sz="2800" dirty="0" smtClean="0"/>
              <a:t>พิจารณา</a:t>
            </a:r>
            <a:r>
              <a:rPr lang="th-TH" sz="2800" dirty="0"/>
              <a:t>ให้ในรายที่มี</a:t>
            </a:r>
            <a:r>
              <a:rPr lang="th-TH" sz="2800" dirty="0" err="1"/>
              <a:t>ซีรัม</a:t>
            </a:r>
            <a:r>
              <a:rPr lang="th-TH" sz="2800" dirty="0"/>
              <a:t>โซเดียมต่ำกว่า </a:t>
            </a:r>
            <a:r>
              <a:rPr lang="en-GB" sz="2800" dirty="0"/>
              <a:t>120 </a:t>
            </a:r>
            <a:r>
              <a:rPr lang="en-GB" sz="2800" dirty="0" err="1"/>
              <a:t>mEq</a:t>
            </a:r>
            <a:r>
              <a:rPr lang="en-GB" sz="2800" dirty="0"/>
              <a:t>/</a:t>
            </a:r>
            <a:r>
              <a:rPr lang="th-TH" sz="2800" dirty="0"/>
              <a:t>ลิตร และมีอาการรุนแรงจนอาจเสียชีวิต </a:t>
            </a:r>
            <a:endParaRPr lang="th-TH" sz="2800" dirty="0" smtClean="0"/>
          </a:p>
          <a:p>
            <a:pPr lvl="0"/>
            <a:r>
              <a:rPr lang="th-TH" sz="2800" dirty="0" smtClean="0"/>
              <a:t>โดย</a:t>
            </a:r>
            <a:r>
              <a:rPr lang="th-TH" sz="2800" dirty="0"/>
              <a:t>ให้สารละลาย </a:t>
            </a:r>
            <a:r>
              <a:rPr lang="en-GB" sz="2800" dirty="0"/>
              <a:t>3% </a:t>
            </a:r>
            <a:r>
              <a:rPr lang="th-TH" sz="2800" dirty="0"/>
              <a:t>โซเดียมคลอ</a:t>
            </a:r>
            <a:r>
              <a:rPr lang="th-TH" sz="2800" dirty="0" err="1"/>
              <a:t>ไรด์</a:t>
            </a:r>
            <a:r>
              <a:rPr lang="th-TH" sz="2800" dirty="0"/>
              <a:t> </a:t>
            </a:r>
            <a:r>
              <a:rPr lang="en-GB" sz="2800" dirty="0"/>
              <a:t>100 </a:t>
            </a:r>
            <a:r>
              <a:rPr lang="th-TH" sz="2800" dirty="0"/>
              <a:t>มล./ชั่วโมง และหยุดให้เมื่อระดับ</a:t>
            </a:r>
            <a:r>
              <a:rPr lang="th-TH" sz="2800" dirty="0" err="1"/>
              <a:t>ซีรัม</a:t>
            </a:r>
            <a:r>
              <a:rPr lang="th-TH" sz="2800" dirty="0"/>
              <a:t>โซเดียมมากกว่า </a:t>
            </a:r>
            <a:r>
              <a:rPr lang="en-GB" sz="2800" dirty="0"/>
              <a:t>120 </a:t>
            </a:r>
            <a:r>
              <a:rPr lang="en-GB" sz="2800" dirty="0" err="1"/>
              <a:t>mEq</a:t>
            </a:r>
            <a:r>
              <a:rPr lang="en-GB" sz="2800" dirty="0"/>
              <a:t>/</a:t>
            </a:r>
            <a:r>
              <a:rPr lang="th-TH" sz="2800" dirty="0"/>
              <a:t>ลิตร </a:t>
            </a:r>
            <a:endParaRPr lang="th-TH" sz="2800" dirty="0" smtClean="0"/>
          </a:p>
          <a:p>
            <a:pPr lvl="0"/>
            <a:r>
              <a:rPr lang="th-TH" sz="2800" dirty="0" smtClean="0"/>
              <a:t>การ</a:t>
            </a:r>
            <a:r>
              <a:rPr lang="th-TH" sz="2800" dirty="0"/>
              <a:t>เพิ่ม</a:t>
            </a:r>
            <a:r>
              <a:rPr lang="th-TH" sz="2800" dirty="0" err="1"/>
              <a:t>ซีรัม</a:t>
            </a:r>
            <a:r>
              <a:rPr lang="th-TH" sz="2800" dirty="0"/>
              <a:t>โซเดียมจำกัดอัตราเร็วไม่เกิน </a:t>
            </a:r>
            <a:r>
              <a:rPr lang="en-GB" sz="2800" dirty="0"/>
              <a:t>0.5-1 </a:t>
            </a:r>
            <a:r>
              <a:rPr lang="en-GB" sz="2800" dirty="0" err="1"/>
              <a:t>mEq</a:t>
            </a:r>
            <a:r>
              <a:rPr lang="th-TH" sz="2800" dirty="0"/>
              <a:t>/ลิตร/</a:t>
            </a:r>
            <a:r>
              <a:rPr lang="th-TH" sz="2800" dirty="0" smtClean="0"/>
              <a:t>ชั่วโมง</a:t>
            </a:r>
            <a:endParaRPr lang="en-GB" sz="2800" dirty="0"/>
          </a:p>
          <a:p>
            <a:pPr lvl="0"/>
            <a:r>
              <a:rPr lang="th-TH" sz="2800" dirty="0"/>
              <a:t>ให้ยากระตุ้นหัวใจหรือยาตีบหลอดเลือด ช่วยประคับประคองการไหลเวียนเลือดในรายที่มีความดันเลือดต่ำมาก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5078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/>
              <a:t>ผนังหุ้มต่อมลูกหมาก</a:t>
            </a:r>
            <a:r>
              <a:rPr lang="th-TH" sz="6000" b="1" dirty="0" smtClean="0"/>
              <a:t>ทะลุ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จะมีสารน้ำที่สวนกระเพาะปัสสาวะรั่วออกมาอยู่นอกช่อง</a:t>
            </a:r>
            <a:r>
              <a:rPr lang="th-TH" sz="3600" dirty="0" smtClean="0"/>
              <a:t>ท้อง</a:t>
            </a:r>
          </a:p>
          <a:p>
            <a:r>
              <a:rPr lang="th-TH" sz="3600" dirty="0" smtClean="0"/>
              <a:t>ทำ</a:t>
            </a:r>
            <a:r>
              <a:rPr lang="th-TH" sz="3600" dirty="0"/>
              <a:t>ให้บริเวณท้องน้อยโป่งตึงและปวด ร่วมกับมีความดันเลือดสูง หัวใจเต้นช้า คลื่นไส้อาเจียน </a:t>
            </a:r>
            <a:endParaRPr lang="th-TH" sz="3600" dirty="0" smtClean="0"/>
          </a:p>
          <a:p>
            <a:r>
              <a:rPr lang="th-TH" sz="3600" dirty="0" smtClean="0"/>
              <a:t>ให้</a:t>
            </a:r>
            <a:r>
              <a:rPr lang="th-TH" sz="3600" dirty="0"/>
              <a:t>การรักษาประคับประคองทั่วไป</a:t>
            </a:r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5774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/>
              <a:t>เม็ดเลือดแดง</a:t>
            </a:r>
            <a:r>
              <a:rPr lang="th-TH" sz="6000" b="1" dirty="0" smtClean="0"/>
              <a:t>แตก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มักพบในรายที่ใช้น้ำกลั่นสวนล้างกระเพาะปัสสาวะ</a:t>
            </a:r>
            <a:endParaRPr lang="en-GB" sz="4000" dirty="0"/>
          </a:p>
          <a:p>
            <a:r>
              <a:rPr lang="th-TH" sz="4000" dirty="0"/>
              <a:t>เมื่อถูกดูดซึม จะทำให้เม็ดเลือดแดงแตก </a:t>
            </a:r>
            <a:endParaRPr lang="th-TH" sz="4000" dirty="0" smtClean="0"/>
          </a:p>
          <a:p>
            <a:r>
              <a:rPr lang="th-TH" sz="4000" dirty="0" smtClean="0"/>
              <a:t>มี</a:t>
            </a:r>
            <a:r>
              <a:rPr lang="th-TH" sz="4000" dirty="0"/>
              <a:t>ฮีโมโกลบินออกมาในกระแสเลือดและปัสสาวะ </a:t>
            </a:r>
            <a:endParaRPr lang="th-TH" sz="4000" dirty="0" smtClean="0"/>
          </a:p>
          <a:p>
            <a:r>
              <a:rPr lang="th-TH" sz="4000" dirty="0" smtClean="0"/>
              <a:t>ทำให้หลอด</a:t>
            </a:r>
            <a:r>
              <a:rPr lang="th-TH" sz="4000" dirty="0"/>
              <a:t>เลือดในไตตีบ เกิดภาวะไตวาย</a:t>
            </a:r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422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/>
              <a:t>พิษจาก </a:t>
            </a:r>
            <a:r>
              <a:rPr lang="en-GB" sz="6600" b="1" dirty="0"/>
              <a:t>glycine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เมื่อถูกดูดซึมจะเกิดการเปลี่ยนแปลงที่ตับ ได้เป็น แอมโมเนีย และ </a:t>
            </a:r>
            <a:r>
              <a:rPr lang="en-GB" sz="3600" dirty="0" err="1"/>
              <a:t>glyoxylic</a:t>
            </a:r>
            <a:endParaRPr lang="en-GB" sz="3600" dirty="0"/>
          </a:p>
          <a:p>
            <a:r>
              <a:rPr lang="th-TH" sz="3600" dirty="0"/>
              <a:t>เนื่องจาก </a:t>
            </a:r>
            <a:r>
              <a:rPr lang="en-GB" sz="3600" dirty="0"/>
              <a:t>glycine </a:t>
            </a:r>
            <a:r>
              <a:rPr lang="th-TH" sz="3600" dirty="0"/>
              <a:t>สามารถผ่าน </a:t>
            </a:r>
            <a:r>
              <a:rPr lang="en-GB" sz="3600" dirty="0"/>
              <a:t>blood brain barrier </a:t>
            </a:r>
            <a:r>
              <a:rPr lang="th-TH" sz="3600" dirty="0"/>
              <a:t>ร่วมทั้งแอมโมเนียในเลือดเพิ่มสูงขึ้น ทำให้ผู้ป่วยมีอาการซึม คลื่นไส้อาเจียน ตาบอดชั่วคราว รูม่านตาขยายไม่ตอบสนองต่อแสง</a:t>
            </a:r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422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/>
              <a:t>การเสียเลือด 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การประเมินการสูญเสียเลือดทำได้ยาก</a:t>
            </a:r>
            <a:endParaRPr lang="en-GB" sz="3600" dirty="0"/>
          </a:p>
          <a:p>
            <a:r>
              <a:rPr lang="th-TH" sz="3600" dirty="0"/>
              <a:t>โดยทั่วไปอาจประมาณว่าเลียเลือดระหว่างผ่าตัด </a:t>
            </a:r>
            <a:r>
              <a:rPr lang="en-GB" sz="3600" dirty="0"/>
              <a:t>2-4 </a:t>
            </a:r>
            <a:r>
              <a:rPr lang="th-TH" sz="3600" dirty="0"/>
              <a:t>มล./นาที</a:t>
            </a:r>
            <a:endParaRPr lang="en-GB" sz="3600" dirty="0"/>
          </a:p>
          <a:p>
            <a:r>
              <a:rPr lang="th-TH" sz="3600" dirty="0"/>
              <a:t>ปริมาณเลือดที่สูญเสียจะแปรตามน้ำหนักของต่อมลูกหมากที่ตัดออก</a:t>
            </a:r>
            <a:endParaRPr lang="en-GB" sz="3600" dirty="0"/>
          </a:p>
          <a:p>
            <a:r>
              <a:rPr lang="th-TH" sz="3600" dirty="0"/>
              <a:t>ควรตรวจระดับฮีโมโกลบินเป็นระยะๆ และตรวจสัญญาณชีพเพื่อประเมินว่าจะต้องให้เลือดทดแทนหรือไม่</a:t>
            </a:r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422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/>
              <a:t>อื่นๆ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sz="3200" dirty="0"/>
              <a:t>มีไข้</a:t>
            </a:r>
            <a:endParaRPr lang="en-GB" sz="3200" dirty="0"/>
          </a:p>
          <a:p>
            <a:pPr lvl="1"/>
            <a:r>
              <a:rPr lang="th-TH" sz="3200" dirty="0"/>
              <a:t>เป็นผลจากการแพร่กระจายของเชื่อแบคทีเรียเข้าสู่กระแสเลือดทางหลอดเลือดดำของต่อมลูกหมาก</a:t>
            </a:r>
            <a:endParaRPr lang="en-GB" sz="3200" dirty="0"/>
          </a:p>
          <a:p>
            <a:endParaRPr lang="en-GB" sz="3200" dirty="0"/>
          </a:p>
          <a:p>
            <a:r>
              <a:rPr lang="th-TH" sz="3200" dirty="0"/>
              <a:t>อุณหภูมิกายต่ำ</a:t>
            </a:r>
            <a:endParaRPr lang="en-GB" sz="3200" dirty="0"/>
          </a:p>
          <a:p>
            <a:pPr lvl="1"/>
            <a:r>
              <a:rPr lang="th-TH" sz="3200" dirty="0"/>
              <a:t>ระหว่างการทำผ่าตัด อุณหภูมิกายอาจลดต่ำลงถึง </a:t>
            </a:r>
            <a:r>
              <a:rPr lang="en-GB" sz="3200" dirty="0"/>
              <a:t>35 c </a:t>
            </a:r>
            <a:endParaRPr lang="th-TH" sz="3200" dirty="0" smtClean="0"/>
          </a:p>
          <a:p>
            <a:pPr lvl="1"/>
            <a:r>
              <a:rPr lang="th-TH" sz="3200" dirty="0" smtClean="0"/>
              <a:t>เนื่องจาก</a:t>
            </a:r>
            <a:r>
              <a:rPr lang="th-TH" sz="3200" dirty="0"/>
              <a:t>อุณหภูมิของน้ำที่ใช้สวนล้างกระเพาะปัสสาวะเย็นเท่าอุณหภูมิห้อง</a:t>
            </a:r>
            <a:r>
              <a:rPr lang="th-TH" sz="3200" dirty="0" smtClean="0"/>
              <a:t>ผ่าตัด</a:t>
            </a:r>
          </a:p>
          <a:p>
            <a:pPr lvl="1"/>
            <a:r>
              <a:rPr lang="th-TH" sz="3200" dirty="0" smtClean="0"/>
              <a:t>ถ้า</a:t>
            </a:r>
            <a:r>
              <a:rPr lang="th-TH" sz="3200" dirty="0"/>
              <a:t>อุ่นสารน้ำให้เท่ากับอุณหภูมิร่างกาย ก็จะไม่พบภาวะแทรกซ้อนนี้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9922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/>
              <a:t>ขอบคุณครับ</a:t>
            </a:r>
            <a:endParaRPr lang="en-GB" sz="6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 smtClean="0"/>
              <a:t>หวังว่าความรู้ที่ได้ในวันนี้</a:t>
            </a:r>
            <a:br>
              <a:rPr lang="th-TH" b="1" dirty="0" smtClean="0"/>
            </a:br>
            <a:r>
              <a:rPr lang="th-TH" b="1" dirty="0" smtClean="0"/>
              <a:t>คงมีประโยชน์ต่อท่าน...ไม่มากก็น้อย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3601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/>
              <a:t>Transurethral resection prostate gland (TURP)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th-TH" sz="2800" dirty="0" smtClean="0"/>
              <a:t>พบ</a:t>
            </a:r>
            <a:r>
              <a:rPr lang="th-TH" sz="2800" dirty="0" smtClean="0"/>
              <a:t>บ่อย ใน</a:t>
            </a:r>
            <a:r>
              <a:rPr lang="th-TH" sz="2800" dirty="0"/>
              <a:t>เพศ</a:t>
            </a:r>
            <a:r>
              <a:rPr lang="th-TH" sz="2800" dirty="0" smtClean="0"/>
              <a:t>ชาย</a:t>
            </a:r>
            <a:r>
              <a:rPr lang="en-GB" sz="2800" dirty="0" smtClean="0"/>
              <a:t> </a:t>
            </a:r>
            <a:r>
              <a:rPr lang="th-TH" sz="2800" dirty="0" smtClean="0"/>
              <a:t>วัย</a:t>
            </a:r>
            <a:r>
              <a:rPr lang="th-TH" sz="2800" dirty="0"/>
              <a:t>กลางคนถึงสูงอายุ</a:t>
            </a:r>
            <a:endParaRPr lang="en-GB" sz="2800" dirty="0"/>
          </a:p>
          <a:p>
            <a:r>
              <a:rPr lang="th-TH" sz="2800" dirty="0" smtClean="0"/>
              <a:t>ปัสสาวะ</a:t>
            </a:r>
            <a:r>
              <a:rPr lang="th-TH" sz="2800" dirty="0"/>
              <a:t>ไม่สะดวก เกิดจากต่อมลูกหมากมีขนาดโต กดเบียดทางเดิน</a:t>
            </a:r>
            <a:r>
              <a:rPr lang="th-TH" sz="2800" dirty="0" smtClean="0"/>
              <a:t>ปัสสาวะ</a:t>
            </a:r>
          </a:p>
          <a:p>
            <a:r>
              <a:rPr lang="th-TH" sz="2800" dirty="0" smtClean="0"/>
              <a:t>การผ่าตัด </a:t>
            </a:r>
            <a:r>
              <a:rPr lang="th-TH" sz="2800" dirty="0" smtClean="0"/>
              <a:t>นิยม</a:t>
            </a:r>
            <a:r>
              <a:rPr lang="th-TH" sz="2800" dirty="0"/>
              <a:t>ทำภายใต้การเทคนิคส่องกล้อง ร่วมกับการใช้ </a:t>
            </a:r>
            <a:r>
              <a:rPr lang="en-GB" sz="2800" dirty="0" err="1" smtClean="0"/>
              <a:t>resectoscope</a:t>
            </a:r>
            <a:endParaRPr lang="en-GB" sz="2800" dirty="0"/>
          </a:p>
          <a:p>
            <a:r>
              <a:rPr lang="th-TH" sz="2800" dirty="0"/>
              <a:t>ขณะทำต้องมีน้ำสวนล้างตลอดเวลา เพื่อให้กระเพาะปัสสาวะโป่งตึง มองเห็นบริเวณผ่าตัดได้ง่าย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1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คุณสมบัติของ</a:t>
            </a:r>
            <a:r>
              <a:rPr lang="th-TH" sz="4400" b="1" dirty="0" smtClean="0"/>
              <a:t>สารน้ำ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th-TH" sz="3200" dirty="0" smtClean="0"/>
              <a:t>เป็น</a:t>
            </a:r>
            <a:r>
              <a:rPr lang="th-TH" sz="3200" dirty="0"/>
              <a:t>สารน้ำ </a:t>
            </a:r>
            <a:r>
              <a:rPr lang="en-GB" sz="3200" dirty="0"/>
              <a:t>isotonic </a:t>
            </a:r>
            <a:r>
              <a:rPr lang="th-TH" sz="3200" dirty="0"/>
              <a:t>เมื่อดูดซึมเข้ากระแสเลือด ไม่ทำให้เม็ดเลือดแดงแตก และไม่เปลี่ยนแปลง </a:t>
            </a:r>
            <a:r>
              <a:rPr lang="en-GB" sz="3200" dirty="0"/>
              <a:t>osmolality </a:t>
            </a:r>
          </a:p>
          <a:p>
            <a:pPr lvl="0"/>
            <a:r>
              <a:rPr lang="th-TH" sz="3200" dirty="0"/>
              <a:t>ไม่เป็นสื่อไฟฟ้า</a:t>
            </a:r>
            <a:endParaRPr lang="en-GB" sz="3200" dirty="0"/>
          </a:p>
          <a:p>
            <a:pPr lvl="0"/>
            <a:r>
              <a:rPr lang="th-TH" sz="3200" dirty="0"/>
              <a:t>ไม่เป็นพิษต่อเนื้อเยื่อเมื่อถูกดูดซึมเข้าร่างกาย</a:t>
            </a:r>
            <a:endParaRPr lang="en-GB" sz="3200" dirty="0"/>
          </a:p>
          <a:p>
            <a:pPr lvl="0"/>
            <a:r>
              <a:rPr lang="th-TH" sz="3200" dirty="0"/>
              <a:t>มีความโปร่งใส สามารถมองเห็นบริเวณที่ผ่าตัดได้ชัดเจน</a:t>
            </a:r>
            <a:endParaRPr lang="en-GB" sz="3200" dirty="0"/>
          </a:p>
          <a:p>
            <a:pPr lvl="0"/>
            <a:r>
              <a:rPr lang="th-TH" sz="3200" dirty="0"/>
              <a:t>ขับถ่ายได้รวดเร็ว</a:t>
            </a:r>
            <a:endParaRPr lang="en-GB" sz="3200" dirty="0"/>
          </a:p>
          <a:p>
            <a:pPr lvl="0"/>
            <a:r>
              <a:rPr lang="th-TH" sz="3200" dirty="0"/>
              <a:t>ไม่เปลี่ยนแปลงในร่างกาย</a:t>
            </a:r>
            <a:endParaRPr lang="en-GB" sz="3200" dirty="0"/>
          </a:p>
          <a:p>
            <a:pPr lvl="0"/>
            <a:r>
              <a:rPr lang="th-TH" sz="3200" dirty="0"/>
              <a:t>ทำให้ปลอดเชื้อได้ง่าย</a:t>
            </a:r>
            <a:endParaRPr lang="en-GB" sz="3200" dirty="0"/>
          </a:p>
          <a:p>
            <a:pPr lvl="0"/>
            <a:r>
              <a:rPr lang="th-TH" sz="3200" dirty="0"/>
              <a:t>ราคาถูก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175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4" y="188640"/>
            <a:ext cx="8280920" cy="6477882"/>
          </a:xfrm>
        </p:spPr>
      </p:pic>
    </p:spTree>
    <p:extLst>
      <p:ext uri="{BB962C8B-B14F-4D97-AF65-F5344CB8AC3E}">
        <p14:creationId xmlns:p14="http://schemas.microsoft.com/office/powerpoint/2010/main" val="29321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การให้ยาระงับ</a:t>
            </a:r>
            <a:r>
              <a:rPr lang="th-TH" sz="4400" b="1" dirty="0" smtClean="0"/>
              <a:t>ความรู้สึก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ระงับ</a:t>
            </a:r>
            <a:r>
              <a:rPr lang="th-TH" sz="3200" dirty="0"/>
              <a:t>ความรู้สึกเฉพาะส่วน</a:t>
            </a:r>
            <a:endParaRPr lang="en-GB" sz="3200" dirty="0"/>
          </a:p>
          <a:p>
            <a:r>
              <a:rPr lang="th-TH" sz="3200" dirty="0"/>
              <a:t>ทำ </a:t>
            </a:r>
            <a:r>
              <a:rPr lang="en-GB" sz="3200" dirty="0"/>
              <a:t>spinal block </a:t>
            </a:r>
            <a:r>
              <a:rPr lang="th-TH" sz="3200" dirty="0"/>
              <a:t>ให้ได้ระดับการชาสูงถึง </a:t>
            </a:r>
            <a:r>
              <a:rPr lang="en-GB" sz="3200" dirty="0"/>
              <a:t>T10</a:t>
            </a:r>
            <a:r>
              <a:rPr lang="th-TH" sz="3200" dirty="0"/>
              <a:t> </a:t>
            </a:r>
            <a:endParaRPr lang="th-TH" sz="3200" dirty="0" smtClean="0"/>
          </a:p>
          <a:p>
            <a:r>
              <a:rPr lang="th-TH" sz="3200" dirty="0" smtClean="0"/>
              <a:t>ข้อดี </a:t>
            </a:r>
          </a:p>
          <a:p>
            <a:pPr lvl="1"/>
            <a:r>
              <a:rPr lang="th-TH" sz="3200" dirty="0" smtClean="0"/>
              <a:t>จะ</a:t>
            </a:r>
            <a:r>
              <a:rPr lang="th-TH" sz="3200" dirty="0"/>
              <a:t>สามารถวินิจฉัยภาวะแทรกซ้อนของหัตถการนี้ได้เร็ว เนื่องจากผู้ป่วย</a:t>
            </a:r>
            <a:r>
              <a:rPr lang="th-TH" sz="3200" dirty="0" smtClean="0"/>
              <a:t>รู้สึกตัว</a:t>
            </a:r>
          </a:p>
          <a:p>
            <a:pPr lvl="1"/>
            <a:r>
              <a:rPr lang="th-TH" sz="3200" dirty="0" smtClean="0"/>
              <a:t>ภายหลัง</a:t>
            </a:r>
            <a:r>
              <a:rPr lang="th-TH" sz="3200" dirty="0"/>
              <a:t>การผ่าตัดผู้ป่วยต้องการยาระงับปวดน้อยกว่าเมื่อได้รับยาดมสลบถึง </a:t>
            </a:r>
            <a:r>
              <a:rPr lang="en-GB" sz="3200" dirty="0"/>
              <a:t>4 </a:t>
            </a:r>
            <a:r>
              <a:rPr lang="th-TH" sz="3200" dirty="0"/>
              <a:t>เท่า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3217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8000" b="1" dirty="0" smtClean="0"/>
              <a:t>ภาวะแทรกซ้อนของ </a:t>
            </a:r>
            <a:r>
              <a:rPr lang="en-GB" sz="8000" b="1" dirty="0" smtClean="0"/>
              <a:t>TURP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4" y="4149385"/>
            <a:ext cx="2447723" cy="22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7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กลุ่มอาการ </a:t>
            </a:r>
            <a:r>
              <a:rPr lang="en-GB" sz="4400" b="1" dirty="0" smtClean="0"/>
              <a:t>TURP (TURP syndrome)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Water intoxication</a:t>
            </a:r>
            <a:r>
              <a:rPr lang="th-TH" sz="3600" dirty="0" smtClean="0"/>
              <a:t> </a:t>
            </a:r>
            <a:endParaRPr lang="en-GB" sz="3600" dirty="0"/>
          </a:p>
          <a:p>
            <a:r>
              <a:rPr lang="th-TH" sz="3600" dirty="0"/>
              <a:t>เกิดจากการดูดซึมของสารน้ำที่ใช้สวนล้างกระเพาะปัสสาวะเข้าสู่กระแสเลือดระหว่างผ่าตัด </a:t>
            </a:r>
            <a:endParaRPr lang="th-TH" sz="3600" dirty="0" smtClean="0"/>
          </a:p>
          <a:p>
            <a:r>
              <a:rPr lang="th-TH" sz="3600" dirty="0" smtClean="0"/>
              <a:t>มี</a:t>
            </a:r>
            <a:r>
              <a:rPr lang="th-TH" sz="3600" dirty="0"/>
              <a:t>ผลทำให้เพิ่มปริมาณของสารน้ำร่วมกับมีการเจือจางของเกลือแร่ และโปรตีนในกระแสเลือด </a:t>
            </a:r>
            <a:endParaRPr lang="en-GB" sz="3600" dirty="0"/>
          </a:p>
          <a:p>
            <a:r>
              <a:rPr lang="th-TH" sz="3600" dirty="0" smtClean="0"/>
              <a:t>โดยทั่วไปสารน้ำที่สวนล้างกระเพาะปัสสาวะถูกดูดซึมเข้าสู่กระแสเลือดขณะผ่าตัด ประมาณ </a:t>
            </a:r>
            <a:r>
              <a:rPr lang="en-GB" sz="3600" dirty="0" smtClean="0"/>
              <a:t>20 </a:t>
            </a:r>
            <a:r>
              <a:rPr lang="th-TH" sz="3600" dirty="0" smtClean="0"/>
              <a:t>มล./นาที</a:t>
            </a:r>
            <a:endParaRPr lang="en-GB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217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/>
              <a:t>ปัจจัยที่</a:t>
            </a:r>
            <a:r>
              <a:rPr lang="th-TH" sz="4800" b="1" dirty="0" smtClean="0"/>
              <a:t>เกี่ยวข้องกับ </a:t>
            </a:r>
            <a:r>
              <a:rPr lang="en-GB" sz="4800" b="1" dirty="0" smtClean="0"/>
              <a:t>TURP syndrome</a:t>
            </a:r>
            <a:r>
              <a:rPr lang="th-TH" sz="4800" b="1" dirty="0" smtClean="0"/>
              <a:t> 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th-TH" sz="3200" dirty="0"/>
              <a:t>จำนวนและขนาดของ </a:t>
            </a:r>
            <a:r>
              <a:rPr lang="en-GB" sz="3200" dirty="0"/>
              <a:t>venous sinus </a:t>
            </a:r>
            <a:r>
              <a:rPr lang="th-TH" sz="3200" dirty="0"/>
              <a:t>ที่ถูกตัด</a:t>
            </a:r>
            <a:endParaRPr lang="en-GB" sz="3200" dirty="0"/>
          </a:p>
          <a:p>
            <a:pPr lvl="0"/>
            <a:r>
              <a:rPr lang="th-TH" sz="3200" dirty="0"/>
              <a:t>ระยะเวลาของการผ่าตัด ไม่ควรเกิน </a:t>
            </a:r>
            <a:r>
              <a:rPr lang="en-GB" sz="3200" dirty="0"/>
              <a:t>1 </a:t>
            </a:r>
            <a:r>
              <a:rPr lang="th-TH" sz="3200" dirty="0"/>
              <a:t>ชั่วโมง</a:t>
            </a:r>
            <a:endParaRPr lang="en-GB" sz="3200" dirty="0"/>
          </a:p>
          <a:p>
            <a:pPr lvl="0"/>
            <a:r>
              <a:rPr lang="th-TH" sz="3200" dirty="0"/>
              <a:t>ความดัน </a:t>
            </a:r>
            <a:r>
              <a:rPr lang="en-GB" sz="3200" dirty="0"/>
              <a:t>hydrostatic </a:t>
            </a:r>
            <a:r>
              <a:rPr lang="th-TH" sz="3200" dirty="0"/>
              <a:t>ของน้ำที่ใช้ส่วนล้างกระเพาะปัสสาวะ </a:t>
            </a:r>
            <a:endParaRPr lang="th-TH" sz="3200" dirty="0" smtClean="0"/>
          </a:p>
          <a:p>
            <a:pPr lvl="1"/>
            <a:r>
              <a:rPr lang="th-TH" sz="3200" dirty="0" smtClean="0"/>
              <a:t>ควร</a:t>
            </a:r>
            <a:r>
              <a:rPr lang="th-TH" sz="3200" dirty="0"/>
              <a:t>จัดระดับให้สูงกว่าเตียงผ่าตัดไม่เกิน </a:t>
            </a:r>
            <a:r>
              <a:rPr lang="en-GB" sz="3200" dirty="0"/>
              <a:t>30 </a:t>
            </a:r>
            <a:r>
              <a:rPr lang="th-TH" sz="3200" dirty="0"/>
              <a:t>เซนติเมตร ขณะเริ่มทำการผ่าตัด </a:t>
            </a:r>
            <a:endParaRPr lang="th-TH" sz="3200" dirty="0" smtClean="0"/>
          </a:p>
          <a:p>
            <a:pPr lvl="1"/>
            <a:r>
              <a:rPr lang="th-TH" sz="3200" dirty="0" smtClean="0"/>
              <a:t>ลด</a:t>
            </a:r>
            <a:r>
              <a:rPr lang="th-TH" sz="3200" dirty="0"/>
              <a:t>ระดับความสูงเหลือเพียง </a:t>
            </a:r>
            <a:r>
              <a:rPr lang="en-GB" sz="3200" dirty="0"/>
              <a:t>15 </a:t>
            </a:r>
            <a:r>
              <a:rPr lang="th-TH" sz="3200" dirty="0" smtClean="0"/>
              <a:t>เซนติเมตร </a:t>
            </a:r>
            <a:r>
              <a:rPr lang="th-TH" sz="3200" dirty="0"/>
              <a:t>เมื่อเสร็จผ่าตัด</a:t>
            </a:r>
            <a:endParaRPr lang="en-GB" sz="3200" dirty="0"/>
          </a:p>
          <a:p>
            <a:pPr lvl="0"/>
            <a:r>
              <a:rPr lang="th-TH" sz="3200" dirty="0"/>
              <a:t>ความดันภายในหลอดเลือดดำที่เปิดและสัมผัสกับน้ำสวนล้าง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3217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/>
              <a:t>อาการทาง</a:t>
            </a:r>
            <a:r>
              <a:rPr lang="th-TH" sz="6000" b="1" dirty="0" smtClean="0"/>
              <a:t>คลินิก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สัมพันธ์กับการลดลงของ</a:t>
            </a:r>
            <a:r>
              <a:rPr lang="th-TH" sz="3600" dirty="0" err="1"/>
              <a:t>ซีรัม</a:t>
            </a:r>
            <a:r>
              <a:rPr lang="th-TH" sz="3600" dirty="0" smtClean="0"/>
              <a:t>โซเดียม</a:t>
            </a:r>
            <a:endParaRPr lang="en-GB" sz="3600" dirty="0" smtClean="0"/>
          </a:p>
          <a:p>
            <a:r>
              <a:rPr lang="th-TH" sz="3600" dirty="0" smtClean="0"/>
              <a:t>ระยะแรก </a:t>
            </a:r>
            <a:r>
              <a:rPr lang="th-TH" sz="3600" dirty="0"/>
              <a:t>ผู้ป่วยกระสับกระส่าย หายใจหอบ คลื่นไส้ และมึนงง </a:t>
            </a:r>
            <a:endParaRPr lang="th-TH" sz="3600" dirty="0" smtClean="0"/>
          </a:p>
          <a:p>
            <a:r>
              <a:rPr lang="th-TH" sz="3600" dirty="0" smtClean="0"/>
              <a:t>ถ้า</a:t>
            </a:r>
            <a:r>
              <a:rPr lang="th-TH" sz="3600" dirty="0"/>
              <a:t>ไม่ได้รับการรักษาจะมีอาการรุนแรงขึ้นเรื่อยๆ ได้แก่ ชัก หมดสติ ความดันโลหิตสูง หัวใจเต้นช้า จนถึงการไหลเวียนเลือดล้มเหลว </a:t>
            </a:r>
            <a:endParaRPr lang="th-TH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32176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</TotalTime>
  <Words>828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 การตัดต่อมลูกหมากด้วยวิธีส่องกล้อง Transurethral resection prostate gland </vt:lpstr>
      <vt:lpstr>Transurethral resection prostate gland (TURP)</vt:lpstr>
      <vt:lpstr>คุณสมบัติของสารน้ำ</vt:lpstr>
      <vt:lpstr>PowerPoint Presentation</vt:lpstr>
      <vt:lpstr>การให้ยาระงับความรู้สึก</vt:lpstr>
      <vt:lpstr>ภาวะแทรกซ้อนของ TURP</vt:lpstr>
      <vt:lpstr>กลุ่มอาการ TURP (TURP syndrome)</vt:lpstr>
      <vt:lpstr>ปัจจัยที่เกี่ยวข้องกับ TURP syndrome </vt:lpstr>
      <vt:lpstr>อาการทางคลินิก</vt:lpstr>
      <vt:lpstr>อาการทางคลินิก</vt:lpstr>
      <vt:lpstr>การรักษา</vt:lpstr>
      <vt:lpstr>การรักษา</vt:lpstr>
      <vt:lpstr>ผนังหุ้มต่อมลูกหมากทะลุ</vt:lpstr>
      <vt:lpstr>เม็ดเลือดแดงแตก</vt:lpstr>
      <vt:lpstr>พิษจาก glycine </vt:lpstr>
      <vt:lpstr>การเสียเลือด </vt:lpstr>
      <vt:lpstr>อื่นๆ</vt:lpstr>
      <vt:lpstr>หวังว่าความรู้ที่ได้ในวันนี้ คงมีประโยชน์ต่อท่าน...ไม่มากก็น้อย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การตัดต่อมลูกหมากด้วยวิธีส่องกล้อง</dc:title>
  <dc:creator>ASUS</dc:creator>
  <cp:lastModifiedBy>ASUS</cp:lastModifiedBy>
  <cp:revision>10</cp:revision>
  <dcterms:created xsi:type="dcterms:W3CDTF">2014-07-27T23:07:57Z</dcterms:created>
  <dcterms:modified xsi:type="dcterms:W3CDTF">2014-08-11T22:58:19Z</dcterms:modified>
</cp:coreProperties>
</file>