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57" r:id="rId4"/>
    <p:sldId id="260" r:id="rId5"/>
    <p:sldId id="298" r:id="rId6"/>
    <p:sldId id="293" r:id="rId7"/>
    <p:sldId id="294" r:id="rId8"/>
    <p:sldId id="297" r:id="rId9"/>
    <p:sldId id="261" r:id="rId10"/>
    <p:sldId id="288" r:id="rId11"/>
    <p:sldId id="263" r:id="rId12"/>
    <p:sldId id="292" r:id="rId13"/>
    <p:sldId id="264" r:id="rId14"/>
    <p:sldId id="265" r:id="rId15"/>
    <p:sldId id="266" r:id="rId16"/>
    <p:sldId id="267" r:id="rId17"/>
    <p:sldId id="308" r:id="rId18"/>
    <p:sldId id="309" r:id="rId19"/>
    <p:sldId id="311" r:id="rId20"/>
    <p:sldId id="303" r:id="rId21"/>
    <p:sldId id="304" r:id="rId22"/>
    <p:sldId id="273" r:id="rId23"/>
    <p:sldId id="305" r:id="rId24"/>
    <p:sldId id="274" r:id="rId25"/>
    <p:sldId id="287" r:id="rId26"/>
    <p:sldId id="268" r:id="rId27"/>
    <p:sldId id="291" r:id="rId28"/>
    <p:sldId id="269" r:id="rId29"/>
    <p:sldId id="289" r:id="rId30"/>
    <p:sldId id="290" r:id="rId31"/>
    <p:sldId id="272" r:id="rId32"/>
    <p:sldId id="306" r:id="rId33"/>
    <p:sldId id="307" r:id="rId34"/>
    <p:sldId id="259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F800F-302E-4B8F-9615-94C894A71B18}" type="datetimeFigureOut">
              <a:rPr lang="th-TH" smtClean="0"/>
              <a:t>15/09/59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F1606-718A-40B0-AD41-4BD7CBD159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08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url=http://www.iasp-pain.org/files/Content/ContentFolders/AboutIASP/IASPAnnualReport2011.pdf&amp;rct=j&amp;frm=1&amp;q=&amp;esrc=s&amp;sa=U&amp;ved=0ahUKEwjR0fGzwZHPAhXPq5QKHSLSDkoQFggeMAE&amp;usg=AFQjCNGLj2eV_IbTrcnoNb_zqVsOE-ZJ_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aamor.com/th/%E0%B8%A2%E0%B8%B2%E0%B8%A3%E0%B8%B1%E0%B8%81%E0%B8%A9%E0%B8%B2%E0%B9%82%E0%B8%A3%E0%B8%84%E0%B8%8B%E0%B8%B6%E0%B8%A1%E0%B9%80%E0%B8%A8%E0%B8%A3%E0%B9%89%E0%B8%B2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haamor.com/th/%E0%B9%82%E0%B8%A3%E0%B8%84%E0%B8%81%E0%B8%B1%E0%B8%87%E0%B8%A7%E0%B8%A5/" TargetMode="External"/><Relationship Id="rId5" Type="http://schemas.openxmlformats.org/officeDocument/2006/relationships/hyperlink" Target="http://haamor.com/th/%E0%B8%9E%E0%B8%B2%E0%B8%A3%E0%B9%8C%E0%B8%81%E0%B8%B4%E0%B8%99%E0%B8%AA%E0%B8%B1%E0%B8%99" TargetMode="External"/><Relationship Id="rId4" Type="http://schemas.openxmlformats.org/officeDocument/2006/relationships/hyperlink" Target="http://haamor.com/th/%E0%B9%82%E0%B8%A3%E0%B8%84-%E0%B8%AD%E0%B8%B2%E0%B8%81%E0%B8%B2%E0%B8%A3-%E0%B8%A0%E0%B8%B2%E0%B8%A7%E0%B8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International Association for the Study of Pain 2011 </a:t>
            </a:r>
            <a:endParaRPr lang="en-US" sz="18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F1606-718A-40B0-AD41-4BD7CBD159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427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>
                <a:effectLst/>
              </a:rPr>
              <a:t>กลุ่ม </a:t>
            </a:r>
            <a:r>
              <a:rPr lang="en-US" dirty="0" smtClean="0">
                <a:effectLst/>
              </a:rPr>
              <a:t>Monoamine oxidase inhibitor </a:t>
            </a:r>
            <a:r>
              <a:rPr lang="th-TH" dirty="0" smtClean="0">
                <a:effectLst/>
              </a:rPr>
              <a:t>เป็น</a:t>
            </a:r>
            <a:r>
              <a:rPr lang="th-TH" dirty="0" smtClean="0">
                <a:effectLst/>
                <a:hlinkClick r:id="rId3" tooltip="ยารักษาโรคซึมเศร้า"/>
              </a:rPr>
              <a:t>ยารักษาโรคซึมเศร้า</a:t>
            </a:r>
            <a:r>
              <a:rPr lang="th-TH" dirty="0" smtClean="0">
                <a:effectLst/>
              </a:rPr>
              <a:t>กลุ่มแรก</a:t>
            </a:r>
          </a:p>
          <a:p>
            <a:r>
              <a:rPr lang="th-TH" dirty="0" smtClean="0">
                <a:effectLst/>
              </a:rPr>
              <a:t>และยังใช้รักษา</a:t>
            </a:r>
            <a:r>
              <a:rPr lang="th-TH" dirty="0" smtClean="0">
                <a:effectLst/>
                <a:hlinkClick r:id="rId4" tooltip="อาการ"/>
              </a:rPr>
              <a:t>อาการ</a:t>
            </a:r>
            <a:r>
              <a:rPr lang="th-TH" dirty="0" smtClean="0">
                <a:effectLst/>
                <a:hlinkClick r:id="rId4" tooltip="โรค"/>
              </a:rPr>
              <a:t>โรค</a:t>
            </a:r>
            <a:r>
              <a:rPr lang="th-TH" dirty="0" smtClean="0">
                <a:effectLst/>
              </a:rPr>
              <a:t>อื่นๆอีก อาทิเช่น </a:t>
            </a:r>
            <a:r>
              <a:rPr lang="th-TH" dirty="0" smtClean="0">
                <a:effectLst/>
                <a:hlinkClick r:id="rId5" tooltip="โรคพาร์กินสัน"/>
              </a:rPr>
              <a:t>โรค</a:t>
            </a:r>
            <a:r>
              <a:rPr lang="th-TH" dirty="0" err="1" smtClean="0">
                <a:effectLst/>
                <a:hlinkClick r:id="rId5" tooltip="โรคพาร์กินสัน"/>
              </a:rPr>
              <a:t>พาร์</a:t>
            </a:r>
            <a:r>
              <a:rPr lang="th-TH" dirty="0" smtClean="0">
                <a:effectLst/>
                <a:hlinkClick r:id="rId5" tooltip="โรคพาร์กินสัน"/>
              </a:rPr>
              <a:t>กินสัน</a:t>
            </a:r>
            <a:r>
              <a:rPr lang="th-TH" dirty="0" smtClean="0">
                <a:effectLst/>
              </a:rPr>
              <a:t> </a:t>
            </a:r>
            <a:r>
              <a:rPr lang="th-TH" dirty="0" smtClean="0">
                <a:effectLst/>
                <a:hlinkClick r:id="rId6" tooltip="โรควิตกกังวล"/>
              </a:rPr>
              <a:t>โรควิตกกังวล</a:t>
            </a:r>
            <a:r>
              <a:rPr lang="th-TH" dirty="0" smtClean="0">
                <a:effectLst/>
              </a:rPr>
              <a:t> </a:t>
            </a:r>
            <a:r>
              <a:rPr lang="th-TH" dirty="0" smtClean="0">
                <a:effectLst/>
                <a:hlinkClick r:id="rId4" tooltip="อาการ"/>
              </a:rPr>
              <a:t>อาการ</a:t>
            </a:r>
            <a:r>
              <a:rPr lang="th-TH" dirty="0" smtClean="0">
                <a:effectLst/>
              </a:rPr>
              <a:t>บริโภคอาหารผิดปกติ (</a:t>
            </a:r>
            <a:r>
              <a:rPr lang="en-US" dirty="0" smtClean="0">
                <a:effectLst/>
              </a:rPr>
              <a:t>Bulimia nervosa)</a:t>
            </a:r>
            <a:r>
              <a:rPr lang="th-TH" dirty="0" smtClean="0">
                <a:effectLst/>
              </a:rPr>
              <a:t> </a:t>
            </a:r>
          </a:p>
          <a:p>
            <a:r>
              <a:rPr lang="th-TH" dirty="0" smtClean="0">
                <a:effectLst/>
                <a:hlinkClick r:id="rId3" tooltip="ยารักษาโรคซึมเศร้า"/>
              </a:rPr>
              <a:t>ยารักษาโรคซึมเศร้า</a:t>
            </a:r>
            <a:r>
              <a:rPr lang="th-TH" dirty="0" smtClean="0">
                <a:effectLst/>
              </a:rPr>
              <a:t>ประเภท </a:t>
            </a:r>
            <a:r>
              <a:rPr lang="en-US" dirty="0" smtClean="0">
                <a:effectLst/>
              </a:rPr>
              <a:t>Selective serotonin reuptake inhibitors (SSRI) 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F1606-718A-40B0-AD41-4BD7CBD1593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38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EE1091-AAA5-4EA5-B730-78A9F35EC1B6}" type="datetimeFigureOut">
              <a:rPr lang="th-TH" smtClean="0"/>
              <a:t>15/09/59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D39FF-875B-4AC6-ABDF-4B94DB940E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96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7734" y="116632"/>
            <a:ext cx="62449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Pain Management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Acute Pain</a:t>
            </a:r>
            <a:r>
              <a:rPr kumimoji="0" lang="en-US" altLang="ko-K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7768" y="5589240"/>
            <a:ext cx="3096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</a:rPr>
              <a:t>Chitsupha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Parichatpricha</a:t>
            </a:r>
            <a:r>
              <a:rPr lang="en-US" sz="1600" b="1" dirty="0" smtClean="0">
                <a:solidFill>
                  <a:srgbClr val="002060"/>
                </a:solidFill>
              </a:rPr>
              <a:t>, </a:t>
            </a:r>
            <a:r>
              <a:rPr lang="en-US" sz="1600" b="1" dirty="0">
                <a:solidFill>
                  <a:srgbClr val="002060"/>
                </a:solidFill>
              </a:rPr>
              <a:t>MD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Anesthesiologist</a:t>
            </a:r>
          </a:p>
          <a:p>
            <a:r>
              <a:rPr lang="en-US" sz="1600" b="1" dirty="0" err="1" smtClean="0">
                <a:solidFill>
                  <a:srgbClr val="002060"/>
                </a:solidFill>
              </a:rPr>
              <a:t>Kamphangphet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Hospital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ผลกระทบจากความปวด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6805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Respiration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</a:t>
            </a:r>
            <a:r>
              <a:rPr lang="th-TH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breath &amp; cough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Atelectasis, hypoxia, pneumonia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Cardiovascular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Tachycardia, 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 &amp; URO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Ileus, nausea, vomiting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 urination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Neuroendocrine &amp; Metabolic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↑</a:t>
            </a:r>
            <a:r>
              <a:rPr lang="th-TH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Metabolism, O</a:t>
            </a:r>
            <a:r>
              <a:rPr lang="en-US" altLang="ko-KR" sz="20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consumption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Salt and water retention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↑</a:t>
            </a:r>
            <a:r>
              <a:rPr lang="th-TH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 glucose</a:t>
            </a:r>
          </a:p>
          <a:p>
            <a:pPr marL="1028700" lvl="1">
              <a:buFont typeface="Wingdings" panose="05000000000000000000" pitchFamily="2" charset="2"/>
              <a:buChar char="§"/>
            </a:pPr>
            <a:endParaRPr lang="en-US" altLang="ko-K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ผลกระทบจากความปวด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46805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↑ Postop morbidity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Prolonged hospitalization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↑ Cost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impact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 Satisfaction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Chronic pain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endParaRPr lang="en-US" altLang="ko-K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แนวทางพัฒนาการระงับปวด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67" y="1124744"/>
            <a:ext cx="492826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การประเมินระดับความปวด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5"/>
          <a:stretch/>
        </p:blipFill>
        <p:spPr bwMode="auto">
          <a:xfrm>
            <a:off x="369876" y="1292387"/>
            <a:ext cx="8424936" cy="53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หลักการระงับปวดเฉียบพลัน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การระงับปวดโดย</a:t>
            </a:r>
            <a:r>
              <a:rPr lang="th-TH" altLang="ko-K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ใช้ยา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การระงับปวดโดย</a:t>
            </a:r>
            <a:r>
              <a:rPr lang="th-TH" altLang="ko-K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ไม่ใช้ยา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therapy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การให้ข้อมูล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การผ่อนคลายและการมุ่งเน้นความสนใจ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การสะกดจิต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การปรับเปลี่ยนความคิดและพฤติกรรม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Physiological therapy</a:t>
            </a:r>
            <a:endParaRPr lang="th-TH" altLang="ko-KR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การประคบร้อนและเย็น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การกดจุดและการนวด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การฝังเข็ม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การระงับปวดโดยใช้ยา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35" y="1268760"/>
            <a:ext cx="5728469" cy="4308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5866503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Three-step analgesia ladder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3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Pharmacological therapy</a:t>
            </a:r>
            <a:endParaRPr lang="th-TH" dirty="0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467544" y="1268760"/>
            <a:ext cx="8229600" cy="48245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เลือกใช้ยาที่มีกลไกการออกฤทธิ์แตกต่างกันโดยพิจารณาปัจจัย   โรคประจำตัว ยาที่ใช้ปัจจุบัน  ข้อห้ามใช้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drug interaction</a:t>
            </a:r>
          </a:p>
          <a:p>
            <a:pPr marL="342900" indent="-342900">
              <a:buFont typeface="Arial" pitchFamily="34" charset="0"/>
              <a:buChar char="•"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เลือกใช้ยาแก้ปวดตั้งแต่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ขนานขึ้นไปเพื่อหลีกเลี่ยงผลข้างเคียงของการใช้ยาตัวเดียวในขนาดที่มากเกินไป</a:t>
            </a:r>
          </a:p>
          <a:p>
            <a:pPr marL="342900" indent="-342900">
              <a:buFont typeface="Arial" pitchFamily="34" charset="0"/>
              <a:buChar char="•"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เลือกใช้ยาแก้ปวดตามระดับความรุนแรงที่เกิดขึ้น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Preemptive analgesia</a:t>
            </a: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แนวทางการบริหารยา 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IM, IV, patient- controlled analgesia,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perineural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analgesia</a:t>
            </a:r>
            <a:endParaRPr lang="th-TH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7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technique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Systemic analgesic administration : IV, IM, </a:t>
            </a:r>
            <a:r>
              <a:rPr lang="en-US" dirty="0" smtClean="0"/>
              <a:t>SC</a:t>
            </a:r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744416"/>
          </a:xfrm>
        </p:spPr>
        <p:txBody>
          <a:bodyPr/>
          <a:lstStyle/>
          <a:p>
            <a:r>
              <a:rPr lang="en-US" sz="2000" dirty="0" smtClean="0"/>
              <a:t>1</a:t>
            </a:r>
            <a:r>
              <a:rPr lang="en-US" sz="2000" dirty="0"/>
              <a:t>. </a:t>
            </a:r>
            <a:r>
              <a:rPr lang="en-US" sz="2000" dirty="0" err="1"/>
              <a:t>P.r.n</a:t>
            </a:r>
            <a:r>
              <a:rPr lang="en-US" sz="2000" dirty="0"/>
              <a:t>.  </a:t>
            </a:r>
            <a:r>
              <a:rPr lang="th-TH" sz="2000" dirty="0"/>
              <a:t>ข้อดี ระดับยาไม่สูงเกินช่วงรักษา</a:t>
            </a:r>
          </a:p>
          <a:p>
            <a:r>
              <a:rPr lang="th-TH" sz="2000" dirty="0"/>
              <a:t>                  ข้อเสีย ระดับยาลดต่ำกว่าระดับที่คุมความปวดได้</a:t>
            </a:r>
            <a:r>
              <a:rPr lang="en-US" sz="2000" dirty="0"/>
              <a:t>, </a:t>
            </a:r>
            <a:r>
              <a:rPr lang="th-TH" sz="2000" dirty="0"/>
              <a:t>ปวดใช้ </a:t>
            </a:r>
          </a:p>
          <a:p>
            <a:r>
              <a:rPr lang="th-TH" sz="2000" dirty="0"/>
              <a:t>                             เวลานานกว่าจะได้รับ</a:t>
            </a:r>
            <a:r>
              <a:rPr lang="th-TH" sz="2000" dirty="0" smtClean="0"/>
              <a:t>ยา</a:t>
            </a:r>
            <a:endParaRPr lang="en-US" sz="2000" dirty="0" smtClean="0"/>
          </a:p>
          <a:p>
            <a:r>
              <a:rPr lang="en-US" sz="2000" dirty="0" smtClean="0"/>
              <a:t>2. </a:t>
            </a:r>
            <a:r>
              <a:rPr lang="en-US" sz="2000" dirty="0"/>
              <a:t>Around the clock</a:t>
            </a:r>
            <a:endParaRPr lang="th-TH" sz="2000" dirty="0"/>
          </a:p>
          <a:p>
            <a:r>
              <a:rPr lang="th-TH" sz="2000" dirty="0"/>
              <a:t>                  ข้อดี ประเมินสม่ำเสมอ</a:t>
            </a:r>
            <a:r>
              <a:rPr lang="en-US" sz="2000" dirty="0"/>
              <a:t>, </a:t>
            </a:r>
            <a:r>
              <a:rPr lang="th-TH" sz="2000" dirty="0"/>
              <a:t>ได้รับยาต่อเนื่อง</a:t>
            </a:r>
            <a:r>
              <a:rPr lang="en-US" sz="2000" dirty="0"/>
              <a:t>, </a:t>
            </a:r>
            <a:r>
              <a:rPr lang="th-TH" sz="2000" dirty="0"/>
              <a:t>ระดับยาไม่ต่ำกว่า</a:t>
            </a:r>
          </a:p>
          <a:p>
            <a:r>
              <a:rPr lang="th-TH" sz="2000" dirty="0"/>
              <a:t>                          ระดับรักษา</a:t>
            </a:r>
          </a:p>
          <a:p>
            <a:r>
              <a:rPr lang="th-TH" sz="2000" dirty="0"/>
              <a:t>                  ข้อเสีย เสี่ยงต่อการให้ยาเกินขนาด แก้โดยประเมินความง่วงซึม</a:t>
            </a:r>
          </a:p>
          <a:p>
            <a:r>
              <a:rPr lang="th-TH" sz="2000" dirty="0"/>
              <a:t>                             </a:t>
            </a:r>
            <a:r>
              <a:rPr lang="th-TH" sz="2000" dirty="0" smtClean="0"/>
              <a:t>สม่ำเสมอ</a:t>
            </a:r>
            <a:endParaRPr lang="en-US" sz="2000" dirty="0" smtClean="0"/>
          </a:p>
          <a:p>
            <a:r>
              <a:rPr lang="en-US" sz="2000" dirty="0" smtClean="0"/>
              <a:t>3. </a:t>
            </a:r>
            <a:r>
              <a:rPr lang="en-US" sz="2000" dirty="0"/>
              <a:t>patient- controlled analgesia</a:t>
            </a:r>
            <a:endParaRPr lang="th-TH" sz="2000" dirty="0"/>
          </a:p>
          <a:p>
            <a:r>
              <a:rPr lang="th-TH" sz="2000" dirty="0"/>
              <a:t>                  ข้อดี ให้ยาแก้ปวดด้วยตนเอง สะดวก </a:t>
            </a:r>
            <a:r>
              <a:rPr lang="th-TH" sz="2000" dirty="0" smtClean="0"/>
              <a:t>ลดปัญ</a:t>
            </a:r>
            <a:r>
              <a:rPr lang="th-TH" sz="2000" dirty="0"/>
              <a:t>หาความล่าช้าในการเตรียมยาและบริหารยา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401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technique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analgesic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 smtClean="0"/>
              <a:t>-</a:t>
            </a:r>
            <a:r>
              <a:rPr lang="en-US" sz="2400" dirty="0"/>
              <a:t>central </a:t>
            </a:r>
            <a:r>
              <a:rPr lang="en-US" sz="2400" dirty="0" err="1"/>
              <a:t>neuraxial</a:t>
            </a:r>
            <a:r>
              <a:rPr lang="en-US" sz="2400" dirty="0"/>
              <a:t> block: Spinal, Epidural</a:t>
            </a:r>
          </a:p>
          <a:p>
            <a:r>
              <a:rPr lang="en-US" sz="2400" dirty="0" smtClean="0"/>
              <a:t>-</a:t>
            </a:r>
            <a:r>
              <a:rPr lang="en-US" sz="2400" dirty="0"/>
              <a:t>continuous peripheral nerve block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522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/>
          <a:lstStyle/>
          <a:p>
            <a:r>
              <a:rPr lang="en-US" dirty="0" smtClean="0"/>
              <a:t>Multimodal analgesia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ตาราง</a:t>
            </a:r>
            <a:r>
              <a:rPr lang="en-US" dirty="0" smtClean="0"/>
              <a:t>10</a:t>
            </a: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8712968" cy="588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เนื้อหา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คำจำกัดความ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ผลกระทบจากความปวด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แนวทางพัฒนาการระงับปวดเฉียบพลัน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การประเมินระดับความปวด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หลักการระงับปวดเฉียบพลัน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อาการแทรกซ้อนที่เกิดจากการระงับปวด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h-TH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824440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Morphine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: 2-5 mg </a:t>
            </a:r>
            <a:r>
              <a:rPr lang="en-US" altLang="ko-K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p.r.n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 2 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ขนาดยาพิจารณาจาก</a:t>
            </a:r>
            <a:r>
              <a:rPr lang="th-TH" altLang="ko-KR" sz="2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ความรุนแรงของการบาดเจ็บ  สภาพผู้ป่วย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อาการแทรกซ้อน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หลั่ง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histamine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Bronchospasm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ความดันเลือดลดลง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คัน คลื่นไส้อาเจียน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spinal morphine </a:t>
            </a: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กดการหายใจ คัน คลื่นไส้ อาเจียน           นานกว่าการให้วิธี</a:t>
            </a:r>
            <a:r>
              <a:rPr lang="th-TH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ขับ</a:t>
            </a:r>
            <a: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ออกทางไต  </a:t>
            </a:r>
            <a:r>
              <a:rPr lang="th-TH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ระวัง</a:t>
            </a:r>
            <a: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 ผู้ป่วยไตวาย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 &gt;2 mg/dl</a:t>
            </a:r>
            <a:endParaRPr lang="th-TH" sz="2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endParaRPr lang="th-TH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0">
              <a:buNone/>
            </a:pP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Fentanyl</a:t>
            </a:r>
            <a:endParaRPr lang="th-TH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1772816"/>
            <a:ext cx="8229600" cy="468052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ko-K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</a:t>
            </a:r>
            <a:r>
              <a:rPr lang="en-US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200" dirty="0" smtClean="0"/>
              <a:t>25-100 </a:t>
            </a:r>
            <a:r>
              <a:rPr lang="en-US" sz="2200" dirty="0"/>
              <a:t>mcg/dose </a:t>
            </a:r>
            <a:r>
              <a:rPr lang="en-US" sz="2200" dirty="0" err="1" smtClean="0"/>
              <a:t>p.r.n</a:t>
            </a:r>
            <a:r>
              <a:rPr lang="en-US" sz="2200" dirty="0" smtClean="0"/>
              <a:t>. q 1-2hr</a:t>
            </a:r>
            <a:endParaRPr lang="th-TH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ฤทธิ์ระงับปวดสั้น </a:t>
            </a:r>
            <a:endParaRPr lang="th-TH" altLang="ko-KR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ไม่มี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active metabolite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เหมาะ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กับผู้ป่วยที่มีภาวะไต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วาย หอบ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หืด </a:t>
            </a:r>
            <a:endParaRPr lang="th-TH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ผลข้างเคียง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morphine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ขนาด</a:t>
            </a:r>
            <a:r>
              <a:rPr lang="th-TH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ยาพิจารณาจาก</a:t>
            </a:r>
            <a:r>
              <a:rPr lang="th-TH" altLang="ko-KR" sz="22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</a:t>
            </a:r>
            <a:r>
              <a:rPr lang="th-TH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ความรุนแรงของการบาดเจ็บ  สภาพผู้ป่วย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อาการแทรกซ้อน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ดันเลือดลดลง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คัน คลื่นไส้</a:t>
            </a:r>
            <a:r>
              <a:rPr lang="th-TH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อาเจียน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820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Pethidine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: 20-50 mg </a:t>
            </a:r>
            <a:r>
              <a:rPr lang="en-US" altLang="ko-K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p.r.n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 2 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อาการหนาวสั่น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10-25 mg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ขนาดยาพิจารณาจาก</a:t>
            </a:r>
            <a:r>
              <a:rPr lang="th-TH" altLang="ko-KR" sz="2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ความรุนแรงของการบาดเจ็บ  สภาพผู้ป่วย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อาการแทรกซ้อน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กดการหายใจ ความดันเลือดต่ำ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หงุดหงิดใจสั่น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อาจชักจากยาขนาด</a:t>
            </a:r>
            <a:r>
              <a:rPr lang="th-TH" altLang="ko-K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ควรให้เกิน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mg/kg/day </a:t>
            </a:r>
            <a: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และนานเกิน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  หรือไม่ควรเกิน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700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mg/day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Tramadol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weak opioid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จับกับ 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 receptor </a:t>
            </a:r>
            <a:r>
              <a:rPr lang="th-TH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น้อยกว่า 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morphine 6,000</a:t>
            </a:r>
            <a:r>
              <a:rPr lang="th-TH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เท่า</a:t>
            </a:r>
            <a:endParaRPr lang="en-US" sz="22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ฤทธิ์ระงับปวด 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1/10-1/6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morphine</a:t>
            </a:r>
            <a:endParaRPr lang="th-TH" altLang="ko-KR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</a:t>
            </a:r>
            <a:r>
              <a:rPr lang="en-US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50-100 mg </a:t>
            </a:r>
            <a:r>
              <a:rPr lang="en-US" altLang="ko-KR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p.r.n</a:t>
            </a:r>
            <a:r>
              <a:rPr lang="en-US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 6 h (Max 400 mg/day)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ขนาดยาพิจารณาจาก</a:t>
            </a:r>
            <a:r>
              <a:rPr lang="th-TH" altLang="ko-KR" sz="22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</a:t>
            </a:r>
            <a:r>
              <a:rPr lang="th-TH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ความรุนแรงของการบาดเจ็บ  สภาพ</a:t>
            </a:r>
            <a:r>
              <a:rPr lang="th-TH" altLang="ko-K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</a:t>
            </a:r>
            <a:endParaRPr lang="en-US" altLang="ko-KR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</a:t>
            </a:r>
            <a:r>
              <a:rPr lang="th-TH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แทรกซ้อน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คลื่นไส้ วิงเวียน ปากแห้ง ท้องผูก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แก้ฤทธิ์ด้วย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Naloxone </a:t>
            </a: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ได้เพียง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  <a:endParaRPr lang="th-TH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ระวังใน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epilepsy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ไม่แนะนำให้ใช้ในผู้ป่วยที่ได้รับยา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MAOI </a:t>
            </a: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แนวทางการบริหารยา </a:t>
            </a:r>
            <a:r>
              <a:rPr lang="en-US" altLang="ko-KR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Opioid iv prn</a:t>
            </a:r>
            <a:endParaRPr lang="ko-KR" altLang="en-US" sz="34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8" y="1124744"/>
            <a:ext cx="5256584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2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Sedation score</a:t>
            </a:r>
            <a:endParaRPr lang="ko-KR" altLang="en-US" sz="32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ไม่ง่วงเลย</a:t>
            </a:r>
          </a:p>
          <a:p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ง่วงเล็กน้อย ปลุกตื่นง่าย ตอบคำถามได้อย่างรวดเร็ว</a:t>
            </a:r>
          </a:p>
          <a:p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ง่วงปานกลาง ปลุกตื่นง่าย อยากหลับมากกว่าคุยด้วย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ง่วงมาก ปลุกตื่นยาก ไม่โต้ตอบ</a:t>
            </a:r>
          </a:p>
          <a:p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ผู้ป่วยกำลังหลับ ตื่นได้ง่ายเมื่อมีสิ่งประ</a:t>
            </a:r>
            <a:r>
              <a:rPr lang="th-TH" altLang="ko-K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ตุ้น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ใช้วัดการกดการหายใจได้เร็วที่สุด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เป้าหมายของการระงับปวด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ผู้ป่วยรู้สึกสบาย</a:t>
            </a:r>
            <a:endParaRPr lang="en-US" altLang="ko-KR" sz="2200" b="1" u="sng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2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Sedation score &lt; 2 </a:t>
            </a:r>
            <a:r>
              <a:rPr lang="th-TH" altLang="ko-KR" sz="22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ko-KR" sz="22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RR &gt; 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79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ko-KR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อาการแทรกซ้อนที่เกิดจาก</a:t>
            </a:r>
            <a:r>
              <a:rPr lang="en-US" altLang="ko-KR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Opioid</a:t>
            </a:r>
            <a:endParaRPr lang="ko-KR" altLang="en-US" sz="32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อาการรุนแรงแต่</a:t>
            </a:r>
            <a:r>
              <a:rPr lang="th-TH" altLang="ko-K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พบไม่บ่อย</a:t>
            </a:r>
            <a:endParaRPr lang="th-TH" altLang="ko-K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กดการหายใจ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(พบได้กรณีให้ยาเกินขนาด หรือมีการใช้ยา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sedative </a:t>
            </a: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อื่นร่วมด้วย)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</a:t>
            </a:r>
            <a:r>
              <a:rPr lang="th-TH" altLang="ko-KR" sz="2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ไม่รุนแรง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แต่พบบ่อย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ง่วงซึม (เฝ้าระวังโดยการประเมิน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sedation score)</a:t>
            </a:r>
            <a:endParaRPr lang="th-TH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คลื่นไส้ อาเจียน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คัน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ปัสสาวะไม่ออก       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ท้องอืด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3779912" y="3861048"/>
            <a:ext cx="216024" cy="136815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4067944" y="4221088"/>
            <a:ext cx="216024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รักษาตามอาการ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Sedation score 2 + RR ≥ 10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เปิดทางเดินหายใจให้โล่ง ถ้ายังไม่โล่งให้จับผู้ป่วยนอนตะแคงในท่าพักฟื้น (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Recovery position) 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ถ้าไม่มีข้อห้าม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ko-KR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ดู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pupil size → pinpoint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แพทย์รับ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www.epilepsy.org.uk/sites/epilepsy/files/info/images/recovery-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810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Sedation score 3 + RR &lt; 10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Pinpoint pupil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Adequate oxygenation and ventilation                                     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ยังไม่ต้องรีบใส่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tube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เตรียม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Naloxone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sd.keepcalm-o-matic.co.uk/i/keep-calm-and-carry-naloxone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44016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คำจำกัดความ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r>
              <a:rPr lang="en-US" altLang="ko-K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 (IASP2011)</a:t>
            </a:r>
          </a:p>
          <a:p>
            <a:r>
              <a:rPr lang="en-US" altLang="ko-K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“An </a:t>
            </a:r>
            <a:r>
              <a:rPr lang="en-US" altLang="ko-KR" sz="28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unpleasant sensory</a:t>
            </a:r>
            <a:r>
              <a:rPr lang="en-US" altLang="ko-KR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ko-KR" sz="28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 experience</a:t>
            </a:r>
            <a:r>
              <a:rPr lang="en-US" altLang="ko-KR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associated with actual or potential </a:t>
            </a:r>
            <a:r>
              <a:rPr lang="en-US" altLang="ko-KR" sz="28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tissue damage</a:t>
            </a:r>
            <a:r>
              <a:rPr lang="en-US" altLang="ko-KR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lvl="1" indent="0">
              <a:buNone/>
            </a:pPr>
            <a:endParaRPr lang="en-US" altLang="ko-KR" sz="3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Naloxone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bolus 0.1-0.2 mg (1-4 mcg/kg)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 q 2-3 min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 infusion 3-5 mcg/kg/h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Duration 30 </a:t>
            </a: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นาที</a:t>
            </a:r>
            <a:endParaRPr lang="en-US" altLang="ko-K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Renarcotization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Acute withdrawal </a:t>
            </a:r>
            <a:r>
              <a:rPr lang="th-TH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ในผู้ที่ติดยา 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opioid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t="15491" r="17379" b="17379"/>
          <a:stretch/>
        </p:blipFill>
        <p:spPr>
          <a:xfrm>
            <a:off x="7549752" y="1844824"/>
            <a:ext cx="1378732" cy="2757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2563" r="17939" b="25680"/>
          <a:stretch/>
        </p:blipFill>
        <p:spPr>
          <a:xfrm>
            <a:off x="6444208" y="1844824"/>
            <a:ext cx="1277433" cy="27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4" y="1340851"/>
            <a:ext cx="3248025" cy="173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47399"/>
            <a:ext cx="4414652" cy="5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94891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8" y="3248025"/>
            <a:ext cx="8258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3096"/>
            <a:ext cx="86868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87534" cy="438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1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6632"/>
            <a:ext cx="472529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</a:rPr>
              <a:t>กลุ่มเป้าหมาย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ผู้ใช้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แนวทางการระงับปวดเฉียบพลันหลังผ่าตัด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2564904"/>
            <a:ext cx="8229600" cy="331236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th-TH" sz="3600" dirty="0"/>
              <a:t>บุคลากรทางการแพทย์ผู้ดูแลผู้ป่วยหลังผ่าตัด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3600" dirty="0"/>
              <a:t>ศัลยแพทย์ทุกสาขา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3600" dirty="0"/>
              <a:t>แพทย์ที่ดูแลผู้ป่วยหลังผ่าตัด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3600" dirty="0"/>
              <a:t>วิสัญญีแพทย์และพยาบาล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319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5</a:t>
            </a:r>
            <a:r>
              <a:rPr lang="en-US" altLang="ko-KR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vital signs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1" y="1340768"/>
            <a:ext cx="858391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5</a:t>
            </a:r>
            <a:r>
              <a:rPr lang="en-US" altLang="ko-KR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vital signs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2699" r="3468" b="13372"/>
          <a:stretch/>
        </p:blipFill>
        <p:spPr bwMode="auto">
          <a:xfrm>
            <a:off x="1979712" y="1067359"/>
            <a:ext cx="5040560" cy="579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979712" y="4581128"/>
            <a:ext cx="223224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7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Postoperative Pain : Incidence</a:t>
            </a:r>
            <a:endParaRPr lang="th-TH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1988840"/>
            <a:ext cx="8229600" cy="3888432"/>
          </a:xfrm>
        </p:spPr>
        <p:txBody>
          <a:bodyPr/>
          <a:lstStyle/>
          <a:p>
            <a:r>
              <a:rPr lang="en-US" sz="2800" b="1" dirty="0"/>
              <a:t>The 5</a:t>
            </a:r>
            <a:r>
              <a:rPr lang="en-US" sz="2800" b="1" baseline="30000" dirty="0"/>
              <a:t>th</a:t>
            </a:r>
            <a:r>
              <a:rPr lang="en-US" sz="2800" b="1" dirty="0"/>
              <a:t> vial sign</a:t>
            </a:r>
          </a:p>
          <a:p>
            <a:r>
              <a:rPr lang="en-US" sz="2800" b="1" dirty="0"/>
              <a:t>60%</a:t>
            </a:r>
            <a:r>
              <a:rPr lang="th-TH" sz="2800" b="1" dirty="0"/>
              <a:t>มีความกังวลหรือสนใจเกี่ยวกับอาการปวดหลังผ่าตัด</a:t>
            </a:r>
          </a:p>
          <a:p>
            <a:r>
              <a:rPr lang="en-US" sz="2800" b="1" dirty="0"/>
              <a:t>76%</a:t>
            </a:r>
            <a:r>
              <a:rPr lang="th-TH" sz="2800" b="1" dirty="0"/>
              <a:t>ไม่ทราบว่าจะปวดมากน้อยเพียงใด</a:t>
            </a:r>
          </a:p>
          <a:p>
            <a:r>
              <a:rPr lang="en-US" sz="2800" b="1" dirty="0"/>
              <a:t>30%</a:t>
            </a:r>
            <a:r>
              <a:rPr lang="th-TH" sz="2800" b="1" dirty="0"/>
              <a:t>รู้เกี่ยวกับทางเลือกในการระงับปวดหลังผ่าตัด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45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th-TH" altLang="ko-K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ประเภทของความปวด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แบ่งตามระยะเวลา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ความปวดเฉียบพลัน</a:t>
            </a:r>
            <a:r>
              <a: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h-TH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น้อยกว่า </a:t>
            </a:r>
            <a:r>
              <a: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</a:t>
            </a:r>
            <a:r>
              <a:rPr lang="en-US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altLang="ko-KR" sz="26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th-TH" altLang="ko-K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ความปวดเรื้อรัง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ko-KR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ความเข้าใจผิดเกี่ยวกับการระงับปวด</a:t>
            </a:r>
            <a:endParaRPr lang="ko-KR" altLang="en-US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ความปวดเป็นเพียงแค่อาการ ไม่มีอันตราย</a:t>
            </a:r>
            <a:r>
              <a:rPr lang="th-TH" altLang="ko-KR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ใดๆ</a:t>
            </a:r>
            <a:endParaRPr lang="th-TH" altLang="ko-K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ไม่เชื่อว่าผู้ป่วยปวดจริง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กลัวการติดยา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กังวลเรื่องผลข้างเคียงของยามากกว่าเรื่องหายปวด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ไม่ได้ให้การบำบัดความปวดตั้งแต่แรกเริ่ม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ขาดความเข้าใจเภสัชวิทยาของยาแก้ปวด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ห้ามให้ยาถี่กว่าทุก </a:t>
            </a:r>
            <a:r>
              <a:rPr lang="en-US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altLang="ko-K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ชั่วโมง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h-TH" altLang="ko-K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criticallyrated.files.wordpress.com/2015/11/question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4269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1135</Words>
  <Application>Microsoft Office PowerPoint</Application>
  <PresentationFormat>นำเสนอทางหน้าจอ (4:3)</PresentationFormat>
  <Paragraphs>201</Paragraphs>
  <Slides>33</Slides>
  <Notes>2</Notes>
  <HiddenSlides>1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5" baseType="lpstr">
      <vt:lpstr>Office Theme</vt:lpstr>
      <vt:lpstr>Custom Design</vt:lpstr>
      <vt:lpstr>งานนำเสนอ PowerPoint</vt:lpstr>
      <vt:lpstr> เนื้อหา</vt:lpstr>
      <vt:lpstr> คำจำกัดความ</vt:lpstr>
      <vt:lpstr>งานนำเสนอ PowerPoint</vt:lpstr>
      <vt:lpstr> The 5th vital signs</vt:lpstr>
      <vt:lpstr> The 5th vital signs</vt:lpstr>
      <vt:lpstr>Acute Postoperative Pain : Incidence</vt:lpstr>
      <vt:lpstr> ประเภทของความปวด</vt:lpstr>
      <vt:lpstr> ความเข้าใจผิดเกี่ยวกับการระงับปวด</vt:lpstr>
      <vt:lpstr> ผลกระทบจากความปวด</vt:lpstr>
      <vt:lpstr> ผลกระทบจากความปวด</vt:lpstr>
      <vt:lpstr> แนวทางพัฒนาการระงับปวด</vt:lpstr>
      <vt:lpstr> การประเมินระดับความปวด</vt:lpstr>
      <vt:lpstr> หลักการระงับปวดเฉียบพลัน</vt:lpstr>
      <vt:lpstr> การระงับปวดโดยใช้ยา</vt:lpstr>
      <vt:lpstr>Pharmacological therapy</vt:lpstr>
      <vt:lpstr>Administration technique</vt:lpstr>
      <vt:lpstr>Administration technique</vt:lpstr>
      <vt:lpstr>Multimodal analgesia</vt:lpstr>
      <vt:lpstr>งานนำเสนอ PowerPoint</vt:lpstr>
      <vt:lpstr> Morphine</vt:lpstr>
      <vt:lpstr> Fentanyl</vt:lpstr>
      <vt:lpstr> Pethidine</vt:lpstr>
      <vt:lpstr> Tramadol</vt:lpstr>
      <vt:lpstr> แนวทางการบริหารยา Opioid iv prn</vt:lpstr>
      <vt:lpstr> Sedation score</vt:lpstr>
      <vt:lpstr> อาการแทรกซ้อนที่เกิดจาก Opioid</vt:lpstr>
      <vt:lpstr> Sedation score 2 + RR ≥ 10</vt:lpstr>
      <vt:lpstr> Sedation score 3 + RR &lt; 10</vt:lpstr>
      <vt:lpstr> Naloxone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COMPUTER</cp:lastModifiedBy>
  <cp:revision>72</cp:revision>
  <dcterms:created xsi:type="dcterms:W3CDTF">2014-04-01T16:35:38Z</dcterms:created>
  <dcterms:modified xsi:type="dcterms:W3CDTF">2016-09-15T16:25:49Z</dcterms:modified>
</cp:coreProperties>
</file>