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7" r:id="rId6"/>
    <p:sldId id="265" r:id="rId7"/>
    <p:sldId id="261" r:id="rId8"/>
    <p:sldId id="262" r:id="rId9"/>
    <p:sldId id="263" r:id="rId10"/>
    <p:sldId id="264" r:id="rId11"/>
    <p:sldId id="266" r:id="rId12"/>
    <p:sldId id="270" r:id="rId13"/>
    <p:sldId id="268" r:id="rId14"/>
    <p:sldId id="269" r:id="rId15"/>
    <p:sldId id="271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16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AF1C21-4447-40F8-9F71-AE8104D5C1FA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2DCBE85-0701-4568-95FD-67D8869AB41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8975"/>
            <a:ext cx="8853736" cy="1470025"/>
          </a:xfrm>
        </p:spPr>
        <p:txBody>
          <a:bodyPr>
            <a:noAutofit/>
          </a:bodyPr>
          <a:lstStyle/>
          <a:p>
            <a:pPr algn="ctr"/>
            <a:r>
              <a:rPr lang="th-TH" sz="5400" dirty="0"/>
              <a:t/>
            </a:r>
            <a:br>
              <a:rPr lang="th-TH" sz="5400" dirty="0"/>
            </a:br>
            <a:r>
              <a:rPr lang="en-US" sz="5400" dirty="0"/>
              <a:t> </a:t>
            </a:r>
            <a:r>
              <a:rPr lang="en-US" sz="5400" b="1" dirty="0" err="1" smtClean="0"/>
              <a:t>Perioperative</a:t>
            </a:r>
            <a:r>
              <a:rPr lang="en-US" sz="5400" b="1" dirty="0" smtClean="0"/>
              <a:t> Anaphylaxis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Management Guidelines </a:t>
            </a:r>
            <a:endParaRPr lang="th-TH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9040"/>
            <a:ext cx="8291264" cy="1752600"/>
          </a:xfrm>
        </p:spPr>
        <p:txBody>
          <a:bodyPr>
            <a:noAutofit/>
          </a:bodyPr>
          <a:lstStyle/>
          <a:p>
            <a:pPr algn="ctr"/>
            <a:endParaRPr lang="th-TH" sz="2800" dirty="0"/>
          </a:p>
          <a:p>
            <a:pPr algn="ctr"/>
            <a:r>
              <a:rPr lang="en-US" sz="2800" dirty="0"/>
              <a:t> </a:t>
            </a:r>
            <a:r>
              <a:rPr lang="en-US" sz="2800" b="1" dirty="0"/>
              <a:t>Australian and New Zealand </a:t>
            </a:r>
            <a:r>
              <a:rPr lang="en-US" sz="2800" b="1" dirty="0" smtClean="0"/>
              <a:t>College </a:t>
            </a:r>
            <a:r>
              <a:rPr lang="en-US" sz="2800" b="1" dirty="0"/>
              <a:t>of </a:t>
            </a:r>
            <a:r>
              <a:rPr lang="en-US" sz="2800" b="1" dirty="0" err="1"/>
              <a:t>Anaesthetists</a:t>
            </a:r>
            <a:r>
              <a:rPr lang="en-US" sz="2800" b="1" dirty="0"/>
              <a:t> (ANZCA)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and </a:t>
            </a:r>
            <a:endParaRPr lang="en-US" sz="2800" b="1" dirty="0"/>
          </a:p>
          <a:p>
            <a:pPr algn="ctr"/>
            <a:r>
              <a:rPr lang="en-US" sz="2800" b="1" dirty="0"/>
              <a:t>Australian and New Zealand </a:t>
            </a:r>
            <a:r>
              <a:rPr lang="en-US" sz="2800" b="1" dirty="0" err="1"/>
              <a:t>Anaesthetic</a:t>
            </a:r>
            <a:r>
              <a:rPr lang="en-US" sz="2800" b="1" dirty="0"/>
              <a:t> Allergy Group (ANZAAG) 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0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23275"/>
            <a:ext cx="4968552" cy="68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99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442" y="0"/>
            <a:ext cx="4922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3485"/>
            <a:ext cx="9144000" cy="48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16600" dirty="0" smtClean="0"/>
              <a:t>จบบริบูรณ์</a:t>
            </a:r>
            <a:endParaRPr lang="th-TH" sz="1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899938"/>
            <a:ext cx="4953000" cy="1752600"/>
          </a:xfrm>
        </p:spPr>
        <p:txBody>
          <a:bodyPr>
            <a:noAutofit/>
          </a:bodyPr>
          <a:lstStyle/>
          <a:p>
            <a:pPr algn="ctr"/>
            <a:r>
              <a:rPr lang="th-TH" sz="13800" dirty="0" smtClean="0"/>
              <a:t>อวสาน</a:t>
            </a:r>
            <a:endParaRPr lang="th-TH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/>
            </a:r>
            <a:br>
              <a:rPr lang="th-TH" dirty="0"/>
            </a:br>
            <a:r>
              <a:rPr lang="en-US" dirty="0"/>
              <a:t> </a:t>
            </a:r>
            <a:r>
              <a:rPr lang="en-US" b="1" dirty="0"/>
              <a:t>INTRODUCTON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en-US" dirty="0"/>
              <a:t> Anaphylaxis is a life-threatening emergency that requires prompt recognition of signs and symptoms, </a:t>
            </a:r>
            <a:r>
              <a:rPr lang="en-US" dirty="0">
                <a:solidFill>
                  <a:srgbClr val="FF0000"/>
                </a:solidFill>
              </a:rPr>
              <a:t>early administration of adrenaline </a:t>
            </a:r>
            <a:r>
              <a:rPr lang="en-US" dirty="0"/>
              <a:t>(epinephrine) in adequate dosage, and </a:t>
            </a:r>
            <a:r>
              <a:rPr lang="en-US" dirty="0">
                <a:solidFill>
                  <a:srgbClr val="FF0000"/>
                </a:solidFill>
              </a:rPr>
              <a:t>aggressive volume replacement</a:t>
            </a:r>
            <a:r>
              <a:rPr lang="en-US" dirty="0"/>
              <a:t>.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INTRODUCTON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en-US" dirty="0" smtClean="0"/>
              <a:t> Management of </a:t>
            </a:r>
            <a:r>
              <a:rPr lang="en-US" dirty="0"/>
              <a:t>anaphylaxis consists of prompt diagnosis, immediate treatment, refractory management, and post crisis management.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en-US" b="1" dirty="0" smtClean="0"/>
              <a:t>DIAGNOSIS OF ANAPHYLAXIS </a:t>
            </a:r>
            <a:br>
              <a:rPr lang="en-US" b="1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/>
            <a:r>
              <a:rPr lang="en-US" dirty="0" smtClean="0"/>
              <a:t>Early </a:t>
            </a:r>
            <a:r>
              <a:rPr lang="en-US" dirty="0"/>
              <a:t>recognition and prompt management of anaphylaxis is essential. </a:t>
            </a:r>
          </a:p>
          <a:p>
            <a:pPr marL="624078" indent="-514350"/>
            <a:r>
              <a:rPr lang="en-US" dirty="0" smtClean="0"/>
              <a:t>Anaphylaxis </a:t>
            </a:r>
            <a:r>
              <a:rPr lang="en-US" dirty="0"/>
              <a:t>should be considered if </a:t>
            </a:r>
            <a:r>
              <a:rPr lang="en-US" dirty="0">
                <a:solidFill>
                  <a:srgbClr val="FF0000"/>
                </a:solidFill>
              </a:rPr>
              <a:t>skin signs </a:t>
            </a:r>
            <a:r>
              <a:rPr lang="en-US" dirty="0"/>
              <a:t>co-exist with </a:t>
            </a:r>
            <a:r>
              <a:rPr lang="en-US" dirty="0" err="1">
                <a:solidFill>
                  <a:srgbClr val="FF0000"/>
                </a:solidFill>
              </a:rPr>
              <a:t>bronchospasm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hypotension</a:t>
            </a:r>
            <a:r>
              <a:rPr lang="en-US" dirty="0"/>
              <a:t>. </a:t>
            </a:r>
          </a:p>
          <a:p>
            <a:pPr marL="624078" indent="-514350"/>
            <a:r>
              <a:rPr lang="en-US" dirty="0" smtClean="0"/>
              <a:t>Hypotension </a:t>
            </a:r>
            <a:r>
              <a:rPr lang="en-US" dirty="0"/>
              <a:t>or tachycardia alone, especially where this is unresponsive to </a:t>
            </a:r>
            <a:r>
              <a:rPr lang="en-US" dirty="0" err="1"/>
              <a:t>vasopressors</a:t>
            </a:r>
            <a:r>
              <a:rPr lang="en-US" dirty="0"/>
              <a:t> or is unanticipated should raise suspicion. </a:t>
            </a:r>
            <a:endParaRPr lang="en-US" dirty="0" smtClean="0"/>
          </a:p>
          <a:p>
            <a:pPr marL="624078" indent="-514350"/>
            <a:r>
              <a:rPr lang="en-US" dirty="0" err="1" smtClean="0">
                <a:solidFill>
                  <a:srgbClr val="FF0000"/>
                </a:solidFill>
              </a:rPr>
              <a:t>Bradycardia</a:t>
            </a:r>
            <a:r>
              <a:rPr lang="en-US" dirty="0" smtClean="0"/>
              <a:t> </a:t>
            </a:r>
            <a:r>
              <a:rPr lang="en-US" dirty="0"/>
              <a:t>may also be a presenting sign of anaphylaxis. </a:t>
            </a:r>
          </a:p>
          <a:p>
            <a:pPr marL="624078" indent="-514350"/>
            <a:endParaRPr lang="en-US" dirty="0"/>
          </a:p>
          <a:p>
            <a:pPr marL="624078" indent="-514350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en-US" b="1" dirty="0" smtClean="0"/>
              <a:t>DIAGNOSIS OF ANAPHYLAXIS </a:t>
            </a:r>
            <a:br>
              <a:rPr lang="en-US" b="1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/>
            <a:r>
              <a:rPr lang="en-US" dirty="0" err="1" smtClean="0">
                <a:solidFill>
                  <a:srgbClr val="FF0000"/>
                </a:solidFill>
              </a:rPr>
              <a:t>Bronchospasm</a:t>
            </a:r>
            <a:r>
              <a:rPr lang="en-US" dirty="0" smtClean="0"/>
              <a:t> </a:t>
            </a:r>
            <a:r>
              <a:rPr lang="en-US" dirty="0"/>
              <a:t>or difficulty with ventilation may be a feature of anaphylaxis or the sole presenting feature in some cases. </a:t>
            </a:r>
          </a:p>
          <a:p>
            <a:pPr marL="624078" indent="-514350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absence of skin signs does not rule out </a:t>
            </a:r>
            <a:r>
              <a:rPr lang="en-US" dirty="0"/>
              <a:t>the diagnosis, as skin signs may not appear until circulation is restored. </a:t>
            </a:r>
          </a:p>
          <a:p>
            <a:pPr marL="624078" indent="-514350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46"/>
            <a:ext cx="4968552" cy="68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5" y="3933056"/>
            <a:ext cx="916132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42450"/>
            <a:ext cx="9144001" cy="369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4136"/>
            <a:ext cx="915206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2028"/>
            <a:ext cx="4968552" cy="68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195</TotalTime>
  <Words>173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  Perioperative Anaphylaxis  Management Guidelines </vt:lpstr>
      <vt:lpstr>  INTRODUCTON </vt:lpstr>
      <vt:lpstr> INTRODUCTON </vt:lpstr>
      <vt:lpstr> DIAGNOSIS OF ANAPHYLAXIS  </vt:lpstr>
      <vt:lpstr> DIAGNOSIS OF ANAPHYLAXIS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จบบริบูรณ์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Anaphylaxis Management Guidelines</dc:title>
  <dc:creator>User</dc:creator>
  <cp:lastModifiedBy>User</cp:lastModifiedBy>
  <cp:revision>6</cp:revision>
  <dcterms:created xsi:type="dcterms:W3CDTF">2016-09-23T14:07:22Z</dcterms:created>
  <dcterms:modified xsi:type="dcterms:W3CDTF">2016-10-04T05:48:13Z</dcterms:modified>
</cp:coreProperties>
</file>