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46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7" r:id="rId40"/>
    <p:sldId id="342" r:id="rId41"/>
    <p:sldId id="343" r:id="rId42"/>
    <p:sldId id="344" r:id="rId43"/>
    <p:sldId id="345" r:id="rId4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02/07/61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ผลการค้นหารูปภาพสำหรับ ecg 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55023" cy="4429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92867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cs typeface="Aharoni" pitchFamily="2" charset="-79"/>
              </a:rPr>
              <a:t>Arrhythmias</a:t>
            </a:r>
            <a:endParaRPr lang="th-TH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5357826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นพ.สุจิรักษ์    ศรีบูรพา</a:t>
            </a:r>
          </a:p>
          <a:p>
            <a:pPr algn="ctr"/>
            <a:r>
              <a:rPr lang="th-TH" sz="3200" b="1" dirty="0" smtClean="0"/>
              <a:t>แผนกอายุรก</a:t>
            </a:r>
            <a:r>
              <a:rPr lang="th-TH" sz="3200" b="1" dirty="0" err="1" smtClean="0"/>
              <a:t>รรม</a:t>
            </a:r>
            <a:r>
              <a:rPr lang="th-TH" sz="3200" b="1" dirty="0" smtClean="0"/>
              <a:t> รพ.กำแพงเพชร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Normal ECG</a:t>
            </a:r>
            <a:endParaRPr lang="th-TH" b="1" dirty="0"/>
          </a:p>
        </p:txBody>
      </p:sp>
      <p:pic>
        <p:nvPicPr>
          <p:cNvPr id="5" name="Content Placeholder 4" descr="Normal_EC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428736"/>
            <a:ext cx="8129852" cy="4257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042118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 </a:t>
            </a:r>
            <a:r>
              <a:rPr lang="th-TH" b="1" dirty="0" smtClean="0">
                <a:solidFill>
                  <a:srgbClr val="FF0000"/>
                </a:solidFill>
              </a:rPr>
              <a:t>นำ </a:t>
            </a:r>
            <a:r>
              <a:rPr lang="en-US" b="1" dirty="0" smtClean="0">
                <a:solidFill>
                  <a:srgbClr val="FF0000"/>
                </a:solidFill>
              </a:rPr>
              <a:t>QRS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Rate 60-100 </a:t>
            </a:r>
            <a:r>
              <a:rPr lang="en-US" b="1" dirty="0" err="1" smtClean="0">
                <a:solidFill>
                  <a:srgbClr val="FF0000"/>
                </a:solidFill>
              </a:rPr>
              <a:t>bpm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Normal axis = I +, </a:t>
            </a:r>
            <a:r>
              <a:rPr lang="en-US" b="1" dirty="0" err="1" smtClean="0">
                <a:solidFill>
                  <a:srgbClr val="FF0000"/>
                </a:solidFill>
              </a:rPr>
              <a:t>aVF</a:t>
            </a:r>
            <a:r>
              <a:rPr lang="en-US" b="1" dirty="0" smtClean="0">
                <a:solidFill>
                  <a:srgbClr val="FF0000"/>
                </a:solidFill>
              </a:rPr>
              <a:t> +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QRS &lt; 120 </a:t>
            </a:r>
            <a:r>
              <a:rPr lang="en-US" b="1" dirty="0" err="1" smtClean="0">
                <a:solidFill>
                  <a:srgbClr val="FF0000"/>
                </a:solidFill>
              </a:rPr>
              <a:t>msec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Questions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Fast or slow rate ?</a:t>
            </a:r>
          </a:p>
          <a:p>
            <a:r>
              <a:rPr lang="en-US" b="1" dirty="0" smtClean="0"/>
              <a:t>2. Regular or irregular, if irregular how ?</a:t>
            </a:r>
          </a:p>
          <a:p>
            <a:r>
              <a:rPr lang="en-US" b="1" dirty="0" smtClean="0"/>
              <a:t>3. Narrow or wide QRS ?</a:t>
            </a:r>
          </a:p>
          <a:p>
            <a:r>
              <a:rPr lang="en-US" dirty="0" smtClean="0"/>
              <a:t>4. Is there any visible P wave ?</a:t>
            </a:r>
          </a:p>
          <a:p>
            <a:r>
              <a:rPr lang="en-US" dirty="0" smtClean="0"/>
              <a:t>5. If so, what is the relation of P to QRS ?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kk1-4.fna.fbcdn.net/v/t35.0-12/28945834_1976340299057456_9087112_o.jpg?oh=31b1a2f90e643e5ea9ee99297b65484b&amp;oe=5AAFDE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5468"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Oval 3"/>
          <p:cNvSpPr/>
          <p:nvPr/>
        </p:nvSpPr>
        <p:spPr>
          <a:xfrm>
            <a:off x="5429256" y="3571876"/>
            <a:ext cx="1857388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3643306" y="3643314"/>
            <a:ext cx="1785950" cy="264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928794" y="3714752"/>
            <a:ext cx="1766902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7215174" y="3571876"/>
            <a:ext cx="1928826" cy="264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Sinus </a:t>
            </a:r>
            <a:r>
              <a:rPr lang="en-US" b="1" dirty="0" err="1" smtClean="0">
                <a:cs typeface="Aharoni" pitchFamily="2" charset="-79"/>
              </a:rPr>
              <a:t>bradycardia</a:t>
            </a:r>
            <a:endParaRPr lang="th-TH" b="1" dirty="0"/>
          </a:p>
        </p:txBody>
      </p:sp>
      <p:pic>
        <p:nvPicPr>
          <p:cNvPr id="7" name="Content Placeholder 6" descr="ill_rhythm_strip_-_sinus_bradycar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4500570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Positive P wave, Rate &lt; 60</a:t>
            </a:r>
          </a:p>
          <a:p>
            <a:r>
              <a:rPr lang="th-TH" b="1" dirty="0" smtClean="0"/>
              <a:t>พบใน </a:t>
            </a:r>
            <a:r>
              <a:rPr lang="en-US" b="1" dirty="0" smtClean="0"/>
              <a:t>:</a:t>
            </a:r>
            <a:r>
              <a:rPr lang="en-US" b="1" dirty="0" smtClean="0">
                <a:cs typeface="Aharoni" pitchFamily="2" charset="-79"/>
              </a:rPr>
              <a:t> </a:t>
            </a:r>
            <a:r>
              <a:rPr lang="th-TH" b="1" dirty="0" smtClean="0"/>
              <a:t>นักกีฬา</a:t>
            </a:r>
            <a:r>
              <a:rPr lang="en-US" b="1" dirty="0" smtClean="0">
                <a:cs typeface="Aharoni" pitchFamily="2" charset="-79"/>
              </a:rPr>
              <a:t>, </a:t>
            </a:r>
            <a:r>
              <a:rPr lang="th-TH" b="1" dirty="0" smtClean="0"/>
              <a:t>ผู้สูงอายุ</a:t>
            </a:r>
            <a:r>
              <a:rPr lang="en-US" b="1" dirty="0" smtClean="0">
                <a:cs typeface="Aharoni" pitchFamily="2" charset="-79"/>
              </a:rPr>
              <a:t>, Beta block, CCB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Sinus arrest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28599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1026" name="Picture 2" descr="ผลการค้นหารูปภาพสำหรับ sinus ar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85" y="1643050"/>
            <a:ext cx="8880926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335756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Pause &gt; 3 sec </a:t>
            </a:r>
            <a:endParaRPr lang="th-TH" b="1" dirty="0" smtClean="0"/>
          </a:p>
          <a:p>
            <a:pPr algn="ctr"/>
            <a:r>
              <a:rPr lang="th-TH" b="1" dirty="0" smtClean="0"/>
              <a:t>พบใน </a:t>
            </a:r>
            <a:r>
              <a:rPr lang="en-US" b="1" dirty="0" smtClean="0"/>
              <a:t>: Sick sinus syndrome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First degree AV block</a:t>
            </a:r>
            <a:endParaRPr lang="th-TH" b="1" dirty="0"/>
          </a:p>
        </p:txBody>
      </p:sp>
      <p:pic>
        <p:nvPicPr>
          <p:cNvPr id="5" name="Content Placeholder 4" descr="Rhythm-Strip-First-Degree-AV-B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4500570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Prolong PR &gt; 200 </a:t>
            </a:r>
            <a:r>
              <a:rPr lang="en-US" b="1" dirty="0" err="1" smtClean="0">
                <a:cs typeface="Aharoni" pitchFamily="2" charset="-79"/>
              </a:rPr>
              <a:t>msec</a:t>
            </a:r>
            <a:r>
              <a:rPr lang="en-US" b="1" dirty="0" smtClean="0">
                <a:cs typeface="Aharoni" pitchFamily="2" charset="-79"/>
              </a:rPr>
              <a:t> </a:t>
            </a:r>
            <a:r>
              <a:rPr lang="en-US" dirty="0" smtClean="0">
                <a:cs typeface="Aharoni" pitchFamily="2" charset="-79"/>
              </a:rPr>
              <a:t>(</a:t>
            </a:r>
            <a:r>
              <a:rPr lang="en-US" sz="2400" dirty="0" smtClean="0">
                <a:cs typeface="Aharoni" pitchFamily="2" charset="-79"/>
              </a:rPr>
              <a:t>5 </a:t>
            </a:r>
            <a:r>
              <a:rPr lang="th-TH" sz="2400" dirty="0" smtClean="0">
                <a:cs typeface="Aharoni" pitchFamily="2" charset="-79"/>
              </a:rPr>
              <a:t>ช่องเล็ก</a:t>
            </a:r>
            <a:r>
              <a:rPr lang="en-US" sz="2400" dirty="0" smtClean="0">
                <a:cs typeface="Aharoni" pitchFamily="2" charset="-79"/>
              </a:rPr>
              <a:t>)</a:t>
            </a:r>
            <a:endParaRPr lang="en-US" dirty="0" smtClean="0">
              <a:cs typeface="Aharoni" pitchFamily="2" charset="-79"/>
            </a:endParaRPr>
          </a:p>
          <a:p>
            <a:r>
              <a:rPr lang="th-TH" b="1" dirty="0" smtClean="0"/>
              <a:t>พบใน </a:t>
            </a:r>
            <a:r>
              <a:rPr lang="en-US" b="1" dirty="0" smtClean="0">
                <a:cs typeface="Aharoni" pitchFamily="2" charset="-79"/>
              </a:rPr>
              <a:t>: </a:t>
            </a:r>
            <a:r>
              <a:rPr lang="th-TH" b="1" dirty="0" smtClean="0"/>
              <a:t>คนปกติ</a:t>
            </a:r>
            <a:r>
              <a:rPr lang="en-US" b="1" dirty="0" smtClean="0">
                <a:cs typeface="Aharoni" pitchFamily="2" charset="-79"/>
              </a:rPr>
              <a:t>, BB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60007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AVB  </a:t>
            </a:r>
            <a:r>
              <a:rPr lang="th-TH" b="1" dirty="0" smtClean="0"/>
              <a:t>ห่างกันสักพัก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Second degree AV block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Mobitz</a:t>
            </a:r>
            <a:r>
              <a:rPr lang="en-US" b="1" dirty="0" smtClean="0"/>
              <a:t> I : PR </a:t>
            </a:r>
            <a:r>
              <a:rPr lang="th-TH" b="1" dirty="0" smtClean="0"/>
              <a:t>ยืดยืด </a:t>
            </a:r>
            <a:r>
              <a:rPr lang="en-US" b="1" dirty="0" smtClean="0"/>
              <a:t>QRS </a:t>
            </a:r>
            <a:r>
              <a:rPr lang="th-TH" b="1" dirty="0" smtClean="0"/>
              <a:t>หาย</a:t>
            </a:r>
            <a:r>
              <a:rPr lang="en-US" b="1" dirty="0" smtClean="0"/>
              <a:t> (non-conduct P)</a:t>
            </a:r>
          </a:p>
          <a:p>
            <a:endParaRPr lang="en-US" dirty="0" smtClean="0"/>
          </a:p>
        </p:txBody>
      </p:sp>
      <p:pic>
        <p:nvPicPr>
          <p:cNvPr id="3076" name="Picture 4" descr="ผลการค้นหารูปภาพสำหรับ mobitz 1"/>
          <p:cNvPicPr>
            <a:picLocks noChangeAspect="1" noChangeArrowheads="1"/>
          </p:cNvPicPr>
          <p:nvPr/>
        </p:nvPicPr>
        <p:blipFill>
          <a:blip r:embed="rId2"/>
          <a:srcRect l="3125"/>
          <a:stretch>
            <a:fillRect/>
          </a:stretch>
        </p:blipFill>
        <p:spPr bwMode="auto">
          <a:xfrm>
            <a:off x="0" y="2357430"/>
            <a:ext cx="9144000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78645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Mobitz</a:t>
            </a:r>
            <a:r>
              <a:rPr lang="en-US" b="1" dirty="0" smtClean="0"/>
              <a:t> I </a:t>
            </a:r>
            <a:r>
              <a:rPr lang="th-TH" b="1" dirty="0" smtClean="0"/>
              <a:t>ตีตัวออกห่าง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Second degree AV block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Mobitz</a:t>
            </a:r>
            <a:r>
              <a:rPr lang="en-US" b="1" dirty="0" smtClean="0"/>
              <a:t> II : PR </a:t>
            </a:r>
            <a:r>
              <a:rPr lang="th-TH" b="1" dirty="0" smtClean="0"/>
              <a:t>ปกติ </a:t>
            </a:r>
            <a:r>
              <a:rPr lang="en-US" b="1" dirty="0" smtClean="0"/>
              <a:t>QRS </a:t>
            </a:r>
            <a:r>
              <a:rPr lang="th-TH" b="1" dirty="0" smtClean="0"/>
              <a:t>หาย</a:t>
            </a:r>
            <a:endParaRPr lang="th-TH" b="1" dirty="0"/>
          </a:p>
        </p:txBody>
      </p:sp>
      <p:pic>
        <p:nvPicPr>
          <p:cNvPr id="73730" name="Picture 2" descr="ผลการค้นหารูปภาพสำหรับ mobit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3234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78645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Mobitz</a:t>
            </a:r>
            <a:r>
              <a:rPr lang="en-US" b="1" dirty="0" smtClean="0"/>
              <a:t> II </a:t>
            </a:r>
            <a:r>
              <a:rPr lang="th-TH" b="1" dirty="0" smtClean="0"/>
              <a:t>อยู่ดีๆก็หาย</a:t>
            </a:r>
            <a:r>
              <a:rPr lang="th-TH" b="1" dirty="0" err="1" smtClean="0"/>
              <a:t>ไลน์</a:t>
            </a:r>
            <a:r>
              <a:rPr lang="th-TH" b="1" dirty="0" smtClean="0"/>
              <a:t>ไม่ตอบ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Third degree AV block</a:t>
            </a:r>
            <a:endParaRPr lang="th-TH" b="1" dirty="0"/>
          </a:p>
        </p:txBody>
      </p:sp>
      <p:pic>
        <p:nvPicPr>
          <p:cNvPr id="5" name="Content Placeholder 4" descr="h1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714488"/>
            <a:ext cx="9144000" cy="3153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485776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P-P </a:t>
            </a:r>
            <a:r>
              <a:rPr lang="th-TH" b="1" dirty="0" smtClean="0"/>
              <a:t>และ</a:t>
            </a:r>
            <a:r>
              <a:rPr lang="en-US" b="1" dirty="0" smtClean="0">
                <a:cs typeface="Aharoni" pitchFamily="2" charset="-79"/>
              </a:rPr>
              <a:t> R-R </a:t>
            </a:r>
            <a:r>
              <a:rPr lang="th-TH" b="1" dirty="0" smtClean="0"/>
              <a:t>คงที่</a:t>
            </a:r>
            <a:r>
              <a:rPr lang="en-US" b="1" dirty="0" smtClean="0">
                <a:cs typeface="Aharoni" pitchFamily="2" charset="-79"/>
              </a:rPr>
              <a:t>, A-V dissociation</a:t>
            </a:r>
          </a:p>
          <a:p>
            <a:r>
              <a:rPr lang="en-US" b="1" dirty="0" smtClean="0">
                <a:cs typeface="Aharoni" pitchFamily="2" charset="-79"/>
              </a:rPr>
              <a:t>P-QRS </a:t>
            </a:r>
            <a:r>
              <a:rPr lang="th-TH" b="1" dirty="0" smtClean="0"/>
              <a:t>ต่างคนต่างเต้น</a:t>
            </a:r>
            <a:r>
              <a:rPr lang="en-US" b="1" dirty="0" smtClean="0">
                <a:cs typeface="Aharoni" pitchFamily="2" charset="-79"/>
              </a:rPr>
              <a:t> 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578645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AVB </a:t>
            </a:r>
            <a:r>
              <a:rPr lang="th-TH" b="1" dirty="0" smtClean="0"/>
              <a:t>ต่างคนต่างอยู่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Junctional</a:t>
            </a:r>
            <a:r>
              <a:rPr lang="en-US" b="1" dirty="0" smtClean="0"/>
              <a:t> rhythm</a:t>
            </a:r>
            <a:endParaRPr lang="th-TH" b="1" dirty="0"/>
          </a:p>
        </p:txBody>
      </p:sp>
      <p:pic>
        <p:nvPicPr>
          <p:cNvPr id="74754" name="Picture 2" descr="ผลการค้นหารูปภาพสำหรับ junctional bradycard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5"/>
            <a:ext cx="8215370" cy="3276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4643446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Negative P wave in lead II</a:t>
            </a:r>
          </a:p>
          <a:p>
            <a:r>
              <a:rPr lang="en-US" b="1" dirty="0" smtClean="0"/>
              <a:t>Rate 40-60 </a:t>
            </a:r>
            <a:r>
              <a:rPr lang="en-US" b="1" dirty="0" err="1" smtClean="0"/>
              <a:t>bpm</a:t>
            </a:r>
            <a:endParaRPr lang="en-US" b="1" dirty="0" smtClean="0"/>
          </a:p>
          <a:p>
            <a:r>
              <a:rPr lang="en-US" b="1" dirty="0" smtClean="0"/>
              <a:t>Narrow QRS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ECG waves</a:t>
            </a:r>
            <a:endParaRPr lang="th-TH" b="1" dirty="0"/>
          </a:p>
        </p:txBody>
      </p:sp>
      <p:pic>
        <p:nvPicPr>
          <p:cNvPr id="15362" name="Picture 2" descr="ผลการค้นหารูปภาพสำหรับ ekg w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15238" cy="496119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Rectangle 3"/>
          <p:cNvSpPr/>
          <p:nvPr/>
        </p:nvSpPr>
        <p:spPr>
          <a:xfrm>
            <a:off x="6215074" y="2928934"/>
            <a:ext cx="285752" cy="2143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715008" y="2500306"/>
            <a:ext cx="1214446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5500694" y="5643578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th-TH" b="1" dirty="0" smtClean="0"/>
              <a:t> ช่องเล็ก </a:t>
            </a:r>
            <a:r>
              <a:rPr lang="en-US" b="1" dirty="0" smtClean="0"/>
              <a:t>= 0.04 sec</a:t>
            </a:r>
          </a:p>
          <a:p>
            <a:r>
              <a:rPr lang="en-US" b="1" dirty="0" smtClean="0"/>
              <a:t>1 </a:t>
            </a:r>
            <a:r>
              <a:rPr lang="th-TH" b="1" dirty="0" smtClean="0"/>
              <a:t>ช่องใหญ่ </a:t>
            </a:r>
            <a:r>
              <a:rPr lang="en-US" b="1" dirty="0" smtClean="0"/>
              <a:t>= 5 </a:t>
            </a:r>
            <a:r>
              <a:rPr lang="th-TH" b="1" dirty="0" smtClean="0"/>
              <a:t>ช่องเล็ก</a:t>
            </a:r>
            <a:endParaRPr lang="th-TH" b="1" dirty="0"/>
          </a:p>
        </p:txBody>
      </p:sp>
      <p:sp>
        <p:nvSpPr>
          <p:cNvPr id="7" name="Rectangle 6"/>
          <p:cNvSpPr/>
          <p:nvPr/>
        </p:nvSpPr>
        <p:spPr>
          <a:xfrm>
            <a:off x="4500562" y="2500306"/>
            <a:ext cx="1214446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929454" y="2500306"/>
            <a:ext cx="1214446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th-TH" dirty="0"/>
          </a:p>
        </p:txBody>
      </p:sp>
      <p:pic>
        <p:nvPicPr>
          <p:cNvPr id="138242" name="Picture 2" descr="ผลการค้นหารูปภาพสำหรับ mobitz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29600" cy="4349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 </a:t>
            </a:r>
            <a:r>
              <a:rPr lang="th-TH" b="1" dirty="0" smtClean="0"/>
              <a:t>ยืดยืดหาย </a:t>
            </a:r>
            <a:r>
              <a:rPr lang="en-US" b="1" dirty="0" smtClean="0"/>
              <a:t>= </a:t>
            </a:r>
            <a:r>
              <a:rPr lang="en-US" b="1" dirty="0" smtClean="0">
                <a:cs typeface="Aharoni" pitchFamily="2" charset="-79"/>
              </a:rPr>
              <a:t>Second degree AV block </a:t>
            </a:r>
            <a:r>
              <a:rPr lang="en-US" b="1" dirty="0" err="1" smtClean="0">
                <a:cs typeface="Aharoni" pitchFamily="2" charset="-79"/>
              </a:rPr>
              <a:t>Mobitz</a:t>
            </a:r>
            <a:r>
              <a:rPr lang="en-US" b="1" dirty="0" smtClean="0">
                <a:cs typeface="Aharoni" pitchFamily="2" charset="-79"/>
              </a:rPr>
              <a:t> I</a:t>
            </a:r>
            <a:r>
              <a:rPr lang="en-US" b="1" dirty="0" smtClean="0"/>
              <a:t> 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th-TH" dirty="0"/>
          </a:p>
        </p:txBody>
      </p:sp>
      <p:pic>
        <p:nvPicPr>
          <p:cNvPr id="137220" name="Picture 4" descr="ผลการค้นหารูปภาพสำหรับ third degree av b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37235" cy="4429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578645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A-V dissociation = </a:t>
            </a:r>
            <a:r>
              <a:rPr lang="en-US" b="1" dirty="0" smtClean="0">
                <a:cs typeface="Aharoni" pitchFamily="2" charset="-79"/>
              </a:rPr>
              <a:t>Third degree AV block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</a:t>
            </a:r>
            <a:endParaRPr lang="th-TH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Narrow QRS complex Tachycardia</a:t>
            </a:r>
            <a:endParaRPr lang="th-TH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cs typeface="Aharoni" pitchFamily="2" charset="-79"/>
              </a:rPr>
              <a:t>Regular</a:t>
            </a:r>
            <a:endParaRPr lang="en-US" sz="2800" b="1" dirty="0" smtClean="0">
              <a:cs typeface="Aharoni" pitchFamily="2" charset="-79"/>
            </a:endParaRPr>
          </a:p>
          <a:p>
            <a:pPr lvl="1"/>
            <a:r>
              <a:rPr lang="en-US" sz="2400" dirty="0" smtClean="0">
                <a:cs typeface="Aharoni" pitchFamily="2" charset="-79"/>
              </a:rPr>
              <a:t>Sinus tachycardia</a:t>
            </a:r>
          </a:p>
          <a:p>
            <a:pPr lvl="1"/>
            <a:r>
              <a:rPr lang="en-US" sz="2400" dirty="0" smtClean="0">
                <a:cs typeface="Aharoni" pitchFamily="2" charset="-79"/>
              </a:rPr>
              <a:t>AVNRT</a:t>
            </a:r>
          </a:p>
          <a:p>
            <a:pPr lvl="1"/>
            <a:r>
              <a:rPr lang="en-US" sz="2400" dirty="0" smtClean="0">
                <a:cs typeface="Aharoni" pitchFamily="2" charset="-79"/>
              </a:rPr>
              <a:t>AVRT(</a:t>
            </a:r>
            <a:r>
              <a:rPr lang="en-US" sz="2400" dirty="0" err="1" smtClean="0">
                <a:cs typeface="Aharoni" pitchFamily="2" charset="-79"/>
              </a:rPr>
              <a:t>orthodromic</a:t>
            </a:r>
            <a:r>
              <a:rPr lang="en-US" sz="2400" dirty="0" smtClean="0">
                <a:cs typeface="Aharoni" pitchFamily="2" charset="-79"/>
              </a:rPr>
              <a:t>)</a:t>
            </a:r>
          </a:p>
          <a:p>
            <a:pPr lvl="1"/>
            <a:r>
              <a:rPr lang="en-US" sz="2400" dirty="0" err="1" smtClean="0">
                <a:cs typeface="Aharoni" pitchFamily="2" charset="-79"/>
              </a:rPr>
              <a:t>A.flutter</a:t>
            </a:r>
            <a:endParaRPr lang="en-US" sz="2400" dirty="0" smtClean="0">
              <a:cs typeface="Aharoni" pitchFamily="2" charset="-79"/>
            </a:endParaRPr>
          </a:p>
          <a:p>
            <a:pPr lvl="1"/>
            <a:endParaRPr lang="en-US" dirty="0" smtClean="0">
              <a:cs typeface="Aharoni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Irregular</a:t>
            </a:r>
          </a:p>
          <a:p>
            <a:pPr lvl="1"/>
            <a:r>
              <a:rPr lang="en-US" dirty="0" smtClean="0"/>
              <a:t>AF</a:t>
            </a:r>
          </a:p>
          <a:p>
            <a:pPr lvl="1"/>
            <a:r>
              <a:rPr lang="en-US" dirty="0" smtClean="0"/>
              <a:t>MAT</a:t>
            </a:r>
          </a:p>
          <a:p>
            <a:pPr lvl="1"/>
            <a:r>
              <a:rPr lang="en-US" dirty="0" smtClean="0"/>
              <a:t>PAC</a:t>
            </a:r>
            <a:endParaRPr lang="th-TH" dirty="0" smtClean="0"/>
          </a:p>
          <a:p>
            <a:endParaRPr lang="en-US" sz="2800" b="1" dirty="0" smtClean="0">
              <a:cs typeface="Aharoni" pitchFamily="2" charset="-79"/>
            </a:endParaRPr>
          </a:p>
          <a:p>
            <a:pPr lvl="1"/>
            <a:endParaRPr lang="th-TH" sz="2400" dirty="0" smtClean="0"/>
          </a:p>
          <a:p>
            <a:endParaRPr lang="th-T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929066"/>
            <a:ext cx="792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haroni" pitchFamily="2" charset="-79"/>
              </a:rPr>
              <a:t>AVNRT </a:t>
            </a:r>
            <a:r>
              <a:rPr lang="en-US" sz="2400" dirty="0" smtClean="0">
                <a:cs typeface="Aharoni" pitchFamily="2" charset="-79"/>
              </a:rPr>
              <a:t>= </a:t>
            </a:r>
            <a:r>
              <a:rPr lang="en-US" sz="2400" dirty="0" err="1" smtClean="0"/>
              <a:t>Atrioventricular</a:t>
            </a:r>
            <a:r>
              <a:rPr lang="en-US" sz="2400" dirty="0" smtClean="0"/>
              <a:t>  Nodal  Reentrant Tachycardia </a:t>
            </a:r>
          </a:p>
          <a:p>
            <a:r>
              <a:rPr lang="en-US" sz="2400" b="1" dirty="0" smtClean="0">
                <a:cs typeface="Aharoni" pitchFamily="2" charset="-79"/>
              </a:rPr>
              <a:t>AVRT </a:t>
            </a:r>
            <a:r>
              <a:rPr lang="en-US" sz="2400" dirty="0" smtClean="0">
                <a:cs typeface="Aharoni" pitchFamily="2" charset="-79"/>
              </a:rPr>
              <a:t>=  </a:t>
            </a:r>
            <a:r>
              <a:rPr lang="en-US" sz="2400" dirty="0" err="1" smtClean="0">
                <a:cs typeface="Aharoni" pitchFamily="2" charset="-79"/>
              </a:rPr>
              <a:t>A</a:t>
            </a:r>
            <a:r>
              <a:rPr lang="en-US" sz="2400" dirty="0" err="1" smtClean="0"/>
              <a:t>trioventricular</a:t>
            </a:r>
            <a:r>
              <a:rPr lang="en-US" dirty="0" smtClean="0"/>
              <a:t> </a:t>
            </a:r>
            <a:r>
              <a:rPr lang="en-US" sz="2400" dirty="0" smtClean="0"/>
              <a:t>Reentrant</a:t>
            </a:r>
            <a:r>
              <a:rPr lang="en-US" dirty="0" smtClean="0"/>
              <a:t> </a:t>
            </a:r>
            <a:r>
              <a:rPr lang="en-US" sz="2400" dirty="0" err="1" smtClean="0"/>
              <a:t>Tachycardias</a:t>
            </a:r>
            <a:endParaRPr lang="en-US" dirty="0" smtClean="0"/>
          </a:p>
          <a:p>
            <a:r>
              <a:rPr lang="en-US" sz="2400" b="1" dirty="0" smtClean="0">
                <a:cs typeface="Aharoni" pitchFamily="2" charset="-79"/>
              </a:rPr>
              <a:t>AF </a:t>
            </a:r>
            <a:r>
              <a:rPr lang="en-US" dirty="0" smtClean="0">
                <a:cs typeface="Aharoni" pitchFamily="2" charset="-79"/>
              </a:rPr>
              <a:t>= </a:t>
            </a:r>
            <a:r>
              <a:rPr lang="en-US" sz="2400" dirty="0" err="1" smtClean="0">
                <a:cs typeface="Aharoni" pitchFamily="2" charset="-79"/>
              </a:rPr>
              <a:t>Atrial</a:t>
            </a:r>
            <a:r>
              <a:rPr lang="en-US" sz="2400" dirty="0" smtClean="0">
                <a:cs typeface="Aharoni" pitchFamily="2" charset="-79"/>
              </a:rPr>
              <a:t> Fibrillat</a:t>
            </a:r>
            <a:r>
              <a:rPr lang="en-US" dirty="0" smtClean="0">
                <a:cs typeface="Aharoni" pitchFamily="2" charset="-79"/>
              </a:rPr>
              <a:t>ion</a:t>
            </a:r>
          </a:p>
          <a:p>
            <a:r>
              <a:rPr lang="en-US" sz="2400" b="1" dirty="0" smtClean="0">
                <a:cs typeface="Aharoni" pitchFamily="2" charset="-79"/>
              </a:rPr>
              <a:t>MAT </a:t>
            </a:r>
            <a:r>
              <a:rPr lang="en-US" sz="2400" dirty="0" smtClean="0">
                <a:cs typeface="Aharoni" pitchFamily="2" charset="-79"/>
              </a:rPr>
              <a:t>= Multifocal  </a:t>
            </a:r>
            <a:r>
              <a:rPr lang="en-US" sz="2400" dirty="0" err="1" smtClean="0">
                <a:cs typeface="Aharoni" pitchFamily="2" charset="-79"/>
              </a:rPr>
              <a:t>Atrial</a:t>
            </a:r>
            <a:r>
              <a:rPr lang="en-US" sz="2400" dirty="0" smtClean="0">
                <a:cs typeface="Aharoni" pitchFamily="2" charset="-79"/>
              </a:rPr>
              <a:t> Tachycardia</a:t>
            </a:r>
          </a:p>
          <a:p>
            <a:r>
              <a:rPr lang="en-US" sz="2400" b="1" dirty="0" smtClean="0">
                <a:cs typeface="Aharoni" pitchFamily="2" charset="-79"/>
              </a:rPr>
              <a:t>PAC </a:t>
            </a:r>
            <a:r>
              <a:rPr lang="en-US" sz="2400" dirty="0" smtClean="0">
                <a:cs typeface="Aharoni" pitchFamily="2" charset="-79"/>
              </a:rPr>
              <a:t>= Premature </a:t>
            </a:r>
            <a:r>
              <a:rPr lang="en-US" sz="2400" dirty="0" err="1" smtClean="0">
                <a:cs typeface="Aharoni" pitchFamily="2" charset="-79"/>
              </a:rPr>
              <a:t>Atrial</a:t>
            </a:r>
            <a:r>
              <a:rPr lang="en-US" sz="2400" dirty="0" smtClean="0">
                <a:cs typeface="Aharoni" pitchFamily="2" charset="-79"/>
              </a:rPr>
              <a:t> Contraction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Sinus tachycardia</a:t>
            </a:r>
            <a:endParaRPr lang="th-TH" b="1" dirty="0"/>
          </a:p>
        </p:txBody>
      </p:sp>
      <p:pic>
        <p:nvPicPr>
          <p:cNvPr id="9" name="Content Placeholder 8" descr="3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106" y="1484250"/>
            <a:ext cx="9130893" cy="30282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4572008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Sinus rhythm rate &gt; 100 </a:t>
            </a:r>
          </a:p>
          <a:p>
            <a:r>
              <a:rPr lang="th-TH" b="1" dirty="0" smtClean="0"/>
              <a:t>พบใน </a:t>
            </a:r>
            <a:r>
              <a:rPr lang="en-US" b="1" dirty="0" smtClean="0"/>
              <a:t>; Fever, shock, CHF, MI, Hyperthyroid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latin typeface="Calibri" pitchFamily="34" charset="0"/>
                <a:cs typeface="Aharoni" pitchFamily="2" charset="-79"/>
              </a:rPr>
              <a:t>AVNRT</a:t>
            </a:r>
            <a:endParaRPr lang="th-TH" sz="3600" b="1" dirty="0">
              <a:latin typeface="Calibri" pitchFamily="34" charset="0"/>
            </a:endParaRPr>
          </a:p>
        </p:txBody>
      </p:sp>
      <p:pic>
        <p:nvPicPr>
          <p:cNvPr id="12290" name="Picture 2" descr="https://i1.wp.com/lifeinthefastlane.com/wp-content/uploads/2009/09/AVNRT-fast-slow-ppt1.jpg?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45920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85789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 </a:t>
            </a:r>
            <a:r>
              <a:rPr lang="th-TH" sz="2400" b="1" dirty="0" smtClean="0"/>
              <a:t>ซ่อนอยู่ใน </a:t>
            </a:r>
            <a:r>
              <a:rPr lang="en-US" sz="2400" b="1" dirty="0" smtClean="0"/>
              <a:t>QRS complex = Pseudo R’ in V1/Pseudo S in II, III, </a:t>
            </a:r>
            <a:r>
              <a:rPr lang="en-US" sz="2400" b="1" dirty="0" err="1" smtClean="0"/>
              <a:t>aVF</a:t>
            </a:r>
            <a:endParaRPr lang="en-US" sz="2400" b="1" dirty="0" smtClean="0"/>
          </a:p>
          <a:p>
            <a:r>
              <a:rPr lang="en-US" sz="2400" b="1" dirty="0" smtClean="0"/>
              <a:t>#RP interval &lt; 70 </a:t>
            </a:r>
            <a:r>
              <a:rPr lang="en-US" sz="2400" b="1" dirty="0" err="1" smtClean="0"/>
              <a:t>msec</a:t>
            </a:r>
            <a:r>
              <a:rPr lang="en-US" sz="2400" b="1" dirty="0" smtClean="0"/>
              <a:t> 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latin typeface="Calibri" pitchFamily="34" charset="0"/>
                <a:cs typeface="Aharoni" pitchFamily="2" charset="-79"/>
              </a:rPr>
              <a:t>AVRT(</a:t>
            </a:r>
            <a:r>
              <a:rPr lang="en-US" sz="4400" b="1" dirty="0" err="1" smtClean="0">
                <a:latin typeface="Calibri" pitchFamily="34" charset="0"/>
                <a:cs typeface="Aharoni" pitchFamily="2" charset="-79"/>
              </a:rPr>
              <a:t>orthodromic</a:t>
            </a:r>
            <a:r>
              <a:rPr lang="en-US" sz="4400" b="1" dirty="0" smtClean="0">
                <a:latin typeface="Calibri" pitchFamily="34" charset="0"/>
                <a:cs typeface="Aharoni" pitchFamily="2" charset="-79"/>
              </a:rPr>
              <a:t>)</a:t>
            </a:r>
            <a:endParaRPr lang="th-TH" sz="3600" b="1" dirty="0">
              <a:latin typeface="Calibri" pitchFamily="34" charset="0"/>
            </a:endParaRPr>
          </a:p>
        </p:txBody>
      </p:sp>
      <p:pic>
        <p:nvPicPr>
          <p:cNvPr id="11268" name="Picture 4" descr="ผลการค้นหารูปภาพสำหรับ avrt retrograde 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29617" cy="5357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78645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Retrograde P wave, RP interval &gt; 70 </a:t>
            </a:r>
            <a:r>
              <a:rPr lang="en-US" b="1" dirty="0" err="1" smtClean="0"/>
              <a:t>msec</a:t>
            </a:r>
            <a:endParaRPr lang="en-US" b="1" dirty="0" smtClean="0"/>
          </a:p>
          <a:p>
            <a:r>
              <a:rPr lang="en-US" b="1" dirty="0" smtClean="0"/>
              <a:t>#</a:t>
            </a:r>
            <a:r>
              <a:rPr lang="th-TH" b="1" dirty="0" smtClean="0"/>
              <a:t>แยกจาก </a:t>
            </a:r>
            <a:r>
              <a:rPr lang="en-US" b="1" dirty="0" smtClean="0"/>
              <a:t>AVNRT </a:t>
            </a:r>
            <a:r>
              <a:rPr lang="th-TH" b="1" dirty="0" smtClean="0"/>
              <a:t>ยาก</a:t>
            </a:r>
            <a:r>
              <a:rPr lang="th-TH" b="1" dirty="0" err="1" smtClean="0"/>
              <a:t>กกส์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Atrial</a:t>
            </a:r>
            <a:r>
              <a:rPr lang="en-US" b="1" dirty="0" smtClean="0"/>
              <a:t> flutter</a:t>
            </a:r>
            <a:endParaRPr lang="th-TH" b="1" dirty="0"/>
          </a:p>
        </p:txBody>
      </p:sp>
      <p:pic>
        <p:nvPicPr>
          <p:cNvPr id="11266" name="Picture 2" descr="https://i1.wp.com/lifeinthefastlane.com/wp-content/uploads/2012/01/Flutter-3-1-block-rhythm-strip.jpg?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24155" cy="23483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85776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Atrial</a:t>
            </a:r>
            <a:r>
              <a:rPr lang="en-US" b="1" dirty="0" smtClean="0"/>
              <a:t> rate 250-350, Ventricular rate </a:t>
            </a:r>
            <a:r>
              <a:rPr lang="th-TH" b="1" dirty="0" smtClean="0"/>
              <a:t>ไม่แน่นอน</a:t>
            </a:r>
          </a:p>
          <a:p>
            <a:r>
              <a:rPr lang="en-US" b="1" dirty="0" smtClean="0"/>
              <a:t>P wave </a:t>
            </a:r>
            <a:r>
              <a:rPr lang="th-TH" b="1" dirty="0" smtClean="0"/>
              <a:t>เป็น </a:t>
            </a:r>
            <a:r>
              <a:rPr lang="en-US" b="1" dirty="0" err="1" smtClean="0"/>
              <a:t>sawtooth</a:t>
            </a:r>
            <a:r>
              <a:rPr lang="en-US" b="1" dirty="0" smtClean="0"/>
              <a:t> pattern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Atrial</a:t>
            </a:r>
            <a:r>
              <a:rPr lang="en-US" b="1" dirty="0" smtClean="0"/>
              <a:t> fibrillation</a:t>
            </a:r>
            <a:endParaRPr lang="th-TH" b="1" dirty="0"/>
          </a:p>
        </p:txBody>
      </p:sp>
      <p:pic>
        <p:nvPicPr>
          <p:cNvPr id="10242" name="Picture 2" descr="https://i0.wp.com/lifeinthefastlane.com/wp-content/uploads/2011/08/af1.jpg?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01014" cy="4062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57214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Irregular rhythm, </a:t>
            </a:r>
            <a:r>
              <a:rPr lang="th-TH" b="1" dirty="0" smtClean="0"/>
              <a:t>ไม่เห็น </a:t>
            </a:r>
            <a:r>
              <a:rPr lang="en-US" b="1" dirty="0" smtClean="0"/>
              <a:t>P wave </a:t>
            </a:r>
          </a:p>
          <a:p>
            <a:r>
              <a:rPr lang="th-TH" b="1" dirty="0" smtClean="0"/>
              <a:t>พบ </a:t>
            </a:r>
            <a:r>
              <a:rPr lang="en-US" b="1" dirty="0" smtClean="0"/>
              <a:t>fibrillation wave 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</a:t>
            </a:r>
            <a:endParaRPr lang="th-TH" b="1" dirty="0"/>
          </a:p>
        </p:txBody>
      </p:sp>
      <p:pic>
        <p:nvPicPr>
          <p:cNvPr id="9218" name="Picture 2" descr="https://i2.wp.com/lifeinthefastlane.com/wp-content/uploads/2012/01/MAT-COPD.jpg?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15262" cy="385046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1285852" y="542926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Irregular rhythm, Rate 100-250</a:t>
            </a:r>
          </a:p>
          <a:p>
            <a:r>
              <a:rPr lang="en-US" b="1" dirty="0" smtClean="0"/>
              <a:t>P wave </a:t>
            </a:r>
            <a:r>
              <a:rPr lang="th-TH" b="1" dirty="0" smtClean="0"/>
              <a:t>รูปร่างต่างกัน </a:t>
            </a:r>
            <a:r>
              <a:rPr lang="en-US" b="1" dirty="0" smtClean="0"/>
              <a:t>≥ 3 </a:t>
            </a:r>
            <a:r>
              <a:rPr lang="th-TH" b="1" dirty="0" smtClean="0"/>
              <a:t>แบบ</a:t>
            </a:r>
            <a:r>
              <a:rPr lang="en-US" b="1" dirty="0" smtClean="0"/>
              <a:t>, </a:t>
            </a:r>
            <a:r>
              <a:rPr lang="th-TH" b="1" dirty="0" smtClean="0"/>
              <a:t>พบในผู้ป่วย </a:t>
            </a:r>
            <a:r>
              <a:rPr lang="en-US" b="1" dirty="0" smtClean="0"/>
              <a:t>COPD</a:t>
            </a:r>
            <a:endParaRPr lang="th-TH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678099" y="4536289"/>
            <a:ext cx="50086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108447" y="4606933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106727" y="4537083"/>
            <a:ext cx="510384" cy="8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PAC</a:t>
            </a:r>
            <a:endParaRPr lang="th-TH" b="1" dirty="0"/>
          </a:p>
        </p:txBody>
      </p:sp>
      <p:pic>
        <p:nvPicPr>
          <p:cNvPr id="8194" name="Picture 2" descr="ผลการค้นหารูปภาพสำหรับ PAC ec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816"/>
          <a:stretch>
            <a:fillRect/>
          </a:stretch>
        </p:blipFill>
        <p:spPr bwMode="auto">
          <a:xfrm>
            <a:off x="0" y="1714488"/>
            <a:ext cx="9144000" cy="2625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78632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มี </a:t>
            </a:r>
            <a:r>
              <a:rPr lang="en-US" b="1" dirty="0" smtClean="0"/>
              <a:t>Ectopic P wave </a:t>
            </a:r>
            <a:r>
              <a:rPr lang="th-TH" b="1" dirty="0" smtClean="0"/>
              <a:t>เกิดขึ้นก่อน </a:t>
            </a:r>
            <a:r>
              <a:rPr lang="en-US" b="1" dirty="0" smtClean="0"/>
              <a:t>Sinus P wave</a:t>
            </a:r>
            <a:endParaRPr lang="th-TH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08183" y="2892421"/>
            <a:ext cx="50006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394463" y="2820983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8926" y="207167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sinus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00024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ectopic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251191" y="2892421"/>
            <a:ext cx="50006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394199" y="2892421"/>
            <a:ext cx="50006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Atrial</a:t>
            </a:r>
            <a:r>
              <a:rPr lang="en-US" b="1" dirty="0" smtClean="0"/>
              <a:t> depolarization</a:t>
            </a:r>
            <a:endParaRPr lang="th-TH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86"/>
          <a:stretch>
            <a:fillRect/>
          </a:stretch>
        </p:blipFill>
        <p:spPr bwMode="auto">
          <a:xfrm>
            <a:off x="857224" y="1571612"/>
            <a:ext cx="7286676" cy="49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th-TH" dirty="0"/>
          </a:p>
        </p:txBody>
      </p:sp>
      <p:pic>
        <p:nvPicPr>
          <p:cNvPr id="140290" name="Picture 2" descr="https://i1.wp.com/lifeinthefastlane.com/wp-content/uploads/2012/01/Flutter-4-1-block.jpg?w=750&amp;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29600" cy="39444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643578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Atrial</a:t>
            </a:r>
            <a:r>
              <a:rPr lang="en-US" b="1" dirty="0" smtClean="0"/>
              <a:t> rate = 260, Ventricular rate = 65</a:t>
            </a:r>
          </a:p>
          <a:p>
            <a:r>
              <a:rPr lang="en-US" b="1" dirty="0" err="1" smtClean="0"/>
              <a:t>Atrial</a:t>
            </a:r>
            <a:r>
              <a:rPr lang="en-US" b="1" dirty="0" smtClean="0"/>
              <a:t> flutter with 4:1 block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th-TH" dirty="0"/>
          </a:p>
        </p:txBody>
      </p:sp>
      <p:pic>
        <p:nvPicPr>
          <p:cNvPr id="5" name="Content Placeholder 4" descr="ch6138.fig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/>
          <a:stretch>
            <a:fillRect/>
          </a:stretch>
        </p:blipFill>
        <p:spPr bwMode="auto">
          <a:xfrm>
            <a:off x="428596" y="1071546"/>
            <a:ext cx="8215370" cy="4857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607220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Pseudo R in V1 = AVNRT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Wide QRS complex Tachycardia</a:t>
            </a:r>
            <a:endParaRPr lang="th-TH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Regular</a:t>
            </a:r>
          </a:p>
          <a:p>
            <a:pPr lvl="1"/>
            <a:r>
              <a:rPr lang="en-US" dirty="0" smtClean="0">
                <a:cs typeface="Aharoni" pitchFamily="2" charset="-79"/>
              </a:rPr>
              <a:t>VT</a:t>
            </a:r>
          </a:p>
          <a:p>
            <a:pPr lvl="1"/>
            <a:r>
              <a:rPr lang="en-US" dirty="0" smtClean="0">
                <a:cs typeface="Aharoni" pitchFamily="2" charset="-79"/>
              </a:rPr>
              <a:t>SVT with aberrancy</a:t>
            </a:r>
          </a:p>
          <a:p>
            <a:pPr lvl="1"/>
            <a:r>
              <a:rPr lang="en-US" dirty="0" smtClean="0">
                <a:cs typeface="Aharoni" pitchFamily="2" charset="-79"/>
              </a:rPr>
              <a:t>AVRT(</a:t>
            </a:r>
            <a:r>
              <a:rPr lang="en-US" dirty="0" err="1" smtClean="0">
                <a:cs typeface="Aharoni" pitchFamily="2" charset="-79"/>
              </a:rPr>
              <a:t>antidromic</a:t>
            </a:r>
            <a:r>
              <a:rPr lang="en-US" dirty="0" smtClean="0">
                <a:cs typeface="Aharoni" pitchFamily="2" charset="-79"/>
              </a:rPr>
              <a:t>)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Irregular</a:t>
            </a:r>
          </a:p>
          <a:p>
            <a:pPr lvl="1"/>
            <a:r>
              <a:rPr lang="en-US" dirty="0" smtClean="0"/>
              <a:t>AF with BBB/AF with WPW</a:t>
            </a:r>
          </a:p>
          <a:p>
            <a:pPr lvl="1"/>
            <a:r>
              <a:rPr lang="en-US" dirty="0" smtClean="0"/>
              <a:t>Polymorphic VT (</a:t>
            </a:r>
            <a:r>
              <a:rPr lang="en-US" dirty="0" err="1" smtClean="0"/>
              <a:t>TdP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PVC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VT</a:t>
            </a:r>
            <a:endParaRPr lang="th-TH" b="1" dirty="0"/>
          </a:p>
        </p:txBody>
      </p:sp>
      <p:pic>
        <p:nvPicPr>
          <p:cNvPr id="7" name="Content Placeholder 6" descr="VT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142984"/>
            <a:ext cx="7957560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715016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 QRS complexes (&gt; 120 ms), Rapid heart rate (&gt; 100 </a:t>
            </a:r>
            <a:r>
              <a:rPr lang="en-US" dirty="0" err="1" smtClean="0"/>
              <a:t>bpm</a:t>
            </a:r>
            <a:r>
              <a:rPr lang="en-US" dirty="0" smtClean="0"/>
              <a:t>) = </a:t>
            </a:r>
            <a:r>
              <a:rPr lang="en-US" b="1" dirty="0" err="1" smtClean="0"/>
              <a:t>Monomorphic</a:t>
            </a:r>
            <a:r>
              <a:rPr lang="en-US" b="1" dirty="0" smtClean="0"/>
              <a:t> VT (sustained &gt; 30 sec)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VT</a:t>
            </a:r>
            <a:endParaRPr lang="th-TH" b="1" dirty="0"/>
          </a:p>
        </p:txBody>
      </p:sp>
      <p:pic>
        <p:nvPicPr>
          <p:cNvPr id="1026" name="Picture 2" descr="https://i0.wp.com/lifeinthefastlane.com/wp-content/uploads/2010/09/ECG-Exigency-004-c.jpg?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131735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07194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Fusion beats: the first of the narrower complexes is a fusion beat (the next two are capture beats)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VT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286388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Brugada’s</a:t>
            </a:r>
            <a:r>
              <a:rPr lang="en-US" sz="2400" b="1" dirty="0" smtClean="0"/>
              <a:t> sign </a:t>
            </a:r>
            <a:r>
              <a:rPr lang="en-US" sz="2400" dirty="0" smtClean="0"/>
              <a:t>– The distance from the onset of the QRS complex to the nadir of the S-wave is &gt; 100ms.</a:t>
            </a:r>
          </a:p>
          <a:p>
            <a:r>
              <a:rPr lang="en-US" sz="2400" b="1" dirty="0" smtClean="0"/>
              <a:t>Josephson’s sign </a:t>
            </a:r>
            <a:r>
              <a:rPr lang="en-US" sz="2400" dirty="0" smtClean="0"/>
              <a:t>– Notching near the nadir of the S-wave.</a:t>
            </a:r>
          </a:p>
          <a:p>
            <a:endParaRPr lang="th-TH" sz="2400" dirty="0"/>
          </a:p>
        </p:txBody>
      </p:sp>
      <p:pic>
        <p:nvPicPr>
          <p:cNvPr id="2050" name="Picture 2" descr="https://i1.wp.com/lifeinthefastlane.com/wp-content/uploads/2010/09/ECG-Exigency-004-f.jpg?ssl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71612"/>
            <a:ext cx="82153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SVT with aberrancy</a:t>
            </a:r>
            <a:endParaRPr lang="th-TH" b="1" dirty="0"/>
          </a:p>
        </p:txBody>
      </p:sp>
      <p:pic>
        <p:nvPicPr>
          <p:cNvPr id="5" name="Content Placeholder 4" descr="SVT-with-LB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285860"/>
            <a:ext cx="7987830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5143512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LBBB morphology.</a:t>
            </a:r>
          </a:p>
          <a:p>
            <a:r>
              <a:rPr lang="en-US" b="1" dirty="0" smtClean="0"/>
              <a:t>No positive </a:t>
            </a:r>
            <a:r>
              <a:rPr lang="en-US" b="1" dirty="0" err="1" smtClean="0"/>
              <a:t>Brugada</a:t>
            </a:r>
            <a:r>
              <a:rPr lang="en-US" b="1" dirty="0" smtClean="0"/>
              <a:t> criteria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AVRT(</a:t>
            </a:r>
            <a:r>
              <a:rPr lang="en-US" b="1" dirty="0" err="1" smtClean="0"/>
              <a:t>antidromic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4" name="Content Placeholder 3" descr="AVRT-WPW-5yo-bo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615262" cy="4157037"/>
          </a:xfrm>
        </p:spPr>
      </p:pic>
      <p:sp>
        <p:nvSpPr>
          <p:cNvPr id="5" name="TextBox 4"/>
          <p:cNvSpPr txBox="1"/>
          <p:nvPr/>
        </p:nvSpPr>
        <p:spPr>
          <a:xfrm>
            <a:off x="1571604" y="5429264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Broad complex tachycardia at 280 </a:t>
            </a:r>
            <a:r>
              <a:rPr lang="en-US" b="1" dirty="0" err="1" smtClean="0"/>
              <a:t>bpm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Very difficult to distinguish from VT</a:t>
            </a:r>
            <a:endParaRPr lang="th-TH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107521" y="3107529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0100" y="328612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Negative </a:t>
            </a:r>
            <a:r>
              <a:rPr lang="en-US" b="1" dirty="0" err="1" smtClean="0">
                <a:solidFill>
                  <a:srgbClr val="FF0000"/>
                </a:solidFill>
              </a:rPr>
              <a:t>Brugada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 with BBB</a:t>
            </a:r>
            <a:endParaRPr lang="th-TH" b="1" dirty="0"/>
          </a:p>
        </p:txBody>
      </p:sp>
      <p:pic>
        <p:nvPicPr>
          <p:cNvPr id="4" name="Content Placeholder 3" descr="af_lbb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7818435" cy="4525963"/>
          </a:xfrm>
        </p:spPr>
      </p:pic>
      <p:sp>
        <p:nvSpPr>
          <p:cNvPr id="5" name="TextBox 4"/>
          <p:cNvSpPr txBox="1"/>
          <p:nvPr/>
        </p:nvSpPr>
        <p:spPr>
          <a:xfrm>
            <a:off x="1285852" y="5572140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Irregularly irregular rhythm - suggesting AF</a:t>
            </a:r>
          </a:p>
          <a:p>
            <a:r>
              <a:rPr lang="en-US" b="1" dirty="0" smtClean="0"/>
              <a:t>Plus features of typical LBBB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 with WPW</a:t>
            </a:r>
            <a:endParaRPr lang="th-TH" b="1" dirty="0"/>
          </a:p>
        </p:txBody>
      </p:sp>
      <p:pic>
        <p:nvPicPr>
          <p:cNvPr id="5" name="Content Placeholder 4" descr="WPW-ecg-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071546"/>
            <a:ext cx="9170611" cy="4929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578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Rapid, irregular, broad complex tachycardia and variation in the QRS width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Septal</a:t>
            </a:r>
            <a:r>
              <a:rPr lang="en-US" b="1" dirty="0" smtClean="0"/>
              <a:t> depolarization</a:t>
            </a:r>
            <a:endParaRPr lang="th-TH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90" t="1441" r="1980"/>
          <a:stretch>
            <a:fillRect/>
          </a:stretch>
        </p:blipFill>
        <p:spPr bwMode="auto">
          <a:xfrm>
            <a:off x="928662" y="1571612"/>
            <a:ext cx="7000924" cy="48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Polymorphic VT</a:t>
            </a:r>
            <a:endParaRPr lang="th-TH" b="1" dirty="0"/>
          </a:p>
        </p:txBody>
      </p:sp>
      <p:pic>
        <p:nvPicPr>
          <p:cNvPr id="2050" name="Picture 2" descr="ผลการค้นหารูปภาพสำหรับ torsades de point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49737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64357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QRS complexes varying in amplitude, axis and duration</a:t>
            </a:r>
          </a:p>
          <a:p>
            <a:r>
              <a:rPr lang="en-US" b="1" dirty="0" err="1" smtClean="0"/>
              <a:t>TdP</a:t>
            </a:r>
            <a:r>
              <a:rPr lang="en-US" b="1" dirty="0" smtClean="0"/>
              <a:t> = Polymorphic VT + QT prolong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PVC</a:t>
            </a:r>
            <a:endParaRPr lang="th-TH" b="1" dirty="0"/>
          </a:p>
        </p:txBody>
      </p:sp>
      <p:pic>
        <p:nvPicPr>
          <p:cNvPr id="5" name="Content Placeholder 4" descr="bigem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9144000" cy="1643074"/>
          </a:xfrm>
          <a:prstGeom prst="rect">
            <a:avLst/>
          </a:prstGeom>
          <a:noFill/>
        </p:spPr>
      </p:pic>
      <p:pic>
        <p:nvPicPr>
          <p:cNvPr id="6" name="Picture 5" descr="ve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9144000" cy="1654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278605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Bigeminy</a:t>
            </a:r>
            <a:r>
              <a:rPr lang="en-US" b="1" dirty="0" smtClean="0"/>
              <a:t> PVCs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571501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Quadrigeminy</a:t>
            </a:r>
            <a:r>
              <a:rPr lang="en-US" b="1" dirty="0" smtClean="0"/>
              <a:t> PVCs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th-TH" dirty="0"/>
          </a:p>
        </p:txBody>
      </p:sp>
      <p:pic>
        <p:nvPicPr>
          <p:cNvPr id="142338" name="Picture 2" descr="ผลการค้นหารูปภาพสำหรับ vt ec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98010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85789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Josephson’s sign – VT</a:t>
            </a:r>
            <a:endParaRPr lang="th-TH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14678" y="421481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th-TH" dirty="0"/>
          </a:p>
        </p:txBody>
      </p:sp>
      <p:pic>
        <p:nvPicPr>
          <p:cNvPr id="143362" name="Picture 2" descr="Antidromic atrioventricular re-entry tachycardia in a 5-year old bo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29600" cy="4487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00076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Impossible to distinguish from VT = AVRT(</a:t>
            </a:r>
            <a:r>
              <a:rPr lang="en-US" b="1" dirty="0" err="1" smtClean="0"/>
              <a:t>antidromic</a:t>
            </a:r>
            <a:r>
              <a:rPr lang="en-US" b="1" dirty="0" smtClean="0"/>
              <a:t>) 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LV depolarization</a:t>
            </a:r>
            <a:endParaRPr lang="th-TH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55" r="917" b="2430"/>
          <a:stretch>
            <a:fillRect/>
          </a:stretch>
        </p:blipFill>
        <p:spPr bwMode="auto">
          <a:xfrm>
            <a:off x="714348" y="1500174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 LV depolarization</a:t>
            </a:r>
            <a:endParaRPr lang="th-TH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2" t="1518"/>
          <a:stretch>
            <a:fillRect/>
          </a:stretch>
        </p:blipFill>
        <p:spPr bwMode="auto">
          <a:xfrm>
            <a:off x="857224" y="1500174"/>
            <a:ext cx="754730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Repolarization</a:t>
            </a:r>
            <a:endParaRPr lang="th-TH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70"/>
          <a:stretch>
            <a:fillRect/>
          </a:stretch>
        </p:blipFill>
        <p:spPr bwMode="auto">
          <a:xfrm>
            <a:off x="1000100" y="1428736"/>
            <a:ext cx="7143800" cy="507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52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ECG waves</a:t>
            </a:r>
            <a:endParaRPr lang="th-TH" b="1" dirty="0"/>
          </a:p>
        </p:txBody>
      </p:sp>
      <p:pic>
        <p:nvPicPr>
          <p:cNvPr id="15362" name="Picture 2" descr="ผลการค้นหารูปภาพสำหรับ ekg w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15238" cy="496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628</Words>
  <PresentationFormat>On-screen Show (4:3)</PresentationFormat>
  <Paragraphs>138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ชุดรูปแบบของ Office</vt:lpstr>
      <vt:lpstr>Slide 1</vt:lpstr>
      <vt:lpstr>ECG waves</vt:lpstr>
      <vt:lpstr>Atrial depolarization</vt:lpstr>
      <vt:lpstr>Septal depolarization</vt:lpstr>
      <vt:lpstr>Early LV depolarization</vt:lpstr>
      <vt:lpstr>Late LV depolarization</vt:lpstr>
      <vt:lpstr>Repolarization</vt:lpstr>
      <vt:lpstr>Slide 8</vt:lpstr>
      <vt:lpstr>ECG waves</vt:lpstr>
      <vt:lpstr>Normal ECG</vt:lpstr>
      <vt:lpstr>5 Questions </vt:lpstr>
      <vt:lpstr>Slide 12</vt:lpstr>
      <vt:lpstr>Sinus bradycardia</vt:lpstr>
      <vt:lpstr>Sinus arrest</vt:lpstr>
      <vt:lpstr>First degree AV block</vt:lpstr>
      <vt:lpstr>Second degree AV block</vt:lpstr>
      <vt:lpstr>Second degree AV block</vt:lpstr>
      <vt:lpstr>Third degree AV block</vt:lpstr>
      <vt:lpstr>Junctional rhythm</vt:lpstr>
      <vt:lpstr>example</vt:lpstr>
      <vt:lpstr>example</vt:lpstr>
      <vt:lpstr>Narrow QRS complex Tachycardia</vt:lpstr>
      <vt:lpstr>Sinus tachycardia</vt:lpstr>
      <vt:lpstr>AVNRT</vt:lpstr>
      <vt:lpstr>AVRT(orthodromic)</vt:lpstr>
      <vt:lpstr>Atrial flutter</vt:lpstr>
      <vt:lpstr>Atrial fibrillation</vt:lpstr>
      <vt:lpstr>MAT</vt:lpstr>
      <vt:lpstr>PAC</vt:lpstr>
      <vt:lpstr>example</vt:lpstr>
      <vt:lpstr>example</vt:lpstr>
      <vt:lpstr>Wide QRS complex Tachycardia</vt:lpstr>
      <vt:lpstr>VT</vt:lpstr>
      <vt:lpstr>VT</vt:lpstr>
      <vt:lpstr>VT</vt:lpstr>
      <vt:lpstr>SVT with aberrancy</vt:lpstr>
      <vt:lpstr>AVRT(antidromic)</vt:lpstr>
      <vt:lpstr>AF with BBB</vt:lpstr>
      <vt:lpstr>AF with WPW</vt:lpstr>
      <vt:lpstr>Polymorphic VT</vt:lpstr>
      <vt:lpstr>PVC</vt:lpstr>
      <vt:lpstr>example</vt:lpstr>
      <vt:lpstr>example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ECG</dc:title>
  <cp:lastModifiedBy>WIN-XP</cp:lastModifiedBy>
  <cp:revision>15</cp:revision>
  <dcterms:modified xsi:type="dcterms:W3CDTF">2018-07-01T23:01:20Z</dcterms:modified>
</cp:coreProperties>
</file>