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52"/>
  </p:notesMasterIdLst>
  <p:sldIdLst>
    <p:sldId id="256" r:id="rId3"/>
    <p:sldId id="257" r:id="rId4"/>
    <p:sldId id="275" r:id="rId5"/>
    <p:sldId id="273" r:id="rId6"/>
    <p:sldId id="274" r:id="rId7"/>
    <p:sldId id="276" r:id="rId8"/>
    <p:sldId id="296" r:id="rId9"/>
    <p:sldId id="277" r:id="rId10"/>
    <p:sldId id="278" r:id="rId11"/>
    <p:sldId id="279" r:id="rId12"/>
    <p:sldId id="280" r:id="rId13"/>
    <p:sldId id="281" r:id="rId14"/>
    <p:sldId id="297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321" r:id="rId24"/>
    <p:sldId id="292" r:id="rId25"/>
    <p:sldId id="295" r:id="rId26"/>
    <p:sldId id="293" r:id="rId27"/>
    <p:sldId id="294" r:id="rId28"/>
    <p:sldId id="298" r:id="rId29"/>
    <p:sldId id="316" r:id="rId30"/>
    <p:sldId id="322" r:id="rId31"/>
    <p:sldId id="299" r:id="rId32"/>
    <p:sldId id="300" r:id="rId33"/>
    <p:sldId id="317" r:id="rId34"/>
    <p:sldId id="301" r:id="rId35"/>
    <p:sldId id="319" r:id="rId36"/>
    <p:sldId id="320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8" r:id="rId50"/>
    <p:sldId id="315" r:id="rId5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3E148-0E3A-4080-B613-50D6B2D03536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BEE13-34AF-4783-BB18-9C6E462DC5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BEE13-34AF-4783-BB18-9C6E462DC523}" type="slidenum">
              <a:rPr lang="th-TH" smtClean="0"/>
              <a:pPr/>
              <a:t>24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ามเหลี่ยมมุมฉาก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grpSp>
        <p:nvGrpSpPr>
          <p:cNvPr id="2" name="กลุ่ม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รูปแบบอิสระ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รูปแบบอิสระ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รูปแบบอิสระ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ตัวเชื่อมต่อตรง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ด้านทแยงมุม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9" name="ตัวยึดวันที่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11" name="ตัวยึดท้ายกระดา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h-TH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คลิกไอคอนเพื่อเพิ่มรูปภาพ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EE757-F210-4A38-A3C6-EAFFC3227EDC}" type="datetime1">
              <a:rPr lang="en-US">
                <a:solidFill>
                  <a:srgbClr val="B13F9A">
                    <a:tint val="60000"/>
                    <a:satMod val="155000"/>
                  </a:srgbClr>
                </a:solidFill>
              </a:rPr>
              <a:pPr>
                <a:defRPr/>
              </a:pPr>
              <a:t>3/22/2013</a:t>
            </a:fld>
            <a:endParaRPr lang="en-US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2524E-2489-4B37-BDBA-FB5B2865E263}" type="slidenum">
              <a:rPr lang="en-US">
                <a:solidFill>
                  <a:srgbClr val="F4E7E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B13F9A">
                    <a:tint val="60000"/>
                    <a:satMod val="155000"/>
                  </a:srgbClr>
                </a:solidFill>
              </a:rPr>
              <a:t>LPCH Pediatric Anesthesia Rotation  Updated January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เครื่องหมายบั้ง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เครื่องหมายบั้ง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รูปแบบอิสระ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รูปแบบอิสระ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สามเหลี่ยมมุมฉาก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เครื่องหมายบั้ง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เครื่องหมายบั้ง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ตัวยึดข้อความ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E3293B-3D7E-4995-9FC4-25EB1EA82064}" type="datetimeFigureOut">
              <a:rPr lang="th-TH" smtClean="0"/>
              <a:pPr/>
              <a:t>22/03/56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0372FC-8AEE-45DD-A7B2-8364883DC3D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ด้านทแยงมุม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6331EB3-5BD0-47B1-8246-276CA67A63FA}" type="datetimeFigureOut">
              <a:rPr lang="th-TH" smtClean="0">
                <a:solidFill>
                  <a:srgbClr val="B13F9A">
                    <a:tint val="60000"/>
                    <a:satMod val="155000"/>
                  </a:srgbClr>
                </a:solidFill>
              </a:rPr>
              <a:pPr/>
              <a:t>22/03/56</a:t>
            </a:fld>
            <a:endParaRPr lang="th-TH">
              <a:solidFill>
                <a:srgbClr val="B13F9A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61575F2-DCD8-4984-BEB6-39FEF2FE1496}" type="slidenum">
              <a:rPr lang="th-TH" smtClean="0">
                <a:solidFill>
                  <a:srgbClr val="F4E7ED">
                    <a:shade val="90000"/>
                  </a:srgbClr>
                </a:solidFill>
              </a:rPr>
              <a:pPr/>
              <a:t>‹#›</a:t>
            </a:fld>
            <a:endParaRPr lang="th-TH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Perioperative</a:t>
            </a:r>
            <a:r>
              <a:rPr lang="en-US" dirty="0" smtClean="0"/>
              <a:t> </a:t>
            </a:r>
            <a:r>
              <a:rPr lang="en-US" dirty="0" err="1" smtClean="0"/>
              <a:t>desaturation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7772400" cy="1772816"/>
          </a:xfrm>
        </p:spPr>
        <p:txBody>
          <a:bodyPr/>
          <a:lstStyle/>
          <a:p>
            <a:r>
              <a:rPr lang="th-TH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พญ.</a:t>
            </a:r>
            <a:r>
              <a:rPr lang="th-TH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สุดารัตน์ </a:t>
            </a:r>
            <a:r>
              <a:rPr lang="th-TH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ศุภ</a:t>
            </a:r>
            <a:r>
              <a:rPr lang="th-TH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กิจเจริญ</a:t>
            </a:r>
          </a:p>
          <a:p>
            <a:r>
              <a:rPr lang="th-TH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หน่วยงานวิสัญญี โรงพยาบาลกำแพงเพชร</a:t>
            </a:r>
            <a:endParaRPr lang="th-TH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รูปภาพ 3" descr="Satell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968421"/>
            <a:ext cx="3672408" cy="3861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MANAGEMENT</a:t>
            </a:r>
          </a:p>
          <a:p>
            <a:r>
              <a:rPr lang="en-US" sz="2400" dirty="0" smtClean="0"/>
              <a:t>Stop stimulation/surgery </a:t>
            </a:r>
            <a:endParaRPr lang="en-US" sz="2400" b="1" dirty="0" smtClean="0"/>
          </a:p>
          <a:p>
            <a:r>
              <a:rPr lang="en-US" sz="2400" dirty="0" smtClean="0"/>
              <a:t>100% Oxygen</a:t>
            </a:r>
            <a:endParaRPr lang="en-US" sz="2400" b="1" dirty="0" smtClean="0"/>
          </a:p>
          <a:p>
            <a:r>
              <a:rPr lang="en-US" sz="2400" dirty="0" smtClean="0"/>
              <a:t>Try gentle chin lift/jaw thrust</a:t>
            </a:r>
            <a:endParaRPr lang="en-US" sz="2400" b="1" dirty="0" smtClean="0"/>
          </a:p>
          <a:p>
            <a:r>
              <a:rPr lang="en-US" sz="2400" dirty="0" smtClean="0"/>
              <a:t>Request immediate assistance</a:t>
            </a:r>
          </a:p>
          <a:p>
            <a:r>
              <a:rPr lang="en-US" sz="2400" dirty="0" smtClean="0"/>
              <a:t>Deepen </a:t>
            </a:r>
            <a:r>
              <a:rPr lang="en-US" sz="2400" dirty="0" err="1" smtClean="0"/>
              <a:t>anaesthesia</a:t>
            </a:r>
            <a:r>
              <a:rPr lang="en-US" sz="2400" dirty="0" smtClean="0"/>
              <a:t> with an IV agent </a:t>
            </a:r>
            <a:endParaRPr lang="en-US" sz="2400" b="1" dirty="0" smtClean="0"/>
          </a:p>
          <a:p>
            <a:r>
              <a:rPr lang="en-US" sz="2400" dirty="0" err="1" smtClean="0"/>
              <a:t>Visualise</a:t>
            </a:r>
            <a:r>
              <a:rPr lang="en-US" sz="2400" dirty="0" smtClean="0"/>
              <a:t> and clear the pharynx/airway</a:t>
            </a:r>
          </a:p>
          <a:p>
            <a:r>
              <a:rPr lang="en-US" sz="2400" dirty="0" smtClean="0"/>
              <a:t>Try face mask CPAP/IPPV, if this is unsuccessful</a:t>
            </a:r>
          </a:p>
          <a:p>
            <a:pPr lvl="1"/>
            <a:r>
              <a:rPr lang="en-US" sz="2000" dirty="0" smtClean="0"/>
              <a:t>Give </a:t>
            </a:r>
            <a:r>
              <a:rPr lang="en-US" sz="2000" dirty="0" err="1" smtClean="0"/>
              <a:t>suxamethonium</a:t>
            </a:r>
            <a:r>
              <a:rPr lang="en-US" sz="2000" dirty="0" smtClean="0"/>
              <a:t> unless contraindicated</a:t>
            </a:r>
            <a:endParaRPr lang="en-US" sz="2000" b="1" dirty="0" smtClean="0"/>
          </a:p>
          <a:p>
            <a:pPr lvl="1"/>
            <a:r>
              <a:rPr lang="en-US" sz="2000" dirty="0" smtClean="0"/>
              <a:t>Give atropine if </a:t>
            </a:r>
            <a:r>
              <a:rPr lang="en-US" sz="2000" dirty="0" err="1" smtClean="0"/>
              <a:t>bradycardia</a:t>
            </a:r>
            <a:endParaRPr lang="en-US" sz="2000" b="1" dirty="0" smtClean="0"/>
          </a:p>
          <a:p>
            <a:r>
              <a:rPr lang="en-US" sz="2400" dirty="0" smtClean="0"/>
              <a:t>Again, try face mask CPAP/IPPV</a:t>
            </a:r>
            <a:endParaRPr lang="en-US" sz="2400" b="1" dirty="0" smtClean="0"/>
          </a:p>
          <a:p>
            <a:r>
              <a:rPr lang="en-US" sz="2400" dirty="0" smtClean="0"/>
              <a:t>IF not improved       </a:t>
            </a:r>
            <a:r>
              <a:rPr lang="en-US" sz="2400" dirty="0" err="1" smtClean="0"/>
              <a:t>Intubate</a:t>
            </a:r>
            <a:r>
              <a:rPr lang="en-US" sz="2400" dirty="0" smtClean="0"/>
              <a:t> and ventilate</a:t>
            </a:r>
            <a:endParaRPr lang="th-TH" sz="24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LARYNGOSPASM (cont.)</a:t>
            </a:r>
            <a:endParaRPr lang="th-TH" dirty="0"/>
          </a:p>
        </p:txBody>
      </p:sp>
      <p:sp>
        <p:nvSpPr>
          <p:cNvPr id="4" name="ลูกศรขวา 3"/>
          <p:cNvSpPr/>
          <p:nvPr/>
        </p:nvSpPr>
        <p:spPr>
          <a:xfrm>
            <a:off x="3275856" y="5877272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Managed with </a:t>
            </a:r>
            <a:r>
              <a:rPr lang="en-US" dirty="0" err="1" smtClean="0"/>
              <a:t>suxamethonium</a:t>
            </a:r>
            <a:r>
              <a:rPr lang="en-US" dirty="0" smtClean="0"/>
              <a:t> without intubation. Dose 0.5 mg/kg IV to relieve </a:t>
            </a:r>
            <a:r>
              <a:rPr lang="en-US" dirty="0" err="1" smtClean="0"/>
              <a:t>laryngospasm</a:t>
            </a:r>
            <a:r>
              <a:rPr lang="en-US" dirty="0" smtClean="0"/>
              <a:t> (50 mg adult dose)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SIGNS AND SYMPTOMS</a:t>
            </a:r>
          </a:p>
          <a:p>
            <a:r>
              <a:rPr lang="en-US" dirty="0" smtClean="0"/>
              <a:t>Increasing circuit pressure</a:t>
            </a:r>
          </a:p>
          <a:p>
            <a:r>
              <a:rPr lang="en-US" dirty="0" err="1" smtClean="0"/>
              <a:t>Desaturation</a:t>
            </a:r>
            <a:endParaRPr lang="en-US" dirty="0" smtClean="0"/>
          </a:p>
          <a:p>
            <a:r>
              <a:rPr lang="en-US" dirty="0" smtClean="0"/>
              <a:t>Wheeze (</a:t>
            </a:r>
            <a:r>
              <a:rPr lang="en-US" dirty="0" err="1" smtClean="0"/>
              <a:t>auscultate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Rising ETCO2 and prolonged expiration</a:t>
            </a:r>
          </a:p>
          <a:p>
            <a:r>
              <a:rPr lang="en-US" dirty="0" smtClean="0"/>
              <a:t>Reduction in tidal volumes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BRONCHOSPASM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ยึดเนื้อหา 3" descr="th_godfrey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6039" y="1412776"/>
            <a:ext cx="4872214" cy="4392488"/>
          </a:xfrm>
        </p:spPr>
      </p:pic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THINK OF</a:t>
            </a:r>
          </a:p>
          <a:p>
            <a:r>
              <a:rPr lang="en-US" dirty="0" smtClean="0"/>
              <a:t>Anaphylaxis/allergy to drugs / IV fluids / latex</a:t>
            </a:r>
          </a:p>
          <a:p>
            <a:r>
              <a:rPr lang="en-US" dirty="0" smtClean="0"/>
              <a:t>Airway manipulation / irritation / secretions / soiling</a:t>
            </a:r>
          </a:p>
          <a:p>
            <a:r>
              <a:rPr lang="en-US" dirty="0" smtClean="0"/>
              <a:t>esophageal/</a:t>
            </a:r>
            <a:r>
              <a:rPr lang="en-US" dirty="0" err="1" smtClean="0"/>
              <a:t>endobronchial</a:t>
            </a:r>
            <a:r>
              <a:rPr lang="en-US" dirty="0" smtClean="0"/>
              <a:t> intubation</a:t>
            </a:r>
          </a:p>
          <a:p>
            <a:r>
              <a:rPr lang="en-US" dirty="0" err="1" smtClean="0"/>
              <a:t>Pneumothorax</a:t>
            </a:r>
            <a:endParaRPr lang="en-US" dirty="0" smtClean="0"/>
          </a:p>
          <a:p>
            <a:r>
              <a:rPr lang="en-US" dirty="0" smtClean="0"/>
              <a:t>Inadequate </a:t>
            </a:r>
            <a:r>
              <a:rPr lang="en-US" dirty="0" err="1" smtClean="0"/>
              <a:t>anaesthetic</a:t>
            </a:r>
            <a:r>
              <a:rPr lang="en-US" dirty="0" smtClean="0"/>
              <a:t> depth or failure of </a:t>
            </a:r>
            <a:r>
              <a:rPr lang="en-US" dirty="0" err="1" smtClean="0"/>
              <a:t>anaesthetic</a:t>
            </a:r>
            <a:r>
              <a:rPr lang="en-US" dirty="0" smtClean="0"/>
              <a:t> delivery system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BRONCHOSPASM (cont.)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EMERGENCY MANAGEMENT</a:t>
            </a:r>
          </a:p>
          <a:p>
            <a:r>
              <a:rPr lang="en-US" dirty="0" smtClean="0"/>
              <a:t>100% Oxygen</a:t>
            </a:r>
          </a:p>
          <a:p>
            <a:r>
              <a:rPr lang="en-US" dirty="0" smtClean="0"/>
              <a:t>Cease stimulation/surgery</a:t>
            </a:r>
          </a:p>
          <a:p>
            <a:r>
              <a:rPr lang="en-US" dirty="0" smtClean="0"/>
              <a:t>Request immediate assistance</a:t>
            </a:r>
          </a:p>
          <a:p>
            <a:r>
              <a:rPr lang="en-US" dirty="0" smtClean="0"/>
              <a:t>Deepen </a:t>
            </a:r>
            <a:r>
              <a:rPr lang="en-US" dirty="0" err="1" smtClean="0"/>
              <a:t>anaesthesia</a:t>
            </a:r>
            <a:endParaRPr lang="en-US" b="1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intubated</a:t>
            </a:r>
            <a:r>
              <a:rPr lang="en-US" dirty="0" smtClean="0"/>
              <a:t> exclude </a:t>
            </a:r>
            <a:r>
              <a:rPr lang="en-US" dirty="0" err="1" smtClean="0"/>
              <a:t>endobronchial</a:t>
            </a:r>
            <a:r>
              <a:rPr lang="en-US" dirty="0" smtClean="0"/>
              <a:t> or </a:t>
            </a:r>
            <a:r>
              <a:rPr lang="en-US" dirty="0" err="1" smtClean="0"/>
              <a:t>oesophageal</a:t>
            </a:r>
            <a:r>
              <a:rPr lang="en-US" dirty="0" smtClean="0"/>
              <a:t> position</a:t>
            </a:r>
            <a:endParaRPr lang="en-US" b="1" dirty="0" smtClean="0"/>
          </a:p>
          <a:p>
            <a:r>
              <a:rPr lang="en-US" dirty="0" smtClean="0"/>
              <a:t>Give adrenaline or </a:t>
            </a:r>
            <a:r>
              <a:rPr lang="en-US" dirty="0" err="1" smtClean="0"/>
              <a:t>salbutamol</a:t>
            </a:r>
            <a:endParaRPr lang="en-US" dirty="0" smtClean="0"/>
          </a:p>
          <a:p>
            <a:r>
              <a:rPr lang="en-US" b="1" dirty="0" smtClean="0"/>
              <a:t>If you cannot ventilate via an ETT consider:</a:t>
            </a:r>
          </a:p>
          <a:p>
            <a:pPr>
              <a:buNone/>
            </a:pPr>
            <a:r>
              <a:rPr lang="en-US" dirty="0" smtClean="0"/>
              <a:t>		Misplaced/kinked/blocked ETT or circuit</a:t>
            </a:r>
            <a:r>
              <a:rPr lang="en-US" b="1" dirty="0" smtClean="0"/>
              <a:t>,  </a:t>
            </a:r>
            <a:r>
              <a:rPr lang="en-US" dirty="0" err="1" smtClean="0"/>
              <a:t>Pneumothorax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Consider possible obstruction distal to ETT</a:t>
            </a:r>
          </a:p>
          <a:p>
            <a:pPr lvl="1"/>
            <a:r>
              <a:rPr lang="en-US" dirty="0" smtClean="0"/>
              <a:t>Try pushing a small tube past it, or push the obstruction down one bronchus </a:t>
            </a:r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BRONCHOSPASM (cont.)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SIGNS AND SYMPTOMS</a:t>
            </a:r>
          </a:p>
          <a:p>
            <a:r>
              <a:rPr lang="en-US" dirty="0" smtClean="0"/>
              <a:t>Respiratory distress/</a:t>
            </a:r>
            <a:r>
              <a:rPr lang="en-US" dirty="0" err="1" smtClean="0"/>
              <a:t>tachypnea</a:t>
            </a:r>
            <a:endParaRPr lang="en-US" dirty="0" smtClean="0"/>
          </a:p>
          <a:p>
            <a:r>
              <a:rPr lang="en-US" dirty="0" err="1" smtClean="0"/>
              <a:t>Desaturation</a:t>
            </a:r>
            <a:endParaRPr lang="en-US" dirty="0" smtClean="0"/>
          </a:p>
          <a:p>
            <a:r>
              <a:rPr lang="en-US" dirty="0" smtClean="0"/>
              <a:t>Increased </a:t>
            </a:r>
            <a:r>
              <a:rPr lang="en-US" dirty="0" err="1" smtClean="0"/>
              <a:t>inspiratory</a:t>
            </a:r>
            <a:r>
              <a:rPr lang="en-US" dirty="0" smtClean="0"/>
              <a:t> pressure</a:t>
            </a:r>
          </a:p>
          <a:p>
            <a:r>
              <a:rPr lang="en-US" dirty="0" smtClean="0"/>
              <a:t>Pink frothing sputum up ETT / LMA (diagnostic)</a:t>
            </a:r>
          </a:p>
          <a:p>
            <a:r>
              <a:rPr lang="en-US" dirty="0" err="1" smtClean="0"/>
              <a:t>Crepitations</a:t>
            </a:r>
            <a:r>
              <a:rPr lang="en-US" dirty="0" smtClean="0"/>
              <a:t> or </a:t>
            </a:r>
            <a:r>
              <a:rPr lang="en-US" dirty="0" err="1" smtClean="0"/>
              <a:t>bronchospasm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EDEMA / ARDS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PRECIPITATING FACTORS</a:t>
            </a:r>
          </a:p>
          <a:p>
            <a:r>
              <a:rPr lang="en-US" dirty="0" smtClean="0"/>
              <a:t>Fluid overload</a:t>
            </a:r>
            <a:endParaRPr lang="en-US" b="1" dirty="0" smtClean="0"/>
          </a:p>
          <a:p>
            <a:r>
              <a:rPr lang="en-US" dirty="0" smtClean="0"/>
              <a:t>Non </a:t>
            </a:r>
            <a:r>
              <a:rPr lang="en-US" dirty="0" err="1" smtClean="0"/>
              <a:t>cardiogenic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Post airway obstruction</a:t>
            </a:r>
            <a:endParaRPr lang="en-US" b="1" dirty="0" smtClean="0"/>
          </a:p>
          <a:p>
            <a:pPr lvl="1"/>
            <a:r>
              <a:rPr lang="en-US" dirty="0" smtClean="0"/>
              <a:t>Anaphylaxis</a:t>
            </a:r>
          </a:p>
          <a:p>
            <a:pPr lvl="1"/>
            <a:r>
              <a:rPr lang="en-US" dirty="0" err="1" smtClean="0"/>
              <a:t>Neurogenic</a:t>
            </a:r>
            <a:endParaRPr lang="en-US" dirty="0" smtClean="0"/>
          </a:p>
          <a:p>
            <a:pPr lvl="1"/>
            <a:r>
              <a:rPr lang="en-US" dirty="0" smtClean="0"/>
              <a:t>Sepsis</a:t>
            </a:r>
          </a:p>
          <a:p>
            <a:pPr lvl="1"/>
            <a:r>
              <a:rPr lang="en-US" dirty="0" smtClean="0"/>
              <a:t>Pulmonary aspiration</a:t>
            </a:r>
          </a:p>
          <a:p>
            <a:pPr lvl="1"/>
            <a:r>
              <a:rPr lang="en-US" dirty="0" smtClean="0"/>
              <a:t>Multiple organ failure</a:t>
            </a:r>
          </a:p>
          <a:p>
            <a:r>
              <a:rPr lang="en-US" dirty="0" err="1" smtClean="0"/>
              <a:t>Cardiogenic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EDEMA (cont.)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EMERGENCY MANAGEMENT</a:t>
            </a:r>
          </a:p>
          <a:p>
            <a:r>
              <a:rPr lang="en-US" dirty="0" smtClean="0"/>
              <a:t>Titrate inspired oxygen concentration against SpO2</a:t>
            </a:r>
          </a:p>
          <a:p>
            <a:r>
              <a:rPr lang="en-US" dirty="0" smtClean="0"/>
              <a:t>Head up tilt / sit up if possible</a:t>
            </a:r>
          </a:p>
          <a:p>
            <a:r>
              <a:rPr lang="en-US" dirty="0" smtClean="0"/>
              <a:t>If breathing spontaneously apply CPAP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or </a:t>
            </a:r>
            <a:r>
              <a:rPr lang="en-US" dirty="0" err="1" smtClean="0"/>
              <a:t>Intubate</a:t>
            </a:r>
            <a:r>
              <a:rPr lang="en-US" dirty="0" smtClean="0"/>
              <a:t> if necessary</a:t>
            </a:r>
          </a:p>
          <a:p>
            <a:r>
              <a:rPr lang="en-US" dirty="0" smtClean="0"/>
              <a:t>IPPV and PEEP if </a:t>
            </a:r>
            <a:r>
              <a:rPr lang="en-US" dirty="0" err="1" smtClean="0"/>
              <a:t>intubated</a:t>
            </a:r>
            <a:endParaRPr lang="en-US" dirty="0" smtClean="0"/>
          </a:p>
          <a:p>
            <a:r>
              <a:rPr lang="en-US" dirty="0" smtClean="0"/>
              <a:t>Consider drug therapy: GTN / </a:t>
            </a:r>
            <a:r>
              <a:rPr lang="en-US" dirty="0" err="1" smtClean="0"/>
              <a:t>frusemide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EDEMA (cont.)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SIGNS AND SYMPTOMS </a:t>
            </a:r>
          </a:p>
          <a:p>
            <a:r>
              <a:rPr lang="en-US" dirty="0" smtClean="0"/>
              <a:t>Difficulty with ventilation/respiratory distress</a:t>
            </a:r>
          </a:p>
          <a:p>
            <a:r>
              <a:rPr lang="en-US" dirty="0" err="1" smtClean="0"/>
              <a:t>Desaturation</a:t>
            </a:r>
            <a:endParaRPr lang="en-US" dirty="0" smtClean="0"/>
          </a:p>
          <a:p>
            <a:r>
              <a:rPr lang="en-US" dirty="0" smtClean="0"/>
              <a:t>Hypotension</a:t>
            </a:r>
          </a:p>
          <a:p>
            <a:r>
              <a:rPr lang="en-US" dirty="0" smtClean="0"/>
              <a:t>Heart rate changes</a:t>
            </a:r>
          </a:p>
          <a:p>
            <a:r>
              <a:rPr lang="en-US" dirty="0" smtClean="0"/>
              <a:t>Unilateral chest expansion</a:t>
            </a:r>
          </a:p>
          <a:p>
            <a:r>
              <a:rPr lang="en-US" dirty="0" smtClean="0"/>
              <a:t>Distended neck veins, raised CVP</a:t>
            </a:r>
          </a:p>
          <a:p>
            <a:r>
              <a:rPr lang="en-US" dirty="0" smtClean="0"/>
              <a:t>Tracheal deviation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PNEUMOTHORAX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>
            <a:normAutofit/>
          </a:bodyPr>
          <a:lstStyle/>
          <a:p>
            <a:r>
              <a:rPr lang="th-TH" sz="3200" b="1" dirty="0" smtClean="0"/>
              <a:t>ภาวะความอิ่มตัวของออกซิเจนต่ำ (</a:t>
            </a:r>
            <a:r>
              <a:rPr lang="en-US" sz="3200" b="1" dirty="0" smtClean="0"/>
              <a:t>Oxygen </a:t>
            </a:r>
            <a:r>
              <a:rPr lang="en-US" sz="3200" b="1" dirty="0" err="1" smtClean="0"/>
              <a:t>desaturation</a:t>
            </a:r>
            <a:r>
              <a:rPr lang="en-US" sz="3200" b="1" dirty="0" smtClean="0"/>
              <a:t>) </a:t>
            </a:r>
            <a:r>
              <a:rPr lang="th-TH" sz="3200" b="1" dirty="0" smtClean="0"/>
              <a:t>ในผู้ป่วยที่ได้รับยาระงับความรู้สึกเป็น ภาวะแทรกซ้อนที่พบได้ร้อยละ 0.32 - 20.49 และสามารถนำไปสู่ภาวะแทรกซ้อนที่รุนแรงได้ถ้าวินิจฉัยและแก้ไขล่าช้า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PRECIPITATING FACTORS </a:t>
            </a:r>
          </a:p>
          <a:p>
            <a:r>
              <a:rPr lang="en-US" dirty="0" smtClean="0"/>
              <a:t>Any needle or instrumentation</a:t>
            </a:r>
            <a:r>
              <a:rPr lang="en-US" b="1" dirty="0" smtClean="0"/>
              <a:t> </a:t>
            </a:r>
            <a:r>
              <a:rPr lang="en-US" dirty="0" smtClean="0"/>
              <a:t>in or near the neck or chest wall ,Down the trachea / bronchial tree</a:t>
            </a:r>
          </a:p>
          <a:p>
            <a:r>
              <a:rPr lang="en-US" dirty="0" smtClean="0"/>
              <a:t>External cardiac compression</a:t>
            </a:r>
          </a:p>
          <a:p>
            <a:r>
              <a:rPr lang="en-US" dirty="0" smtClean="0"/>
              <a:t>Fractured ribs, crush injury</a:t>
            </a:r>
          </a:p>
          <a:p>
            <a:r>
              <a:rPr lang="en-US" dirty="0" smtClean="0"/>
              <a:t>Blunt trauma / deceleration injury</a:t>
            </a:r>
          </a:p>
          <a:p>
            <a:r>
              <a:rPr lang="en-US" dirty="0" smtClean="0"/>
              <a:t>Problem with pleural drain already sited</a:t>
            </a:r>
          </a:p>
          <a:p>
            <a:r>
              <a:rPr lang="en-US" dirty="0" smtClean="0"/>
              <a:t>Airway overpressure, obstructed ETT</a:t>
            </a:r>
          </a:p>
          <a:p>
            <a:r>
              <a:rPr lang="en-US" dirty="0" smtClean="0"/>
              <a:t>Emphysema or </a:t>
            </a:r>
            <a:r>
              <a:rPr lang="en-US" dirty="0" err="1" smtClean="0"/>
              <a:t>bullous</a:t>
            </a:r>
            <a:r>
              <a:rPr lang="en-US" dirty="0" smtClean="0"/>
              <a:t> lung disease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EMERGENCY MANAGEMENT</a:t>
            </a:r>
          </a:p>
          <a:p>
            <a:r>
              <a:rPr lang="en-US" sz="2400" dirty="0" smtClean="0"/>
              <a:t>Inform the surgeon</a:t>
            </a:r>
          </a:p>
          <a:p>
            <a:r>
              <a:rPr lang="en-US" sz="2400" dirty="0" smtClean="0"/>
              <a:t>Insert an IV </a:t>
            </a:r>
            <a:r>
              <a:rPr lang="en-US" sz="2400" dirty="0" err="1" smtClean="0"/>
              <a:t>cannula</a:t>
            </a:r>
            <a:r>
              <a:rPr lang="en-US" sz="2400" dirty="0" smtClean="0"/>
              <a:t> into the affected side</a:t>
            </a:r>
            <a:endParaRPr lang="en-US" sz="2400" b="1" dirty="0" smtClean="0"/>
          </a:p>
          <a:p>
            <a:r>
              <a:rPr lang="en-US" sz="2400" dirty="0" smtClean="0"/>
              <a:t>Turn off the nitrous oxide</a:t>
            </a:r>
          </a:p>
          <a:p>
            <a:r>
              <a:rPr lang="en-US" sz="2400" dirty="0" smtClean="0"/>
              <a:t>Insert a pleural drain at the same site</a:t>
            </a:r>
            <a:endParaRPr lang="en-US" sz="2400" b="1" dirty="0" smtClean="0"/>
          </a:p>
          <a:p>
            <a:r>
              <a:rPr lang="en-US" sz="2400" dirty="0" smtClean="0"/>
              <a:t>Continuously observe the bottle for bubbling and/or swinging</a:t>
            </a:r>
          </a:p>
          <a:p>
            <a:r>
              <a:rPr lang="en-US" sz="2400" dirty="0" smtClean="0"/>
              <a:t>Be vigilant for further deterioration in the patient, it may be due to:</a:t>
            </a:r>
          </a:p>
          <a:p>
            <a:pPr lvl="1"/>
            <a:r>
              <a:rPr lang="en-US" sz="2000" dirty="0" smtClean="0"/>
              <a:t>Increased or continuing air leak</a:t>
            </a:r>
          </a:p>
          <a:p>
            <a:pPr lvl="1"/>
            <a:r>
              <a:rPr lang="en-US" sz="2000" dirty="0" smtClean="0"/>
              <a:t>Kinked / blocked / capped / clamped underwater seal drain</a:t>
            </a:r>
          </a:p>
          <a:p>
            <a:pPr lvl="1"/>
            <a:r>
              <a:rPr lang="en-US" sz="2000" dirty="0" err="1" smtClean="0"/>
              <a:t>Contralateral</a:t>
            </a:r>
            <a:r>
              <a:rPr lang="en-US" sz="2000" dirty="0" smtClean="0"/>
              <a:t> </a:t>
            </a:r>
            <a:r>
              <a:rPr lang="en-US" sz="2000" dirty="0" err="1" smtClean="0"/>
              <a:t>pneumothorax</a:t>
            </a:r>
            <a:endParaRPr lang="en-US" sz="2000" dirty="0" smtClean="0"/>
          </a:p>
          <a:p>
            <a:pPr lvl="1"/>
            <a:r>
              <a:rPr lang="en-US" sz="2000" dirty="0" smtClean="0"/>
              <a:t>Misplaced pleural drain tip</a:t>
            </a:r>
          </a:p>
          <a:p>
            <a:pPr lvl="1"/>
            <a:r>
              <a:rPr lang="en-US" sz="2000" dirty="0" smtClean="0"/>
              <a:t>Trauma caused by drain insertion</a:t>
            </a:r>
          </a:p>
          <a:p>
            <a:pPr lvl="1"/>
            <a:r>
              <a:rPr lang="en-US" sz="2000" dirty="0" smtClean="0"/>
              <a:t>Misconnection of drain apparatus</a:t>
            </a:r>
            <a:endParaRPr lang="th-TH" sz="20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Decompressing tension </a:t>
            </a:r>
            <a:r>
              <a:rPr lang="en-US" dirty="0" err="1" smtClean="0"/>
              <a:t>pneumothorax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SIGNS AND SYMPTOMS </a:t>
            </a:r>
          </a:p>
          <a:p>
            <a:r>
              <a:rPr lang="en-US" dirty="0" smtClean="0"/>
              <a:t>A sudden fall in ETCO2</a:t>
            </a:r>
          </a:p>
          <a:p>
            <a:r>
              <a:rPr lang="en-US" dirty="0" err="1" smtClean="0"/>
              <a:t>Desaturation</a:t>
            </a:r>
            <a:r>
              <a:rPr lang="en-US" dirty="0" smtClean="0"/>
              <a:t> and/or central cyanosis</a:t>
            </a:r>
          </a:p>
          <a:p>
            <a:r>
              <a:rPr lang="en-US" dirty="0" smtClean="0"/>
              <a:t>Hypotension</a:t>
            </a:r>
          </a:p>
          <a:p>
            <a:r>
              <a:rPr lang="en-US" dirty="0" smtClean="0"/>
              <a:t>A sudden change in spontaneous breathing pattern</a:t>
            </a:r>
          </a:p>
          <a:p>
            <a:r>
              <a:rPr lang="en-US" dirty="0" smtClean="0"/>
              <a:t>A change in the heart rate</a:t>
            </a:r>
          </a:p>
          <a:p>
            <a:r>
              <a:rPr lang="en-US" dirty="0" smtClean="0"/>
              <a:t>A change in the ECG configuration</a:t>
            </a:r>
          </a:p>
          <a:p>
            <a:r>
              <a:rPr lang="en-US" dirty="0" smtClean="0"/>
              <a:t>Raised CVP or distended neck veins</a:t>
            </a:r>
          </a:p>
          <a:p>
            <a:r>
              <a:rPr lang="en-US" dirty="0" smtClean="0"/>
              <a:t>A cardiac murmur or mottled skin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 (AND OTHER) EMBOLISM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0" y="0"/>
            <a:ext cx="876915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Sources of embolism include:</a:t>
            </a:r>
          </a:p>
          <a:p>
            <a:r>
              <a:rPr lang="en-US" sz="2400" b="1" dirty="0" smtClean="0"/>
              <a:t>Entrainment of air, from venous sinuses or large veins, </a:t>
            </a:r>
            <a:r>
              <a:rPr lang="en-US" sz="2400" dirty="0" smtClean="0"/>
              <a:t>high risk procedures include those where the </a:t>
            </a:r>
            <a:r>
              <a:rPr lang="en-US" sz="2400" dirty="0" smtClean="0">
                <a:solidFill>
                  <a:srgbClr val="FF0000"/>
                </a:solidFill>
              </a:rPr>
              <a:t>operative site is above the level of the right atrium.</a:t>
            </a:r>
          </a:p>
          <a:p>
            <a:r>
              <a:rPr lang="en-US" sz="2400" dirty="0" smtClean="0"/>
              <a:t> Procedures most commonly implicated included neurosurgical and maxillofacial; spinal, </a:t>
            </a:r>
            <a:r>
              <a:rPr lang="en-US" sz="2400" dirty="0" err="1" smtClean="0"/>
              <a:t>intrathoracic</a:t>
            </a:r>
            <a:r>
              <a:rPr lang="en-US" sz="2400" dirty="0" smtClean="0"/>
              <a:t>, and hepatic procedures </a:t>
            </a:r>
            <a:r>
              <a:rPr lang="en-US" sz="2400" dirty="0" smtClean="0">
                <a:solidFill>
                  <a:srgbClr val="FF0000"/>
                </a:solidFill>
              </a:rPr>
              <a:t>may</a:t>
            </a:r>
            <a:r>
              <a:rPr lang="en-US" sz="2400" dirty="0" smtClean="0"/>
              <a:t> also be implicated.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Infusion of air or carbon dioxide</a:t>
            </a:r>
            <a:r>
              <a:rPr lang="en-US" sz="2400" dirty="0" smtClean="0"/>
              <a:t>; from “unprimed” vascular lines such as warming coils or infusion devices, </a:t>
            </a:r>
            <a:r>
              <a:rPr lang="en-US" sz="2400" dirty="0" err="1" smtClean="0"/>
              <a:t>insufflation</a:t>
            </a:r>
            <a:r>
              <a:rPr lang="en-US" sz="2400" dirty="0" smtClean="0"/>
              <a:t> of body cavities</a:t>
            </a:r>
          </a:p>
          <a:p>
            <a:r>
              <a:rPr lang="en-US" sz="2400" b="1" dirty="0" smtClean="0"/>
              <a:t>Thrombotic embolism; most commonly from pelvic veins.</a:t>
            </a:r>
          </a:p>
          <a:p>
            <a:r>
              <a:rPr lang="en-US" sz="2400" b="1" dirty="0" smtClean="0"/>
              <a:t>Fat embolism; occurring after any trauma, or long bone surgery.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EMERGENCY MANAGEMENT</a:t>
            </a:r>
          </a:p>
          <a:p>
            <a:r>
              <a:rPr lang="en-US" sz="2400" dirty="0" smtClean="0"/>
              <a:t>Inform the surgeon</a:t>
            </a:r>
            <a:endParaRPr lang="en-US" sz="2400" b="1" dirty="0" smtClean="0"/>
          </a:p>
          <a:p>
            <a:r>
              <a:rPr lang="en-US" sz="2400" dirty="0" smtClean="0"/>
              <a:t>Prevent further entrainment/infusion of gas </a:t>
            </a:r>
            <a:endParaRPr lang="en-US" sz="2400" b="1" dirty="0" smtClean="0"/>
          </a:p>
          <a:p>
            <a:pPr lvl="1"/>
            <a:r>
              <a:rPr lang="en-US" sz="2000" dirty="0" smtClean="0"/>
              <a:t>Flood the field with fluid</a:t>
            </a:r>
          </a:p>
          <a:p>
            <a:pPr lvl="1"/>
            <a:r>
              <a:rPr lang="en-US" sz="2000" dirty="0" smtClean="0"/>
              <a:t>Aspirate central venous line if already in situ</a:t>
            </a:r>
          </a:p>
          <a:p>
            <a:r>
              <a:rPr lang="en-US" sz="2400" dirty="0" smtClean="0"/>
              <a:t>100% oxygen and hand ventilate</a:t>
            </a:r>
          </a:p>
          <a:p>
            <a:r>
              <a:rPr lang="en-US" sz="2400" dirty="0" smtClean="0"/>
              <a:t>Consider </a:t>
            </a:r>
            <a:r>
              <a:rPr lang="en-US" sz="2400" dirty="0" err="1" smtClean="0"/>
              <a:t>valsalva</a:t>
            </a:r>
            <a:r>
              <a:rPr lang="en-US" sz="2400" dirty="0" smtClean="0"/>
              <a:t> or PEEP</a:t>
            </a:r>
          </a:p>
          <a:p>
            <a:r>
              <a:rPr lang="en-US" sz="2400" dirty="0" smtClean="0"/>
              <a:t>Level the patient</a:t>
            </a:r>
          </a:p>
          <a:p>
            <a:r>
              <a:rPr lang="en-US" sz="2400" b="1" dirty="0" smtClean="0"/>
              <a:t>Do not hesitate to treat as a Cardiac Arrest</a:t>
            </a:r>
          </a:p>
          <a:p>
            <a:r>
              <a:rPr lang="en-US" sz="2400" dirty="0" smtClean="0"/>
              <a:t>Turn the </a:t>
            </a:r>
            <a:r>
              <a:rPr lang="en-US" sz="2400" dirty="0" err="1" smtClean="0"/>
              <a:t>vaporiser</a:t>
            </a:r>
            <a:r>
              <a:rPr lang="en-US" sz="2400" dirty="0" smtClean="0"/>
              <a:t> off</a:t>
            </a:r>
          </a:p>
          <a:p>
            <a:r>
              <a:rPr lang="en-US" sz="2400" dirty="0" smtClean="0"/>
              <a:t>If </a:t>
            </a:r>
            <a:r>
              <a:rPr lang="en-US" sz="2400" dirty="0" err="1" smtClean="0"/>
              <a:t>hypotensive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Volume expansion with crystalloid 10 ml/kg</a:t>
            </a:r>
          </a:p>
          <a:p>
            <a:pPr lvl="1"/>
            <a:r>
              <a:rPr lang="en-US" sz="2000" dirty="0" smtClean="0"/>
              <a:t>Consider adrenaline 0.1 mg IV bolus for adults (adult dose 1 ml of 1:10,000, child dose of 0.002 mg/kg IV bolus) followed if necessary by an adrenaline infusion starting at 0.00015 mg/kg/min (1 ml/min of 1 mg in 100 ml = 10mcg/min)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Hypothermia</a:t>
            </a:r>
            <a:endParaRPr lang="th-TH" dirty="0"/>
          </a:p>
        </p:txBody>
      </p:sp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To be continued….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Hypothemia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i="1" dirty="0" smtClean="0">
                <a:latin typeface="+mj-lt"/>
                <a:cs typeface="+mj-cs"/>
              </a:rPr>
              <a:t>ภาวะ</a:t>
            </a:r>
            <a:r>
              <a:rPr lang="en-US" i="1" dirty="0" smtClean="0">
                <a:latin typeface="+mj-lt"/>
                <a:cs typeface="+mj-cs"/>
              </a:rPr>
              <a:t> hypothermia </a:t>
            </a:r>
            <a:r>
              <a:rPr lang="th-TH" dirty="0" smtClean="0">
                <a:latin typeface="+mj-lt"/>
                <a:cs typeface="+mj-cs"/>
              </a:rPr>
              <a:t>หมายถึง ภาวะที่ </a:t>
            </a:r>
            <a:r>
              <a:rPr lang="en-US" dirty="0" smtClean="0">
                <a:latin typeface="+mj-lt"/>
                <a:cs typeface="+mj-cs"/>
              </a:rPr>
              <a:t>core temperature </a:t>
            </a:r>
            <a:r>
              <a:rPr lang="th-TH" dirty="0" smtClean="0">
                <a:latin typeface="+mj-lt"/>
                <a:cs typeface="+mj-cs"/>
              </a:rPr>
              <a:t>ของร่างกายทารกต่ำกว่า </a:t>
            </a:r>
            <a:r>
              <a:rPr lang="en-US" dirty="0" smtClean="0">
                <a:latin typeface="+mj-lt"/>
                <a:cs typeface="+mj-cs"/>
              </a:rPr>
              <a:t>36 </a:t>
            </a:r>
            <a:r>
              <a:rPr lang="th-TH" dirty="0" smtClean="0">
                <a:latin typeface="+mj-lt"/>
                <a:cs typeface="+mj-cs"/>
              </a:rPr>
              <a:t>ํ</a:t>
            </a:r>
            <a:r>
              <a:rPr lang="en-US" dirty="0" smtClean="0">
                <a:latin typeface="+mj-lt"/>
                <a:cs typeface="+mj-cs"/>
              </a:rPr>
              <a:t>C </a:t>
            </a:r>
            <a:endParaRPr lang="th-TH" dirty="0" smtClean="0">
              <a:latin typeface="+mj-lt"/>
              <a:cs typeface="+mj-cs"/>
            </a:endParaRPr>
          </a:p>
          <a:p>
            <a:pPr>
              <a:buNone/>
            </a:pPr>
            <a:endParaRPr lang="th-TH" dirty="0" smtClean="0">
              <a:latin typeface="+mj-lt"/>
              <a:cs typeface="+mj-cs"/>
            </a:endParaRPr>
          </a:p>
          <a:p>
            <a:r>
              <a:rPr lang="th-TH" dirty="0" smtClean="0">
                <a:latin typeface="+mj-lt"/>
                <a:cs typeface="+mj-cs"/>
              </a:rPr>
              <a:t>มีผลทำให้ </a:t>
            </a:r>
            <a:r>
              <a:rPr lang="en-US" dirty="0" smtClean="0">
                <a:latin typeface="+mj-lt"/>
                <a:cs typeface="+mj-cs"/>
              </a:rPr>
              <a:t>enzymes </a:t>
            </a:r>
            <a:r>
              <a:rPr lang="th-TH" dirty="0" smtClean="0">
                <a:latin typeface="+mj-lt"/>
                <a:cs typeface="+mj-cs"/>
              </a:rPr>
              <a:t>ที่เกี่ยวกับการหายใจระดับเซลล์หยุดทำงาน ทำให้เกิด </a:t>
            </a:r>
            <a:r>
              <a:rPr lang="en-US" dirty="0" smtClean="0">
                <a:latin typeface="+mj-lt"/>
                <a:cs typeface="+mj-cs"/>
              </a:rPr>
              <a:t>incomplete respiration </a:t>
            </a:r>
            <a:r>
              <a:rPr lang="th-TH" dirty="0" smtClean="0">
                <a:latin typeface="+mj-lt"/>
                <a:cs typeface="+mj-cs"/>
              </a:rPr>
              <a:t>เกิด </a:t>
            </a:r>
            <a:r>
              <a:rPr lang="en-US" dirty="0" smtClean="0">
                <a:latin typeface="+mj-lt"/>
                <a:cs typeface="+mj-cs"/>
              </a:rPr>
              <a:t>acid retention, acidosis </a:t>
            </a:r>
            <a:r>
              <a:rPr lang="th-TH" dirty="0" smtClean="0">
                <a:latin typeface="+mj-lt"/>
                <a:cs typeface="+mj-cs"/>
              </a:rPr>
              <a:t>และอวัยวะที่สำคัญโดยเฉพาะกล้ามเนื้อหัวใจทำงานผิดปกติ เช่นเกิด </a:t>
            </a:r>
            <a:r>
              <a:rPr lang="en-US" dirty="0" smtClean="0">
                <a:latin typeface="+mj-lt"/>
                <a:cs typeface="+mj-cs"/>
              </a:rPr>
              <a:t>arrhythmia </a:t>
            </a:r>
            <a:r>
              <a:rPr lang="th-TH" dirty="0" smtClean="0">
                <a:latin typeface="+mj-lt"/>
                <a:cs typeface="+mj-cs"/>
              </a:rPr>
              <a:t>หรือหยุดทำงานเมื่อ </a:t>
            </a:r>
            <a:r>
              <a:rPr lang="en-US" dirty="0" smtClean="0">
                <a:latin typeface="+mj-lt"/>
                <a:cs typeface="+mj-cs"/>
              </a:rPr>
              <a:t>core temperature </a:t>
            </a:r>
            <a:r>
              <a:rPr lang="th-TH" dirty="0" smtClean="0">
                <a:latin typeface="+mj-lt"/>
                <a:cs typeface="+mj-cs"/>
              </a:rPr>
              <a:t>ลดลงต่ำกว่า </a:t>
            </a:r>
            <a:r>
              <a:rPr lang="en-US" dirty="0" smtClean="0">
                <a:latin typeface="+mj-lt"/>
                <a:cs typeface="+mj-cs"/>
              </a:rPr>
              <a:t>35 </a:t>
            </a:r>
            <a:r>
              <a:rPr lang="th-TH" dirty="0" smtClean="0">
                <a:latin typeface="+mj-lt"/>
                <a:cs typeface="+mj-cs"/>
              </a:rPr>
              <a:t>ํ</a:t>
            </a:r>
            <a:r>
              <a:rPr lang="en-US" dirty="0" smtClean="0">
                <a:latin typeface="+mj-lt"/>
                <a:cs typeface="+mj-cs"/>
              </a:rPr>
              <a:t>C </a:t>
            </a:r>
          </a:p>
          <a:p>
            <a:endParaRPr lang="th-TH" dirty="0" smtClean="0">
              <a:latin typeface="+mj-lt"/>
              <a:cs typeface="+mj-cs"/>
            </a:endParaRPr>
          </a:p>
          <a:p>
            <a:r>
              <a:rPr lang="th-TH" dirty="0" smtClean="0">
                <a:latin typeface="+mj-lt"/>
                <a:cs typeface="+mj-cs"/>
              </a:rPr>
              <a:t>นอกจากนี้ระบบอวัยวะอื่นๆ ก็ได้รับผลกระทบอย่างรุนแรงจากภาวะ </a:t>
            </a:r>
            <a:r>
              <a:rPr lang="en-US" dirty="0" smtClean="0">
                <a:latin typeface="+mj-lt"/>
                <a:cs typeface="+mj-cs"/>
              </a:rPr>
              <a:t>hypothermia </a:t>
            </a:r>
            <a:r>
              <a:rPr lang="th-TH" dirty="0" smtClean="0">
                <a:latin typeface="+mj-lt"/>
                <a:cs typeface="+mj-cs"/>
              </a:rPr>
              <a:t>ด้วยเช่นระบบหายใจ</a:t>
            </a:r>
            <a:r>
              <a:rPr lang="en-US" dirty="0" smtClean="0">
                <a:latin typeface="+mj-lt"/>
                <a:cs typeface="+mj-cs"/>
              </a:rPr>
              <a:t>, </a:t>
            </a:r>
            <a:r>
              <a:rPr lang="th-TH" dirty="0" smtClean="0">
                <a:latin typeface="+mj-lt"/>
                <a:cs typeface="+mj-cs"/>
              </a:rPr>
              <a:t>ระบบประสาทส่วนกลาง ไต และเกิด ภาวะ </a:t>
            </a:r>
            <a:r>
              <a:rPr lang="en-US" dirty="0" err="1" smtClean="0">
                <a:latin typeface="+mj-lt"/>
                <a:cs typeface="+mj-cs"/>
              </a:rPr>
              <a:t>sclerema</a:t>
            </a:r>
            <a:r>
              <a:rPr lang="en-US" dirty="0" smtClean="0">
                <a:latin typeface="+mj-lt"/>
                <a:cs typeface="+mj-cs"/>
              </a:rPr>
              <a:t> </a:t>
            </a:r>
            <a:r>
              <a:rPr lang="th-TH" dirty="0" smtClean="0">
                <a:latin typeface="+mj-lt"/>
                <a:cs typeface="+mj-cs"/>
              </a:rPr>
              <a:t>ในที่สุด   </a:t>
            </a:r>
            <a:endParaRPr lang="en-US" dirty="0" smtClean="0">
              <a:latin typeface="+mj-lt"/>
              <a:cs typeface="+mj-cs"/>
            </a:endParaRPr>
          </a:p>
          <a:p>
            <a:endParaRPr lang="th-TH" dirty="0">
              <a:latin typeface="+mj-lt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ในกรณีที่อุณหภูมิแวดล้อมปกติภาวะ</a:t>
            </a:r>
            <a:r>
              <a:rPr lang="en-US" dirty="0" smtClean="0"/>
              <a:t> hypothermia </a:t>
            </a:r>
            <a:r>
              <a:rPr lang="th-TH" dirty="0" smtClean="0"/>
              <a:t>อาจเกิดขึ้นจากความล้มเหลวในการสร้างความร้อนเช่นในภาวะ </a:t>
            </a:r>
            <a:r>
              <a:rPr lang="en-US" dirty="0" smtClean="0"/>
              <a:t>septicemia, </a:t>
            </a:r>
            <a:r>
              <a:rPr lang="th-TH" dirty="0" smtClean="0"/>
              <a:t>ภาวะ </a:t>
            </a:r>
            <a:r>
              <a:rPr lang="en-US" dirty="0" smtClean="0"/>
              <a:t>DIC </a:t>
            </a:r>
            <a:r>
              <a:rPr lang="th-TH" dirty="0" smtClean="0"/>
              <a:t>และ </a:t>
            </a:r>
            <a:r>
              <a:rPr lang="en-US" dirty="0" smtClean="0"/>
              <a:t>hypoglycemia </a:t>
            </a:r>
            <a:r>
              <a:rPr lang="th-TH" dirty="0" smtClean="0"/>
              <a:t>เป็นต้น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ผู้ป่วยที่มีความเสี่ยงสูงต่อภาวะ </a:t>
            </a:r>
            <a:r>
              <a:rPr lang="en-US" dirty="0" smtClean="0"/>
              <a:t>hypothermia</a:t>
            </a:r>
          </a:p>
          <a:p>
            <a:pPr lvl="1"/>
            <a:r>
              <a:rPr lang="th-TH" dirty="0" smtClean="0"/>
              <a:t>ผู้ป่วยสูงอายุหรือเด็กเล็ก</a:t>
            </a:r>
            <a:endParaRPr lang="en-US" dirty="0" smtClean="0"/>
          </a:p>
          <a:p>
            <a:pPr lvl="1"/>
            <a:r>
              <a:rPr lang="th-TH" dirty="0" smtClean="0"/>
              <a:t>ระยะเวลาการผ่าตัดนานมากกว่า 3 ชั่วโมง</a:t>
            </a:r>
            <a:endParaRPr lang="en-US" dirty="0" smtClean="0"/>
          </a:p>
          <a:p>
            <a:pPr lvl="1"/>
            <a:r>
              <a:rPr lang="th-TH" dirty="0" smtClean="0"/>
              <a:t>การผ่าตัดที่มีการทดแทนสารน้ำหรือเลือดปริมาณมาก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/>
          <a:lstStyle/>
          <a:p>
            <a:r>
              <a:rPr lang="en-US" dirty="0" smtClean="0"/>
              <a:t>Normal person on room air (O2=21%)  </a:t>
            </a:r>
            <a:r>
              <a:rPr lang="th-TH" dirty="0" smtClean="0"/>
              <a:t>ควร </a:t>
            </a:r>
            <a:r>
              <a:rPr lang="en-US" dirty="0" smtClean="0"/>
              <a:t>&gt;96%</a:t>
            </a:r>
          </a:p>
          <a:p>
            <a:r>
              <a:rPr lang="en-US" dirty="0" smtClean="0"/>
              <a:t>Pt. under GA (100% O2) = 98-100%</a:t>
            </a:r>
          </a:p>
          <a:p>
            <a:r>
              <a:rPr lang="en-US" dirty="0" smtClean="0"/>
              <a:t>If below 96% with 100% O2 under GA  must search for a cause 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ค่า </a:t>
            </a:r>
            <a:r>
              <a:rPr lang="en-US" dirty="0" smtClean="0"/>
              <a:t>SpO2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Hypothemia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การเปลี่ยนแปลงของอุณหภูมิร่างกายถูกควบคุมโดยสมองส่วน </a:t>
            </a:r>
            <a:r>
              <a:rPr lang="en-US" dirty="0" smtClean="0"/>
              <a:t>hypothalamus </a:t>
            </a:r>
            <a:r>
              <a:rPr lang="th-TH" dirty="0" smtClean="0"/>
              <a:t>โดยการสร้าง</a:t>
            </a:r>
            <a:r>
              <a:rPr lang="th-TH" dirty="0" err="1" smtClean="0"/>
              <a:t>สมดุลย์</a:t>
            </a:r>
            <a:r>
              <a:rPr lang="th-TH" dirty="0" smtClean="0"/>
              <a:t>ระหว่าง</a:t>
            </a:r>
            <a:r>
              <a:rPr lang="th-TH" dirty="0" smtClean="0">
                <a:solidFill>
                  <a:srgbClr val="FF0000"/>
                </a:solidFill>
              </a:rPr>
              <a:t>การเพิ่มและการสูญเสียความร้อน </a:t>
            </a:r>
            <a:r>
              <a:rPr lang="en-US" dirty="0" smtClean="0">
                <a:solidFill>
                  <a:srgbClr val="FF0000"/>
                </a:solidFill>
              </a:rPr>
              <a:t>(heat gain and heat loss) </a:t>
            </a:r>
          </a:p>
          <a:p>
            <a:endParaRPr lang="en-US" dirty="0" smtClean="0"/>
          </a:p>
          <a:p>
            <a:pPr lvl="1"/>
            <a:endParaRPr lang="th-TH" dirty="0"/>
          </a:p>
        </p:txBody>
      </p:sp>
      <p:pic>
        <p:nvPicPr>
          <p:cNvPr id="4" name="รูปภาพ 3" descr="Hypothalam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501008"/>
            <a:ext cx="2527672" cy="2988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i="1" dirty="0" smtClean="0">
                <a:solidFill>
                  <a:srgbClr val="FF0000"/>
                </a:solidFill>
              </a:rPr>
              <a:t>การเพิ่มความร้อน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th-TH" sz="2800" dirty="0" smtClean="0"/>
              <a:t>ในผู้ใหญ่ </a:t>
            </a:r>
            <a:r>
              <a:rPr lang="en-US" sz="2800" dirty="0" smtClean="0"/>
              <a:t>heat production </a:t>
            </a:r>
            <a:r>
              <a:rPr lang="th-TH" sz="2800" dirty="0" smtClean="0"/>
              <a:t>ได้มาจากการสลายตัวและการเผาผลาญ</a:t>
            </a:r>
            <a:r>
              <a:rPr lang="en-US" sz="2800" dirty="0" smtClean="0"/>
              <a:t> glycogen </a:t>
            </a:r>
            <a:r>
              <a:rPr lang="th-TH" sz="2800" dirty="0" smtClean="0"/>
              <a:t>จากตับและกล้ามเนื้อลาย </a:t>
            </a:r>
            <a:r>
              <a:rPr lang="en-US" sz="2800" dirty="0" smtClean="0"/>
              <a:t>(striated muscle)</a:t>
            </a:r>
            <a:endParaRPr lang="th-TH" sz="2800" dirty="0" smtClean="0"/>
          </a:p>
          <a:p>
            <a:pPr lvl="1"/>
            <a:r>
              <a:rPr lang="th-TH" sz="2800" dirty="0" smtClean="0"/>
              <a:t>แต่ในทารกแรกเกิด </a:t>
            </a:r>
            <a:r>
              <a:rPr lang="en-US" sz="2800" dirty="0" smtClean="0"/>
              <a:t>glycogen storage </a:t>
            </a:r>
            <a:r>
              <a:rPr lang="th-TH" sz="2800" dirty="0" smtClean="0"/>
              <a:t>ในตับมีจำกัดและจะถูกใช้หมดไปในเวลารวดเร็วในขณะที่ทารกไม่สามารถใช้ </a:t>
            </a:r>
            <a:r>
              <a:rPr lang="en-US" sz="2800" dirty="0" smtClean="0"/>
              <a:t>glycogen </a:t>
            </a:r>
            <a:r>
              <a:rPr lang="th-TH" sz="2800" dirty="0" smtClean="0"/>
              <a:t>จากกล้ามเนื้อเช่นเดียวกับเด็กโตและผู้ใหญ่ซึ่งสามารถปล่อยพลังงานจากการสลายตัวของ </a:t>
            </a:r>
            <a:r>
              <a:rPr lang="en-US" sz="2800" dirty="0" smtClean="0"/>
              <a:t>glycogen (</a:t>
            </a:r>
            <a:r>
              <a:rPr lang="en-US" sz="2800" dirty="0" err="1" smtClean="0"/>
              <a:t>glycogenolysis</a:t>
            </a:r>
            <a:r>
              <a:rPr lang="en-US" sz="2800" dirty="0" smtClean="0"/>
              <a:t>) </a:t>
            </a:r>
            <a:r>
              <a:rPr lang="th-TH" sz="2800" dirty="0" smtClean="0"/>
              <a:t>ในกล้ามเนื้อได้โดยการสั่น </a:t>
            </a:r>
            <a:r>
              <a:rPr lang="en-US" sz="2800" dirty="0" smtClean="0"/>
              <a:t>(shivering)</a:t>
            </a:r>
            <a:r>
              <a:rPr lang="th-TH" sz="2800" dirty="0" smtClean="0"/>
              <a:t> </a:t>
            </a:r>
          </a:p>
          <a:p>
            <a:pPr lvl="1"/>
            <a:r>
              <a:rPr lang="th-TH" sz="2800" dirty="0" smtClean="0"/>
              <a:t>แหล่งของพลังงานสะสมที่ทารกสามารถใช้เพื่อเพิ่มอุณหภูมิร่างกายได้มาจากชั้น </a:t>
            </a:r>
            <a:r>
              <a:rPr lang="en-US" sz="2800" dirty="0" smtClean="0">
                <a:solidFill>
                  <a:srgbClr val="FF0000"/>
                </a:solidFill>
              </a:rPr>
              <a:t>brown fat </a:t>
            </a:r>
            <a:r>
              <a:rPr lang="th-TH" sz="2800" dirty="0" smtClean="0"/>
              <a:t>ซึ่งมีอยู่จำกัด ทารกจึงมีโอกาสเกิดภาวะ </a:t>
            </a:r>
            <a:r>
              <a:rPr lang="en-US" sz="2800" dirty="0" smtClean="0"/>
              <a:t>hypoglycemia </a:t>
            </a:r>
            <a:r>
              <a:rPr lang="th-TH" sz="2800" dirty="0" smtClean="0"/>
              <a:t>ได้ง่าย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Brown fat</a:t>
            </a:r>
            <a:endParaRPr lang="th-TH" dirty="0"/>
          </a:p>
        </p:txBody>
      </p:sp>
      <p:pic>
        <p:nvPicPr>
          <p:cNvPr id="4" name="ตัวยึดเนื้อหา 3" descr="X2604-F-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223294"/>
            <a:ext cx="3810000" cy="3371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การควบคุมอุณหภูมิของทารก เป็นกระบวนการทางเคมีที่มีการกระตุ้นผ่านทางการหลั่ง </a:t>
            </a:r>
            <a:r>
              <a:rPr lang="en-US" dirty="0" err="1" smtClean="0"/>
              <a:t>noradrenaline</a:t>
            </a:r>
            <a:r>
              <a:rPr lang="en-US" dirty="0" smtClean="0"/>
              <a:t> </a:t>
            </a:r>
            <a:r>
              <a:rPr lang="th-TH" dirty="0" smtClean="0"/>
              <a:t>ในบริเวณ </a:t>
            </a:r>
            <a:r>
              <a:rPr lang="en-US" dirty="0" smtClean="0"/>
              <a:t>sympathetic nerve endings </a:t>
            </a:r>
            <a:r>
              <a:rPr lang="th-TH" dirty="0" smtClean="0"/>
              <a:t>ซึ่งจะมีผลกระตุ้นให้มีการปล่อย </a:t>
            </a:r>
            <a:r>
              <a:rPr lang="en-US" dirty="0" smtClean="0"/>
              <a:t>cyclic AMP </a:t>
            </a:r>
            <a:r>
              <a:rPr lang="th-TH" dirty="0" smtClean="0"/>
              <a:t>เข้าสู่กระแสเลือดและไปกระตุ้นให้มีการทำงานของ </a:t>
            </a:r>
            <a:r>
              <a:rPr lang="en-US" dirty="0" smtClean="0"/>
              <a:t>enzyme protein </a:t>
            </a:r>
            <a:r>
              <a:rPr lang="en-US" dirty="0" err="1" smtClean="0"/>
              <a:t>kinase</a:t>
            </a:r>
            <a:r>
              <a:rPr lang="en-US" dirty="0" smtClean="0"/>
              <a:t> </a:t>
            </a:r>
            <a:r>
              <a:rPr lang="th-TH" dirty="0" smtClean="0"/>
              <a:t>ซึ่งกระตุ้น</a:t>
            </a:r>
            <a:r>
              <a:rPr lang="en-US" dirty="0" smtClean="0"/>
              <a:t> lipase </a:t>
            </a:r>
            <a:r>
              <a:rPr lang="th-TH" dirty="0" smtClean="0"/>
              <a:t>ให้ย่อย </a:t>
            </a:r>
            <a:r>
              <a:rPr lang="en-US" dirty="0" smtClean="0"/>
              <a:t>triglyceride </a:t>
            </a:r>
            <a:r>
              <a:rPr lang="th-TH" dirty="0" smtClean="0"/>
              <a:t>ในชั้น </a:t>
            </a:r>
            <a:r>
              <a:rPr lang="en-US" dirty="0" smtClean="0"/>
              <a:t>brown fat </a:t>
            </a:r>
            <a:r>
              <a:rPr lang="th-TH" dirty="0" smtClean="0"/>
              <a:t>พร้อมกับมีการสลายตัวของ </a:t>
            </a:r>
            <a:r>
              <a:rPr lang="en-US" dirty="0" smtClean="0"/>
              <a:t>glycogen </a:t>
            </a:r>
            <a:r>
              <a:rPr lang="th-TH" dirty="0" smtClean="0"/>
              <a:t>ในตับ เป็นผลทำให้เกิดการเพิ่ม </a:t>
            </a:r>
            <a:r>
              <a:rPr lang="en-US" dirty="0" smtClean="0"/>
              <a:t>metabolic rate </a:t>
            </a:r>
            <a:r>
              <a:rPr lang="th-TH" dirty="0" smtClean="0"/>
              <a:t>อย่างมาก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i="1" dirty="0" smtClean="0">
                <a:solidFill>
                  <a:srgbClr val="FF0000"/>
                </a:solidFill>
              </a:rPr>
              <a:t>การสูญเสียความร้อน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การนำความร้อน </a:t>
            </a:r>
            <a:r>
              <a:rPr lang="en-US" dirty="0" smtClean="0"/>
              <a:t>(conduction)</a:t>
            </a:r>
          </a:p>
          <a:p>
            <a:r>
              <a:rPr lang="th-TH" dirty="0" smtClean="0"/>
              <a:t>การพาความร้อน </a:t>
            </a:r>
            <a:r>
              <a:rPr lang="en-US" dirty="0" smtClean="0"/>
              <a:t>(convection)</a:t>
            </a:r>
          </a:p>
          <a:p>
            <a:r>
              <a:rPr lang="en-US" dirty="0" smtClean="0"/>
              <a:t> </a:t>
            </a:r>
            <a:r>
              <a:rPr lang="th-TH" dirty="0" smtClean="0"/>
              <a:t>การระเหยของน้ำ </a:t>
            </a:r>
            <a:r>
              <a:rPr lang="en-US" dirty="0" smtClean="0"/>
              <a:t>(evaporation)</a:t>
            </a:r>
          </a:p>
          <a:p>
            <a:r>
              <a:rPr lang="en-US" dirty="0" smtClean="0"/>
              <a:t> </a:t>
            </a:r>
            <a:r>
              <a:rPr lang="th-TH" dirty="0" smtClean="0"/>
              <a:t>การแผ่รังสี </a:t>
            </a:r>
            <a:r>
              <a:rPr lang="en-US" dirty="0" smtClean="0"/>
              <a:t>(radiation)</a:t>
            </a:r>
          </a:p>
          <a:p>
            <a:endParaRPr lang="en-US" dirty="0" smtClean="0"/>
          </a:p>
          <a:p>
            <a:pPr>
              <a:buNone/>
            </a:pPr>
            <a:r>
              <a:rPr lang="th-TH" dirty="0" smtClean="0"/>
              <a:t>		ทารกมีแนวโน้มที่จะสูญเสียความร้อนได้ง่ายและรวดเร็วกว่าเด็กโตและผู้ใหญ่เพราะมี พื้นที่ผิวกายมากกว่าเมื่อเทียบกับน้ำหนักตัว มีไขมันใต้ผิวหนังน้อยกว่า รวมทั้งการที่ไม่มีสิ่งห่อหุ้มตัว โดยที่ทารกจะสูญเสียความร้อนผ่านทางผิวหนังเป็นส่วนใหญ่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การป้องกันการสูญเสียความร้อนที่ดีที่สุดคือ</a:t>
            </a:r>
            <a:r>
              <a:rPr lang="th-TH" dirty="0" smtClean="0">
                <a:solidFill>
                  <a:schemeClr val="accent4"/>
                </a:solidFill>
              </a:rPr>
              <a:t>การให้ความอบอุ่นที่ผิวหนัง ลดการเคลื่อนไหวของอากาศโดยรอบตัวทารก เพิ่มความชื้นในอากาศให้สูงขึ้น</a:t>
            </a:r>
            <a:r>
              <a:rPr lang="th-TH" dirty="0" smtClean="0"/>
              <a:t>สามารถช่วยลดการเสียความร้อนโดยการนำ การพาความร้อนและการระเหยของน้ำได้ 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FF0000"/>
                </a:solidFill>
              </a:rPr>
              <a:t>แต่ </a:t>
            </a:r>
            <a:r>
              <a:rPr lang="th-TH" dirty="0" smtClean="0"/>
              <a:t>ไม่</a:t>
            </a:r>
            <a:r>
              <a:rPr lang="th-TH" dirty="0" smtClean="0"/>
              <a:t>สามารถป้องกันการเสียความร้อนโดยการแผ่รังสี </a:t>
            </a:r>
            <a:r>
              <a:rPr lang="en-US" dirty="0" smtClean="0"/>
              <a:t>(radiation) </a:t>
            </a:r>
            <a:r>
              <a:rPr lang="th-TH" dirty="0" smtClean="0"/>
              <a:t>ได้ทั้งหมดเนื่องจากการแผ่รังสีความร้อนไม่ขึ้นอยู่กับความแตกต่างของอุณหภูมิของอากาศแต่ขึ้นอยู่กับอุณหภูมิของเทหวัตถุโดยรอบ การป้องกันการสูญเสียความร้อนโดยวิธีนี้อาจทำได้โดยใช้ </a:t>
            </a:r>
            <a:r>
              <a:rPr lang="en-US" dirty="0" smtClean="0">
                <a:solidFill>
                  <a:schemeClr val="accent4"/>
                </a:solidFill>
              </a:rPr>
              <a:t>incubator </a:t>
            </a:r>
            <a:r>
              <a:rPr lang="th-TH" dirty="0" smtClean="0">
                <a:solidFill>
                  <a:schemeClr val="accent4"/>
                </a:solidFill>
              </a:rPr>
              <a:t>หรือ </a:t>
            </a:r>
            <a:r>
              <a:rPr lang="en-US" dirty="0" smtClean="0">
                <a:solidFill>
                  <a:schemeClr val="accent4"/>
                </a:solidFill>
              </a:rPr>
              <a:t>radiant warmer</a:t>
            </a:r>
            <a:endParaRPr lang="th-TH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ผลต่อระบบหัวใจและหลอดเลือด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th-TH" b="1" dirty="0" smtClean="0"/>
          </a:p>
          <a:p>
            <a:r>
              <a:rPr lang="th-TH" dirty="0" smtClean="0"/>
              <a:t>ระยะแรก : พบว่าร่างกายมีการหลั่ง </a:t>
            </a:r>
            <a:r>
              <a:rPr lang="en-US" dirty="0" smtClean="0"/>
              <a:t>catecholamine </a:t>
            </a:r>
            <a:r>
              <a:rPr lang="th-TH" dirty="0" smtClean="0"/>
              <a:t>เพิ่มขึ้น ทำให้หลอดเลือดตีบตัว อัตราการเต้นของหัวใจเพิ่มขึ้น ความดันโลหิตสูงขึ้น</a:t>
            </a:r>
          </a:p>
          <a:p>
            <a:r>
              <a:rPr lang="th-TH" dirty="0" smtClean="0"/>
              <a:t>ระยะหลัง : พบว่าอัตราการเต้นของหัวใจช้าลง ความดันโลหิตต่ำลง และมีการเปลี่ยนแปลงของ</a:t>
            </a:r>
          </a:p>
          <a:p>
            <a:r>
              <a:rPr lang="th-TH" dirty="0" smtClean="0"/>
              <a:t>คลื่นไฟฟ้าหัวใจ (</a:t>
            </a:r>
            <a:r>
              <a:rPr lang="en-US" dirty="0" smtClean="0"/>
              <a:t>ECG) </a:t>
            </a:r>
            <a:r>
              <a:rPr lang="th-TH" dirty="0" smtClean="0"/>
              <a:t>ที่เกิดขึ้นคือ </a:t>
            </a:r>
            <a:r>
              <a:rPr lang="en-US" dirty="0" smtClean="0"/>
              <a:t>generalized slowing of conduction , sinus </a:t>
            </a:r>
            <a:r>
              <a:rPr lang="en-US" dirty="0" err="1" smtClean="0"/>
              <a:t>bradycardia</a:t>
            </a:r>
            <a:r>
              <a:rPr lang="en-US" dirty="0" smtClean="0"/>
              <a:t> , T- wave inversion , QT prolongation , ventricular </a:t>
            </a:r>
            <a:r>
              <a:rPr lang="en-US" dirty="0" err="1" smtClean="0"/>
              <a:t>ectopy</a:t>
            </a:r>
            <a:r>
              <a:rPr lang="en-US" dirty="0" smtClean="0"/>
              <a:t> (</a:t>
            </a:r>
            <a:r>
              <a:rPr lang="th-TH" dirty="0" smtClean="0"/>
              <a:t>เมื่อ </a:t>
            </a:r>
            <a:r>
              <a:rPr lang="en-US" dirty="0" smtClean="0"/>
              <a:t>BT&lt;32oc) , ventricular fibrillation (</a:t>
            </a:r>
            <a:r>
              <a:rPr lang="th-TH" dirty="0" smtClean="0"/>
              <a:t>เมื่อ </a:t>
            </a:r>
            <a:r>
              <a:rPr lang="en-US" dirty="0" smtClean="0"/>
              <a:t>BT &lt;30oc)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ผลต่อระบบหายใจ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ในกรณีที่ผู้ป่วยได้รับการระงับความรู้สึกเฉพาะที่ จะพบการเปลี่ยนแปลง โดย</a:t>
            </a:r>
          </a:p>
          <a:p>
            <a:r>
              <a:rPr lang="th-TH" dirty="0" smtClean="0"/>
              <a:t>ระยะแรก : อัตราการหายใจเพิ่มขึ้น</a:t>
            </a:r>
          </a:p>
          <a:p>
            <a:r>
              <a:rPr lang="th-TH" dirty="0" smtClean="0"/>
              <a:t>ระยะหลัง : อัตราการหายใจลดลง และปริมาตรของลมหายใจเข้าลดลง ลดการตอบสนองของ</a:t>
            </a:r>
          </a:p>
          <a:p>
            <a:r>
              <a:rPr lang="th-TH" dirty="0" smtClean="0"/>
              <a:t>ลดการทำงานของ </a:t>
            </a:r>
            <a:r>
              <a:rPr lang="en-US" dirty="0" err="1" smtClean="0"/>
              <a:t>mucociliary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ผลต่อการทำงานของไต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ระยะแรก : ทำให้มีปัสสาวะออกมากขึ้นเรียกว่า “ </a:t>
            </a:r>
            <a:r>
              <a:rPr lang="en-US" dirty="0" smtClean="0"/>
              <a:t>cold </a:t>
            </a:r>
            <a:r>
              <a:rPr lang="en-US" dirty="0" err="1" smtClean="0"/>
              <a:t>diuresis</a:t>
            </a:r>
            <a:r>
              <a:rPr lang="en-US" dirty="0" smtClean="0"/>
              <a:t> “ </a:t>
            </a:r>
            <a:r>
              <a:rPr lang="th-TH" dirty="0" smtClean="0"/>
              <a:t>เกิดจากการที่มีหลอดเลือดส่วนปลายตีบตัวแล้วทำให้มีการเพิ่มขึ้นของ </a:t>
            </a:r>
            <a:r>
              <a:rPr lang="en-US" dirty="0" smtClean="0"/>
              <a:t>central blood volume </a:t>
            </a:r>
            <a:r>
              <a:rPr lang="th-TH" dirty="0" smtClean="0"/>
              <a:t>และจากการสูญเสียการดูดซึม </a:t>
            </a:r>
            <a:r>
              <a:rPr lang="en-US" dirty="0" smtClean="0"/>
              <a:t>sodium </a:t>
            </a:r>
            <a:r>
              <a:rPr lang="th-TH" dirty="0" smtClean="0"/>
              <a:t>กลับของท่อไต</a:t>
            </a:r>
          </a:p>
          <a:p>
            <a:r>
              <a:rPr lang="th-TH" dirty="0" smtClean="0"/>
              <a:t>ระยะหลัง : ปัสสาวะออกลดลง และเกิดภาวะ </a:t>
            </a:r>
            <a:r>
              <a:rPr lang="en-US" dirty="0" err="1" smtClean="0"/>
              <a:t>azotemia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ผลต่อระบบเลือด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ระยะแรก : ความเข้มข้นของเลือดเพิ่มขึ้น ความหนืดของเลือดเพิ่มขึ้น ส่งผลทำให้เนื้อเยื่อได้รับออกซิเจนและมีเลือดไปสู่เนื้อเยื่อลดลง </a:t>
            </a:r>
            <a:r>
              <a:rPr lang="en-US" dirty="0" smtClean="0"/>
              <a:t>oxygen dissociation curve </a:t>
            </a:r>
            <a:r>
              <a:rPr lang="th-TH" dirty="0" smtClean="0"/>
              <a:t>เคลื่อน</a:t>
            </a:r>
            <a:r>
              <a:rPr lang="th-TH" dirty="0" err="1" smtClean="0"/>
              <a:t>ไปท</a:t>
            </a:r>
            <a:r>
              <a:rPr lang="th-TH" dirty="0" smtClean="0"/>
              <a:t> </a:t>
            </a:r>
            <a:r>
              <a:rPr lang="th-TH" dirty="0" err="1" smtClean="0"/>
              <a:t>าง</a:t>
            </a:r>
            <a:r>
              <a:rPr lang="th-TH" dirty="0" smtClean="0"/>
              <a:t>ซ้าย ทำให้ </a:t>
            </a:r>
            <a:r>
              <a:rPr lang="en-US" dirty="0" smtClean="0"/>
              <a:t>hemoglobin</a:t>
            </a:r>
            <a:r>
              <a:rPr lang="th-TH" dirty="0" smtClean="0"/>
              <a:t>ปล่อยออกซิเจนให้เนื้อเยื่อลดลง ทำให้ผู้ป่วย</a:t>
            </a:r>
            <a:r>
              <a:rPr lang="th-TH" dirty="0" smtClean="0">
                <a:solidFill>
                  <a:srgbClr val="FF0000"/>
                </a:solidFill>
              </a:rPr>
              <a:t>เสี่ยงต่อภาวะ </a:t>
            </a:r>
            <a:r>
              <a:rPr lang="en-US" dirty="0" smtClean="0">
                <a:solidFill>
                  <a:srgbClr val="FF0000"/>
                </a:solidFill>
              </a:rPr>
              <a:t>hypoxia</a:t>
            </a:r>
          </a:p>
          <a:p>
            <a:r>
              <a:rPr lang="th-TH" dirty="0" smtClean="0"/>
              <a:t>ระยะหลัง : เกิดภาวะ </a:t>
            </a:r>
            <a:r>
              <a:rPr lang="en-US" dirty="0" smtClean="0"/>
              <a:t>DIC , </a:t>
            </a:r>
            <a:r>
              <a:rPr lang="th-TH" dirty="0" smtClean="0"/>
              <a:t>ภาวะเกร็ดเลือดต่ำและการทำงานของเกร็ดเลือดผิดปกติ , มีการรบกวนการทำงานของ </a:t>
            </a:r>
            <a:r>
              <a:rPr lang="en-US" dirty="0" smtClean="0"/>
              <a:t>clotting factor </a:t>
            </a:r>
            <a:r>
              <a:rPr lang="th-TH" dirty="0" smtClean="0"/>
              <a:t>ทำให้เกิดภาวะของ </a:t>
            </a:r>
            <a:r>
              <a:rPr lang="en-US" dirty="0" err="1" smtClean="0"/>
              <a:t>coagulopathy</a:t>
            </a:r>
            <a:r>
              <a:rPr lang="en-US" dirty="0" smtClean="0"/>
              <a:t> </a:t>
            </a:r>
            <a:r>
              <a:rPr lang="th-TH" dirty="0" smtClean="0"/>
              <a:t>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9761"/>
          </a:xfrm>
        </p:spPr>
        <p:txBody>
          <a:bodyPr/>
          <a:lstStyle/>
          <a:p>
            <a:pPr algn="ctr"/>
            <a:r>
              <a:rPr lang="th-TH" dirty="0" smtClean="0"/>
              <a:t>เมื่อเกิดภาวะนี้ จะทำอย่างไรดี</a:t>
            </a:r>
            <a:r>
              <a:rPr lang="en-US" dirty="0" smtClean="0"/>
              <a:t> ?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4" name="ตัวยึดเนื้อหา 3" descr="ThinkingSmil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2348880"/>
            <a:ext cx="2664296" cy="27134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ผลต่อภาวะ </a:t>
            </a:r>
            <a:r>
              <a:rPr lang="en-US" b="1" dirty="0" smtClean="0"/>
              <a:t>metabolic</a:t>
            </a:r>
            <a:br>
              <a:rPr lang="en-US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ระยะแรก : - เกิดภาวะ </a:t>
            </a:r>
            <a:r>
              <a:rPr lang="en-US" dirty="0" err="1" smtClean="0"/>
              <a:t>hyponatremia</a:t>
            </a:r>
            <a:r>
              <a:rPr lang="en-US" dirty="0" smtClean="0"/>
              <a:t> , </a:t>
            </a:r>
            <a:r>
              <a:rPr lang="en-US" dirty="0" err="1" smtClean="0"/>
              <a:t>hyperkalemia</a:t>
            </a:r>
            <a:r>
              <a:rPr lang="en-US" dirty="0" smtClean="0"/>
              <a:t> , hyperglycemia (</a:t>
            </a:r>
            <a:r>
              <a:rPr lang="th-TH" dirty="0" smtClean="0"/>
              <a:t>จากการยับยั้งการหลั่งและการนำ </a:t>
            </a:r>
            <a:r>
              <a:rPr lang="en-US" dirty="0" smtClean="0"/>
              <a:t>insulin </a:t>
            </a:r>
            <a:r>
              <a:rPr lang="th-TH" dirty="0" smtClean="0"/>
              <a:t>เข้าไปในเซลล์)</a:t>
            </a:r>
          </a:p>
          <a:p>
            <a:pPr>
              <a:buNone/>
            </a:pPr>
            <a:r>
              <a:rPr lang="th-TH" dirty="0" smtClean="0"/>
              <a:t>		        - การ </a:t>
            </a:r>
            <a:r>
              <a:rPr lang="en-US" dirty="0" smtClean="0"/>
              <a:t>metabolism </a:t>
            </a:r>
            <a:r>
              <a:rPr lang="th-TH" dirty="0" smtClean="0"/>
              <a:t>ของยาต่างๆลดลง ทำให้การทำลายยาช้าลง ซึ่งจะส่งผลให้ ผู้ป่วยฟื้นจากยาสลบได้ช้า</a:t>
            </a:r>
          </a:p>
          <a:p>
            <a:r>
              <a:rPr lang="th-TH" dirty="0" smtClean="0"/>
              <a:t>ระยะหลัง : เกิดภาวะ </a:t>
            </a:r>
            <a:r>
              <a:rPr lang="en-US" dirty="0" smtClean="0"/>
              <a:t>metabolic acidosis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ผลต่อระบบประสาท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800" dirty="0" smtClean="0">
                <a:latin typeface="+mj-lt"/>
              </a:rPr>
              <a:t>ภาวะ </a:t>
            </a:r>
            <a:r>
              <a:rPr lang="en-US" sz="2800" dirty="0" smtClean="0">
                <a:latin typeface="+mj-lt"/>
              </a:rPr>
              <a:t>hypothermia </a:t>
            </a:r>
            <a:r>
              <a:rPr lang="th-TH" sz="2800" dirty="0" smtClean="0">
                <a:latin typeface="+mj-lt"/>
              </a:rPr>
              <a:t>มีผลต่อการเปลี่ยนแปลงของ </a:t>
            </a:r>
            <a:r>
              <a:rPr lang="en-US" sz="2800" dirty="0" smtClean="0">
                <a:latin typeface="+mj-lt"/>
              </a:rPr>
              <a:t>cerebral blood flow </a:t>
            </a:r>
            <a:r>
              <a:rPr lang="th-TH" sz="2800" dirty="0" smtClean="0">
                <a:latin typeface="+mj-lt"/>
              </a:rPr>
              <a:t>โดย ทุก 1 %ของอุณหภูมิที่ลดลง จะลด </a:t>
            </a:r>
            <a:r>
              <a:rPr lang="en-US" sz="2800" dirty="0" smtClean="0">
                <a:latin typeface="+mj-lt"/>
              </a:rPr>
              <a:t>cerebral blood flow 6-7 %</a:t>
            </a:r>
            <a:endParaRPr lang="th-TH" sz="2800" dirty="0">
              <a:latin typeface="+mj-lt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ผลต่อระบบทางเดินอาหาร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ระยะแรก :ลดการทำงานของลำไส้ทำให้เกิดภาวะกระเพาะอาหารไม่ว่าง(</a:t>
            </a:r>
            <a:r>
              <a:rPr lang="en-US" dirty="0" smtClean="0"/>
              <a:t>full stomach), </a:t>
            </a:r>
            <a:r>
              <a:rPr lang="th-TH" dirty="0" smtClean="0"/>
              <a:t>ลด</a:t>
            </a:r>
            <a:r>
              <a:rPr lang="en-US" dirty="0" smtClean="0"/>
              <a:t>hepatic clearance</a:t>
            </a:r>
          </a:p>
          <a:p>
            <a:r>
              <a:rPr lang="th-TH" dirty="0" smtClean="0"/>
              <a:t>ระยะหลัง : ทำให้เกิดแผลที่กระเพาะอาหาร ลำไส้เล็กส่วน </a:t>
            </a:r>
            <a:r>
              <a:rPr lang="en-US" dirty="0" smtClean="0"/>
              <a:t>ileum </a:t>
            </a:r>
            <a:r>
              <a:rPr lang="th-TH" dirty="0" smtClean="0"/>
              <a:t>และลำไส้ใหญ่ได้ เกิด</a:t>
            </a:r>
            <a:r>
              <a:rPr lang="en-US" dirty="0" smtClean="0"/>
              <a:t> hemorrhagic pancreatitis </a:t>
            </a:r>
            <a:r>
              <a:rPr lang="th-TH" dirty="0" smtClean="0"/>
              <a:t>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ผลต่อระบบภูมิคุ้มกัน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พบว่าทำให้การตอบสนองของ </a:t>
            </a:r>
            <a:r>
              <a:rPr lang="en-US" dirty="0" smtClean="0"/>
              <a:t>cellular immune </a:t>
            </a:r>
            <a:r>
              <a:rPr lang="th-TH" dirty="0" smtClean="0"/>
              <a:t>ลดลง ส่งผลให้อัตราการติดเชื้อระยะหลังผ่าตัดเพิ่มขึ้น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ป้องกันภาวะ </a:t>
            </a:r>
            <a:r>
              <a:rPr lang="en-US" b="1" dirty="0" smtClean="0"/>
              <a:t>hypothermia (Prevention of hypothermia)</a:t>
            </a:r>
            <a:br>
              <a:rPr lang="en-US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+mj-lt"/>
              </a:rPr>
              <a:t>Prewarming</a:t>
            </a:r>
            <a:r>
              <a:rPr lang="en-US" dirty="0" smtClean="0">
                <a:latin typeface="+mj-lt"/>
              </a:rPr>
              <a:t> </a:t>
            </a:r>
            <a:r>
              <a:rPr lang="th-TH" dirty="0" smtClean="0">
                <a:latin typeface="+mj-lt"/>
              </a:rPr>
              <a:t>ผู้ป่วยด้วย </a:t>
            </a:r>
            <a:r>
              <a:rPr lang="en-US" dirty="0" smtClean="0">
                <a:latin typeface="+mj-lt"/>
              </a:rPr>
              <a:t>blanket </a:t>
            </a:r>
            <a:r>
              <a:rPr lang="th-TH" dirty="0" smtClean="0">
                <a:latin typeface="+mj-lt"/>
              </a:rPr>
              <a:t>ที่ห้อง </a:t>
            </a:r>
            <a:r>
              <a:rPr lang="en-US" dirty="0" smtClean="0">
                <a:latin typeface="+mj-lt"/>
              </a:rPr>
              <a:t>Induction </a:t>
            </a:r>
            <a:r>
              <a:rPr lang="th-TH" dirty="0" smtClean="0">
                <a:latin typeface="+mj-lt"/>
              </a:rPr>
              <a:t>ก่อนนำผู้ป่วยมารับการระงับความรู้สึกประมาณ 1</a:t>
            </a:r>
            <a:r>
              <a:rPr lang="th-TH" dirty="0" smtClean="0">
                <a:latin typeface="+mj-lt"/>
              </a:rPr>
              <a:t>ชม.</a:t>
            </a:r>
          </a:p>
          <a:p>
            <a:endParaRPr lang="th-TH" dirty="0" smtClean="0">
              <a:latin typeface="+mj-lt"/>
            </a:endParaRPr>
          </a:p>
          <a:p>
            <a:r>
              <a:rPr lang="th-TH" dirty="0" smtClean="0">
                <a:latin typeface="+mj-lt"/>
              </a:rPr>
              <a:t> </a:t>
            </a:r>
            <a:r>
              <a:rPr lang="th-TH" dirty="0" smtClean="0">
                <a:latin typeface="+mj-lt"/>
              </a:rPr>
              <a:t>วัด </a:t>
            </a:r>
            <a:r>
              <a:rPr lang="en-US" dirty="0" smtClean="0">
                <a:latin typeface="+mj-lt"/>
              </a:rPr>
              <a:t>central body temperature </a:t>
            </a:r>
            <a:r>
              <a:rPr lang="th-TH" dirty="0" smtClean="0">
                <a:latin typeface="+mj-lt"/>
              </a:rPr>
              <a:t>เช่น บริเวณ </a:t>
            </a:r>
            <a:r>
              <a:rPr lang="en-US" dirty="0" smtClean="0">
                <a:latin typeface="+mj-lt"/>
              </a:rPr>
              <a:t>esophagus , </a:t>
            </a:r>
            <a:r>
              <a:rPr lang="en-US" dirty="0" err="1" smtClean="0">
                <a:latin typeface="+mj-lt"/>
              </a:rPr>
              <a:t>nasopharynx</a:t>
            </a:r>
            <a:r>
              <a:rPr lang="en-US" dirty="0" smtClean="0">
                <a:latin typeface="+mj-lt"/>
              </a:rPr>
              <a:t> </a:t>
            </a:r>
            <a:r>
              <a:rPr lang="th-TH" dirty="0" smtClean="0">
                <a:latin typeface="+mj-lt"/>
              </a:rPr>
              <a:t>เป็น</a:t>
            </a:r>
            <a:r>
              <a:rPr lang="th-TH" dirty="0" smtClean="0">
                <a:latin typeface="+mj-lt"/>
              </a:rPr>
              <a:t>ต้น</a:t>
            </a:r>
          </a:p>
          <a:p>
            <a:endParaRPr lang="th-TH" dirty="0" smtClean="0">
              <a:latin typeface="+mj-lt"/>
            </a:endParaRPr>
          </a:p>
          <a:p>
            <a:r>
              <a:rPr lang="th-TH" dirty="0" smtClean="0">
                <a:latin typeface="+mj-lt"/>
              </a:rPr>
              <a:t> </a:t>
            </a:r>
            <a:r>
              <a:rPr lang="th-TH" dirty="0" smtClean="0">
                <a:latin typeface="+mj-lt"/>
              </a:rPr>
              <a:t>ปรับอุณหภูมิห้องผ่าตัดก่อนนำผู้ป่วยเด็กเข้าห้องผ่าตัด ในกรณี ทารกให้ตั้งอุณหภูมิประมาณ 28</a:t>
            </a:r>
            <a:r>
              <a:rPr lang="en-US" dirty="0" smtClean="0">
                <a:latin typeface="+mj-lt"/>
              </a:rPr>
              <a:t>°c </a:t>
            </a:r>
            <a:r>
              <a:rPr lang="th-TH" dirty="0" smtClean="0">
                <a:latin typeface="+mj-lt"/>
              </a:rPr>
              <a:t>และผู้ป่วยเด็กตั้งอุณหภูมิประมาณ 25 </a:t>
            </a:r>
            <a:r>
              <a:rPr lang="en-US" dirty="0" smtClean="0">
                <a:latin typeface="+mj-lt"/>
              </a:rPr>
              <a:t>°c </a:t>
            </a:r>
            <a:r>
              <a:rPr lang="th-TH" dirty="0" smtClean="0">
                <a:latin typeface="+mj-lt"/>
              </a:rPr>
              <a:t>หรือปิด</a:t>
            </a:r>
            <a:r>
              <a:rPr lang="th-TH" dirty="0" err="1" smtClean="0">
                <a:latin typeface="+mj-lt"/>
              </a:rPr>
              <a:t>แอร์</a:t>
            </a:r>
            <a:r>
              <a:rPr lang="th-TH" dirty="0" smtClean="0">
                <a:latin typeface="+mj-lt"/>
              </a:rPr>
              <a:t>ในกรณีที่ไม่สามารถปรับอุณหภูมิห้องผ่าตัดได้</a:t>
            </a:r>
            <a:endParaRPr lang="th-TH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ใช้วิธี </a:t>
            </a:r>
            <a:r>
              <a:rPr lang="en-US" dirty="0" smtClean="0">
                <a:solidFill>
                  <a:schemeClr val="accent4"/>
                </a:solidFill>
              </a:rPr>
              <a:t>Passive </a:t>
            </a:r>
            <a:r>
              <a:rPr lang="en-US" dirty="0" err="1" smtClean="0">
                <a:solidFill>
                  <a:schemeClr val="accent4"/>
                </a:solidFill>
              </a:rPr>
              <a:t>rewarming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th-TH" dirty="0" smtClean="0"/>
              <a:t>โดย</a:t>
            </a:r>
          </a:p>
          <a:p>
            <a:r>
              <a:rPr lang="th-TH" dirty="0" smtClean="0"/>
              <a:t>ก. พัน</a:t>
            </a:r>
            <a:r>
              <a:rPr lang="th-TH" dirty="0" err="1" smtClean="0"/>
              <a:t>ระยาง</a:t>
            </a:r>
            <a:r>
              <a:rPr lang="th-TH" dirty="0" smtClean="0"/>
              <a:t>ด้วยผ้าที่ทึบแสง หรือถุงพลาสติก ปกคลุมให้ได้มากที่สุด (จำนวนชั้นของการพันไม่สัมพันธ์กับการลดการสูญเสียความร้อน)</a:t>
            </a:r>
          </a:p>
          <a:p>
            <a:r>
              <a:rPr lang="th-TH" dirty="0" smtClean="0"/>
              <a:t>ข. ใช้ </a:t>
            </a:r>
            <a:r>
              <a:rPr lang="en-US" dirty="0" smtClean="0"/>
              <a:t>heated – humidifier </a:t>
            </a:r>
            <a:r>
              <a:rPr lang="th-TH" dirty="0" smtClean="0"/>
              <a:t>หรือ </a:t>
            </a:r>
            <a:r>
              <a:rPr lang="en-US" dirty="0" smtClean="0"/>
              <a:t>HME </a:t>
            </a:r>
            <a:r>
              <a:rPr lang="th-TH" dirty="0" smtClean="0"/>
              <a:t>พบว่าได้ผลดีในผู้ป่วยเด็ก สำหรับในผู้ใหญ่การใช้อุปกรณ์นี้ในการป้องกันภาวะ </a:t>
            </a:r>
            <a:r>
              <a:rPr lang="en-US" dirty="0" smtClean="0"/>
              <a:t>hypothermia </a:t>
            </a:r>
            <a:r>
              <a:rPr lang="th-TH" dirty="0" smtClean="0"/>
              <a:t>ได้ผลไม่ดี แต่จะมีประโยชน์ในการทำงานของ </a:t>
            </a:r>
            <a:r>
              <a:rPr lang="en-US" dirty="0" smtClean="0"/>
              <a:t>cilia </a:t>
            </a:r>
            <a:r>
              <a:rPr lang="th-TH" dirty="0" smtClean="0"/>
              <a:t>ให้เป็นปกติ และป้องกันภาวะหลอดลมหดเกร็ง (</a:t>
            </a:r>
            <a:r>
              <a:rPr lang="en-US" dirty="0" err="1" smtClean="0"/>
              <a:t>bronchospasm</a:t>
            </a:r>
            <a:r>
              <a:rPr lang="en-US" dirty="0" smtClean="0"/>
              <a:t>) </a:t>
            </a:r>
            <a:r>
              <a:rPr lang="th-TH" dirty="0" smtClean="0"/>
              <a:t>ในรายที่ผ่าตัดนาน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6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dirty="0" smtClean="0"/>
              <a:t>ใช้วิธี </a:t>
            </a:r>
            <a:r>
              <a:rPr lang="en-US" dirty="0" smtClean="0">
                <a:solidFill>
                  <a:schemeClr val="accent4"/>
                </a:solidFill>
              </a:rPr>
              <a:t>Active external </a:t>
            </a:r>
            <a:r>
              <a:rPr lang="en-US" dirty="0" err="1" smtClean="0">
                <a:solidFill>
                  <a:schemeClr val="accent4"/>
                </a:solidFill>
              </a:rPr>
              <a:t>rewarming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th-TH" dirty="0" smtClean="0"/>
              <a:t>โดย</a:t>
            </a:r>
          </a:p>
          <a:p>
            <a:pPr>
              <a:buNone/>
            </a:pPr>
            <a:endParaRPr lang="th-TH" dirty="0" smtClean="0"/>
          </a:p>
          <a:p>
            <a:r>
              <a:rPr lang="th-TH" sz="2800" dirty="0" smtClean="0"/>
              <a:t>ใช้อุปกรณ์ช่วยให้ความร้อนแก่ผู้ป่วย </a:t>
            </a:r>
            <a:r>
              <a:rPr lang="en-US" sz="2800" dirty="0" smtClean="0"/>
              <a:t>forced-air </a:t>
            </a:r>
            <a:r>
              <a:rPr lang="en-US" sz="2800" dirty="0" smtClean="0"/>
              <a:t>warming system (</a:t>
            </a:r>
            <a:r>
              <a:rPr lang="en-US" sz="2800" dirty="0" err="1" smtClean="0"/>
              <a:t>eg</a:t>
            </a:r>
            <a:r>
              <a:rPr lang="en-US" sz="2800" dirty="0" smtClean="0"/>
              <a:t>. Bair Hugger) </a:t>
            </a:r>
            <a:endParaRPr lang="en-US" sz="2800" dirty="0" smtClean="0"/>
          </a:p>
          <a:p>
            <a:r>
              <a:rPr lang="en-US" sz="2800" dirty="0" smtClean="0"/>
              <a:t>circulating-water </a:t>
            </a:r>
            <a:r>
              <a:rPr lang="en-US" sz="2800" dirty="0" smtClean="0"/>
              <a:t>mattresses (</a:t>
            </a:r>
            <a:r>
              <a:rPr lang="en-US" sz="2800" dirty="0" err="1" smtClean="0"/>
              <a:t>eg</a:t>
            </a:r>
            <a:r>
              <a:rPr lang="en-US" sz="2800" dirty="0" smtClean="0"/>
              <a:t>. </a:t>
            </a:r>
            <a:r>
              <a:rPr lang="en-US" sz="2800" dirty="0" smtClean="0"/>
              <a:t>Blanket)</a:t>
            </a:r>
          </a:p>
          <a:p>
            <a:r>
              <a:rPr lang="en-US" sz="2800" dirty="0" smtClean="0"/>
              <a:t>overhead </a:t>
            </a:r>
            <a:r>
              <a:rPr lang="en-US" sz="2800" dirty="0" smtClean="0"/>
              <a:t>radiant heater</a:t>
            </a:r>
            <a:r>
              <a:rPr lang="th-TH" sz="2800" dirty="0" smtClean="0"/>
              <a:t>(สำหรับผู้ป่วยทารกและเด็ก</a:t>
            </a:r>
            <a:r>
              <a:rPr lang="th-TH" sz="2800" dirty="0" smtClean="0"/>
              <a:t>เล็ก</a:t>
            </a:r>
          </a:p>
          <a:p>
            <a:r>
              <a:rPr lang="th-TH" sz="2800" dirty="0" smtClean="0"/>
              <a:t>อุปกรณ์</a:t>
            </a:r>
            <a:r>
              <a:rPr lang="th-TH" sz="2800" dirty="0" smtClean="0"/>
              <a:t>ในการ </a:t>
            </a:r>
            <a:r>
              <a:rPr lang="en-US" sz="2800" dirty="0" smtClean="0"/>
              <a:t>warm </a:t>
            </a:r>
            <a:r>
              <a:rPr lang="th-TH" sz="2800" dirty="0" smtClean="0"/>
              <a:t>สารน้ำและเลือด ( </a:t>
            </a:r>
            <a:r>
              <a:rPr lang="en-US" sz="2800" dirty="0" smtClean="0"/>
              <a:t>blood – fluid warmers )</a:t>
            </a:r>
          </a:p>
          <a:p>
            <a:endParaRPr lang="en-US" sz="2800" dirty="0" smtClean="0"/>
          </a:p>
          <a:p>
            <a:r>
              <a:rPr lang="th-TH" sz="2800" dirty="0" smtClean="0"/>
              <a:t>กรณีที่ใช้ </a:t>
            </a:r>
            <a:r>
              <a:rPr lang="en-US" sz="2800" dirty="0" smtClean="0"/>
              <a:t>circle circuit </a:t>
            </a:r>
            <a:r>
              <a:rPr lang="th-TH" sz="2800" dirty="0" smtClean="0"/>
              <a:t>ให้ใช้ </a:t>
            </a:r>
            <a:r>
              <a:rPr lang="en-US" sz="2800" dirty="0" smtClean="0"/>
              <a:t>fresh gas flow (FGF)</a:t>
            </a:r>
            <a:r>
              <a:rPr lang="th-TH" sz="2800" dirty="0" smtClean="0"/>
              <a:t>ที่ต่ำประมาณ 2-3 ลิตร/นาที หรือใช้ 1 ลิตร/นาที ถ้าไม่มีข้อห้าม</a:t>
            </a:r>
          </a:p>
          <a:p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80312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3. รักษาภาวะ </a:t>
            </a:r>
            <a:r>
              <a:rPr lang="en-US" b="1" dirty="0" smtClean="0"/>
              <a:t>hypothermia (</a:t>
            </a:r>
            <a:r>
              <a:rPr lang="en-US" b="1" dirty="0" err="1" smtClean="0"/>
              <a:t>Treatmentof</a:t>
            </a:r>
            <a:r>
              <a:rPr lang="en-US" b="1" dirty="0" smtClean="0"/>
              <a:t> hypothermia)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628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b="1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Check </a:t>
            </a:r>
            <a:r>
              <a:rPr lang="th-TH" sz="2800" dirty="0" smtClean="0"/>
              <a:t>ตำแหน่งของ </a:t>
            </a:r>
            <a:r>
              <a:rPr lang="en-US" sz="2800" dirty="0" smtClean="0"/>
              <a:t>temperature probe</a:t>
            </a:r>
          </a:p>
          <a:p>
            <a:r>
              <a:rPr lang="th-TH" sz="2800" dirty="0" smtClean="0"/>
              <a:t> </a:t>
            </a:r>
            <a:r>
              <a:rPr lang="th-TH" sz="2800" dirty="0" smtClean="0"/>
              <a:t>แจ้งให้ศัลยแพทย์ทราบ ในกรณีที่อุณหภูมิต่ำจริง</a:t>
            </a:r>
          </a:p>
          <a:p>
            <a:r>
              <a:rPr lang="th-TH" sz="2800" dirty="0" smtClean="0"/>
              <a:t> </a:t>
            </a:r>
            <a:r>
              <a:rPr lang="th-TH" sz="2800" dirty="0" smtClean="0"/>
              <a:t>ปรับเพิ่มอุณหภูมิห้องผ่าตัด &gt; 23 </a:t>
            </a:r>
            <a:r>
              <a:rPr lang="en-US" sz="2800" dirty="0" err="1" smtClean="0"/>
              <a:t>oc</a:t>
            </a:r>
            <a:r>
              <a:rPr lang="en-US" sz="2800" dirty="0" smtClean="0"/>
              <a:t> ( </a:t>
            </a:r>
            <a:r>
              <a:rPr lang="th-TH" sz="2800" dirty="0" smtClean="0"/>
              <a:t>ในกรณีผู้ใหญ่ ) , &gt; 26 </a:t>
            </a:r>
            <a:r>
              <a:rPr lang="en-US" sz="2800" dirty="0" err="1" smtClean="0"/>
              <a:t>oc</a:t>
            </a:r>
            <a:r>
              <a:rPr lang="en-US" sz="2800" dirty="0" smtClean="0"/>
              <a:t> ( </a:t>
            </a:r>
            <a:r>
              <a:rPr lang="th-TH" sz="2800" dirty="0" smtClean="0"/>
              <a:t>ในกรณีเด็ก ) หรือปิด</a:t>
            </a:r>
            <a:r>
              <a:rPr lang="th-TH" sz="2800" dirty="0" err="1" smtClean="0"/>
              <a:t>แอร์</a:t>
            </a:r>
            <a:r>
              <a:rPr lang="th-TH" sz="2800" dirty="0" smtClean="0"/>
              <a:t>ในกรณี</a:t>
            </a:r>
            <a:r>
              <a:rPr lang="th-TH" sz="2800" dirty="0" smtClean="0"/>
              <a:t>ที่ไม่</a:t>
            </a:r>
            <a:r>
              <a:rPr lang="th-TH" sz="2800" dirty="0" smtClean="0"/>
              <a:t>สามารถปรับอุณหภูมิห้องผ่าตัดได้</a:t>
            </a:r>
          </a:p>
          <a:p>
            <a:r>
              <a:rPr lang="th-TH" sz="2800" dirty="0" smtClean="0"/>
              <a:t> </a:t>
            </a:r>
            <a:r>
              <a:rPr lang="th-TH" sz="2800" dirty="0" smtClean="0"/>
              <a:t>ให้การรักษาแบบ </a:t>
            </a:r>
            <a:r>
              <a:rPr lang="en-US" sz="2800" dirty="0" smtClean="0"/>
              <a:t>Active external </a:t>
            </a:r>
            <a:r>
              <a:rPr lang="en-US" sz="2800" dirty="0" err="1" smtClean="0"/>
              <a:t>rewarming</a:t>
            </a:r>
            <a:r>
              <a:rPr lang="en-US" sz="2800" dirty="0" smtClean="0"/>
              <a:t> </a:t>
            </a:r>
            <a:r>
              <a:rPr lang="th-TH" sz="2800" dirty="0" smtClean="0"/>
              <a:t>โดย</a:t>
            </a:r>
          </a:p>
          <a:p>
            <a:pPr>
              <a:buNone/>
            </a:pPr>
            <a:r>
              <a:rPr lang="th-TH" sz="2800" dirty="0" smtClean="0"/>
              <a:t> ก.</a:t>
            </a:r>
            <a:r>
              <a:rPr lang="th-TH" sz="2800" dirty="0" smtClean="0"/>
              <a:t>ปรับเพิ่มอุณหภูมิของ </a:t>
            </a:r>
            <a:r>
              <a:rPr lang="en-US" sz="2800" dirty="0" smtClean="0"/>
              <a:t>blanket </a:t>
            </a:r>
            <a:r>
              <a:rPr lang="th-TH" sz="2800" dirty="0" smtClean="0"/>
              <a:t>ได้จนถึง 40 </a:t>
            </a:r>
            <a:r>
              <a:rPr lang="en-US" sz="2800" dirty="0" smtClean="0"/>
              <a:t>°</a:t>
            </a:r>
            <a:r>
              <a:rPr lang="en-US" sz="2800" dirty="0" smtClean="0"/>
              <a:t>c </a:t>
            </a:r>
            <a:r>
              <a:rPr lang="en-US" sz="2800" dirty="0" smtClean="0"/>
              <a:t>( </a:t>
            </a:r>
            <a:r>
              <a:rPr lang="th-TH" sz="2800" dirty="0" smtClean="0"/>
              <a:t>ถ้า &gt;40 </a:t>
            </a:r>
            <a:r>
              <a:rPr lang="en-US" sz="2800" dirty="0" smtClean="0"/>
              <a:t>°</a:t>
            </a:r>
            <a:r>
              <a:rPr lang="en-US" sz="2800" dirty="0" smtClean="0"/>
              <a:t>c </a:t>
            </a:r>
            <a:r>
              <a:rPr lang="th-TH" sz="2800" dirty="0" smtClean="0"/>
              <a:t>มีโอกาสเกิด </a:t>
            </a:r>
            <a:r>
              <a:rPr lang="en-US" sz="2800" dirty="0" smtClean="0"/>
              <a:t>thermal injury </a:t>
            </a:r>
            <a:r>
              <a:rPr lang="th-TH" sz="2800" dirty="0" smtClean="0"/>
              <a:t>ได้)</a:t>
            </a:r>
          </a:p>
          <a:p>
            <a:endParaRPr lang="th-TH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ข. </a:t>
            </a:r>
            <a:r>
              <a:rPr lang="en-US" dirty="0" smtClean="0"/>
              <a:t>Warm </a:t>
            </a:r>
            <a:r>
              <a:rPr lang="th-TH" dirty="0" smtClean="0"/>
              <a:t>สารน้ำหรือเลือด (อุณหภูมิประมาณ 43 </a:t>
            </a:r>
            <a:r>
              <a:rPr lang="en-US" dirty="0" smtClean="0"/>
              <a:t>°c) </a:t>
            </a:r>
            <a:r>
              <a:rPr lang="th-TH" dirty="0" smtClean="0"/>
              <a:t>ก่อนที่จะให้ทางหลอดเลือดดำแก่ผู้ป่วยทุกครั้ง</a:t>
            </a:r>
          </a:p>
          <a:p>
            <a:pPr>
              <a:buNone/>
            </a:pPr>
            <a:r>
              <a:rPr lang="th-TH" dirty="0" smtClean="0"/>
              <a:t>ค.ใช้น้ำอุ่นเพื่อล้างในช่องท้อง หรือล้างในส่วนต่างๆของร่างกาย</a:t>
            </a:r>
          </a:p>
          <a:p>
            <a:pPr>
              <a:buNone/>
            </a:pPr>
            <a:r>
              <a:rPr lang="th-TH" dirty="0" smtClean="0"/>
              <a:t>ง. </a:t>
            </a:r>
            <a:r>
              <a:rPr lang="en-US" dirty="0" smtClean="0"/>
              <a:t>Irrigate </a:t>
            </a:r>
            <a:r>
              <a:rPr lang="th-TH" dirty="0" smtClean="0"/>
              <a:t>น้ำอุ่นทาง </a:t>
            </a:r>
            <a:r>
              <a:rPr lang="en-US" dirty="0" smtClean="0"/>
              <a:t>NG-tube </a:t>
            </a:r>
            <a:r>
              <a:rPr lang="th-TH" dirty="0" smtClean="0"/>
              <a:t>และ/หรือทาง </a:t>
            </a:r>
            <a:r>
              <a:rPr lang="en-US" dirty="0" err="1" smtClean="0"/>
              <a:t>foley’s</a:t>
            </a:r>
            <a:r>
              <a:rPr lang="en-US" dirty="0" smtClean="0"/>
              <a:t> catheter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3.4 ในกรณี </a:t>
            </a:r>
            <a:r>
              <a:rPr lang="en-US" dirty="0" smtClean="0"/>
              <a:t>severe hypothermia (</a:t>
            </a:r>
            <a:r>
              <a:rPr lang="th-TH" dirty="0" smtClean="0"/>
              <a:t>อุณหภูมิ &lt;30 </a:t>
            </a:r>
            <a:r>
              <a:rPr lang="en-US" dirty="0" err="1" smtClean="0"/>
              <a:t>°</a:t>
            </a:r>
            <a:r>
              <a:rPr lang="en-US" smtClean="0"/>
              <a:t>c</a:t>
            </a:r>
            <a:r>
              <a:rPr lang="en-US" dirty="0" smtClean="0"/>
              <a:t>) </a:t>
            </a:r>
            <a:r>
              <a:rPr lang="th-TH" dirty="0" smtClean="0"/>
              <a:t>ผู้ป่วยมี </a:t>
            </a:r>
            <a:r>
              <a:rPr lang="en-US" dirty="0" smtClean="0"/>
              <a:t>cardiac arrhythmia , unstable hemodynamic</a:t>
            </a:r>
            <a:r>
              <a:rPr lang="th-TH" dirty="0" smtClean="0"/>
              <a:t> ควรทำผ่าตัดให้เสร็จโดยเร็ว และในกรณีที่รุนแรงมากๆ เช่น มีภาวะ </a:t>
            </a:r>
            <a:r>
              <a:rPr lang="en-US" dirty="0" smtClean="0"/>
              <a:t>cardiac arrhythmia </a:t>
            </a:r>
            <a:r>
              <a:rPr lang="th-TH" dirty="0" smtClean="0"/>
              <a:t>ที่รุนแรง</a:t>
            </a:r>
            <a:r>
              <a:rPr lang="en-US" dirty="0" smtClean="0"/>
              <a:t> (VT/VF) , cardiac arrest </a:t>
            </a:r>
            <a:r>
              <a:rPr lang="th-TH" dirty="0" smtClean="0"/>
              <a:t>ให้การรักษาตามขั้นตอนการช่วยฟื้นคืนชีพ</a:t>
            </a:r>
          </a:p>
          <a:p>
            <a:endParaRPr lang="th-TH" dirty="0" smtClean="0"/>
          </a:p>
          <a:p>
            <a:r>
              <a:rPr lang="th-TH" dirty="0" smtClean="0"/>
              <a:t>3.5 ตรวจผล </a:t>
            </a:r>
            <a:r>
              <a:rPr lang="en-US" dirty="0" smtClean="0"/>
              <a:t>Lab. : electrolytes , BS , ABG , coagulation ( PT,PTT), platelet count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Fallacies &amp; Inaccuracies occur when : </a:t>
            </a:r>
            <a:endParaRPr lang="th-TH" dirty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Misplaced on the pt’s </a:t>
            </a:r>
            <a:r>
              <a:rPr lang="en-US" dirty="0" err="1" smtClean="0"/>
              <a:t>finger,slipped</a:t>
            </a:r>
            <a:endParaRPr lang="en-US" dirty="0" smtClean="0"/>
          </a:p>
          <a:p>
            <a:r>
              <a:rPr lang="en-US" dirty="0" err="1" smtClean="0"/>
              <a:t>Pt.movement</a:t>
            </a:r>
            <a:r>
              <a:rPr lang="en-US" dirty="0" smtClean="0"/>
              <a:t> or shivering</a:t>
            </a:r>
          </a:p>
          <a:p>
            <a:r>
              <a:rPr lang="en-US" dirty="0" smtClean="0"/>
              <a:t>Poor tissue perfusion (cold extremities)</a:t>
            </a:r>
          </a:p>
          <a:p>
            <a:r>
              <a:rPr lang="en-US" dirty="0" smtClean="0"/>
              <a:t>Poor tissue perfusion (</a:t>
            </a:r>
            <a:r>
              <a:rPr lang="en-US" dirty="0" err="1" smtClean="0"/>
              <a:t>Hypotension&amp;Shock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Cardiac arrest</a:t>
            </a:r>
          </a:p>
          <a:p>
            <a:r>
              <a:rPr lang="en-US" dirty="0" smtClean="0"/>
              <a:t>Sometimes by electrical interference from </a:t>
            </a:r>
            <a:r>
              <a:rPr lang="en-US" dirty="0" err="1" smtClean="0"/>
              <a:t>cautery</a:t>
            </a:r>
            <a:r>
              <a:rPr lang="en-US" dirty="0" smtClean="0"/>
              <a:t> in some monitors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52596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sz="2800" dirty="0" smtClean="0"/>
              <a:t>   -Hand ventilate with 100% oxygen</a:t>
            </a:r>
          </a:p>
          <a:p>
            <a:pPr lvl="1">
              <a:buNone/>
            </a:pPr>
            <a:r>
              <a:rPr lang="en-US" sz="2800" dirty="0" smtClean="0"/>
              <a:t>	 -Confirm the FIO2 is appropriate</a:t>
            </a:r>
          </a:p>
          <a:p>
            <a:pPr lvl="1">
              <a:buNone/>
            </a:pPr>
            <a:r>
              <a:rPr lang="en-US" sz="2800" dirty="0" smtClean="0"/>
              <a:t>  - Confirm connection of breathing circuit</a:t>
            </a:r>
          </a:p>
          <a:p>
            <a:pPr lvl="1">
              <a:buNone/>
            </a:pPr>
            <a:r>
              <a:rPr lang="en-US" sz="2800" dirty="0" smtClean="0"/>
              <a:t>  - Confirm ETT position : </a:t>
            </a:r>
            <a:r>
              <a:rPr lang="en-US" sz="2800" dirty="0" err="1" smtClean="0"/>
              <a:t>endobronchial</a:t>
            </a:r>
            <a:r>
              <a:rPr lang="en-US" sz="2800" dirty="0" smtClean="0"/>
              <a:t> intubation</a:t>
            </a:r>
          </a:p>
          <a:p>
            <a:pPr lvl="1">
              <a:buNone/>
            </a:pPr>
            <a:r>
              <a:rPr lang="en-US" sz="2800" dirty="0" smtClean="0"/>
              <a:t>	- Confirm the ETCO2 is appropriate, if it is low consider:   </a:t>
            </a:r>
            <a:r>
              <a:rPr lang="en-US" sz="2800" dirty="0" err="1" smtClean="0"/>
              <a:t>Pneumothorax,Air</a:t>
            </a:r>
            <a:r>
              <a:rPr lang="en-US" sz="2800" dirty="0" smtClean="0"/>
              <a:t> (or other) embolism</a:t>
            </a:r>
          </a:p>
          <a:p>
            <a:pPr lvl="1">
              <a:buNone/>
            </a:pPr>
            <a:r>
              <a:rPr lang="en-US" sz="2800" dirty="0" smtClean="0"/>
              <a:t>	 -Auscultation: secretion wheezing, </a:t>
            </a:r>
            <a:r>
              <a:rPr lang="en-US" sz="2800" dirty="0" err="1" smtClean="0"/>
              <a:t>stridor</a:t>
            </a:r>
            <a:r>
              <a:rPr lang="en-US" sz="2800" dirty="0" smtClean="0"/>
              <a:t>, </a:t>
            </a:r>
            <a:r>
              <a:rPr lang="en-US" sz="2800" dirty="0" err="1" smtClean="0"/>
              <a:t>crepitaion</a:t>
            </a:r>
            <a:endParaRPr lang="th-TH" sz="2800" dirty="0" smtClean="0"/>
          </a:p>
          <a:p>
            <a:endParaRPr lang="th-TH" sz="32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Secretion obstruction</a:t>
            </a:r>
          </a:p>
          <a:p>
            <a:r>
              <a:rPr lang="en-US" dirty="0" err="1" smtClean="0"/>
              <a:t>Endobronchial</a:t>
            </a:r>
            <a:r>
              <a:rPr lang="en-US" dirty="0" smtClean="0"/>
              <a:t> intubation</a:t>
            </a:r>
          </a:p>
          <a:p>
            <a:r>
              <a:rPr lang="en-US" dirty="0" err="1" smtClean="0"/>
              <a:t>Bronchospasm</a:t>
            </a:r>
            <a:endParaRPr lang="en-US" dirty="0" smtClean="0"/>
          </a:p>
          <a:p>
            <a:r>
              <a:rPr lang="en-US" dirty="0" err="1" smtClean="0"/>
              <a:t>Laryngospasm</a:t>
            </a:r>
            <a:endParaRPr lang="en-US" dirty="0" smtClean="0"/>
          </a:p>
          <a:p>
            <a:r>
              <a:rPr lang="en-US" dirty="0" smtClean="0"/>
              <a:t>Pulmonary emboli : air , fat(bone marrow ), amniotic</a:t>
            </a:r>
          </a:p>
          <a:p>
            <a:r>
              <a:rPr lang="en-US" dirty="0" err="1" smtClean="0"/>
              <a:t>Pneumothorax</a:t>
            </a:r>
            <a:endParaRPr lang="en-US" dirty="0" smtClean="0"/>
          </a:p>
          <a:p>
            <a:r>
              <a:rPr lang="en-US" dirty="0" smtClean="0"/>
              <a:t>Pulmonary aspiration</a:t>
            </a:r>
          </a:p>
          <a:p>
            <a:r>
              <a:rPr lang="en-US" dirty="0" smtClean="0"/>
              <a:t>Pulmonary edema</a:t>
            </a:r>
          </a:p>
          <a:p>
            <a:r>
              <a:rPr lang="en-US" dirty="0" smtClean="0"/>
              <a:t>Hypoventilation</a:t>
            </a:r>
          </a:p>
          <a:p>
            <a:r>
              <a:rPr lang="en-US" dirty="0" smtClean="0"/>
              <a:t>Anemia</a:t>
            </a:r>
          </a:p>
          <a:p>
            <a:r>
              <a:rPr lang="en-US" dirty="0" smtClean="0"/>
              <a:t>Hypothermia</a:t>
            </a:r>
          </a:p>
          <a:p>
            <a:endParaRPr lang="en-US" dirty="0" smtClean="0"/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Ddx</a:t>
            </a:r>
            <a:r>
              <a:rPr lang="en-US" dirty="0" smtClean="0"/>
              <a:t>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SIGNS AND SYMPTOMS</a:t>
            </a:r>
          </a:p>
          <a:p>
            <a:r>
              <a:rPr lang="en-US" dirty="0" err="1" smtClean="0"/>
              <a:t>Inspiratory</a:t>
            </a:r>
            <a:r>
              <a:rPr lang="en-US" dirty="0" smtClean="0"/>
              <a:t> </a:t>
            </a:r>
            <a:r>
              <a:rPr lang="en-US" dirty="0" err="1" smtClean="0"/>
              <a:t>stridor</a:t>
            </a:r>
            <a:r>
              <a:rPr lang="en-US" dirty="0" smtClean="0"/>
              <a:t>/airway obstruction</a:t>
            </a:r>
          </a:p>
          <a:p>
            <a:r>
              <a:rPr lang="en-US" dirty="0" smtClean="0"/>
              <a:t>Increased </a:t>
            </a:r>
            <a:r>
              <a:rPr lang="en-US" dirty="0" err="1" smtClean="0"/>
              <a:t>inspiratory</a:t>
            </a:r>
            <a:r>
              <a:rPr lang="en-US" dirty="0" smtClean="0"/>
              <a:t> efforts/tracheal tug</a:t>
            </a:r>
          </a:p>
          <a:p>
            <a:r>
              <a:rPr lang="en-US" dirty="0" smtClean="0"/>
              <a:t>Paradoxical chest/abdominal movements</a:t>
            </a:r>
          </a:p>
          <a:p>
            <a:r>
              <a:rPr lang="en-US" dirty="0" err="1" smtClean="0"/>
              <a:t>Desaturation</a:t>
            </a:r>
            <a:r>
              <a:rPr lang="en-US" dirty="0" smtClean="0"/>
              <a:t>, </a:t>
            </a:r>
            <a:r>
              <a:rPr lang="en-US" dirty="0" err="1" smtClean="0"/>
              <a:t>bradycardia</a:t>
            </a:r>
            <a:r>
              <a:rPr lang="en-US" dirty="0" smtClean="0"/>
              <a:t>, central cyanosis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LARYNGOSPASM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PRECIPITATING FACTORS</a:t>
            </a:r>
          </a:p>
          <a:p>
            <a:r>
              <a:rPr lang="en-US" dirty="0" smtClean="0"/>
              <a:t>Airway irritation and/or obstruction</a:t>
            </a:r>
          </a:p>
          <a:p>
            <a:r>
              <a:rPr lang="en-US" dirty="0" smtClean="0"/>
              <a:t>Blood/secretions in the airway</a:t>
            </a:r>
          </a:p>
          <a:p>
            <a:r>
              <a:rPr lang="en-US" dirty="0" smtClean="0"/>
              <a:t>Regurgitation and aspiration</a:t>
            </a:r>
          </a:p>
          <a:p>
            <a:r>
              <a:rPr lang="en-US" dirty="0" smtClean="0"/>
              <a:t>Excessive stimulation/“light” </a:t>
            </a:r>
            <a:r>
              <a:rPr lang="en-US" dirty="0" err="1" smtClean="0"/>
              <a:t>anaesthesia</a:t>
            </a:r>
            <a:endParaRPr lang="en-US" dirty="0" smtClean="0"/>
          </a:p>
          <a:p>
            <a:r>
              <a:rPr lang="en-US" dirty="0" smtClean="0"/>
              <a:t>Failure of </a:t>
            </a:r>
            <a:r>
              <a:rPr lang="en-US" dirty="0" err="1" smtClean="0"/>
              <a:t>anaesthesia</a:t>
            </a:r>
            <a:r>
              <a:rPr lang="en-US" dirty="0" smtClean="0"/>
              <a:t> delivery system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LARYNGOSPASM (cont.)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รวมกลุ่ม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กระบวนการหลอม">
  <a:themeElements>
    <a:clrScheme name="อุดมสมบูรณ์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กระบวนการหลอม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กระบวนการหลอม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377</TotalTime>
  <Words>2301</Words>
  <Application>Microsoft Office PowerPoint</Application>
  <PresentationFormat>นำเสนอทางหน้าจอ (4:3)</PresentationFormat>
  <Paragraphs>262</Paragraphs>
  <Slides>49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49</vt:i4>
      </vt:variant>
    </vt:vector>
  </HeadingPairs>
  <TitlesOfParts>
    <vt:vector size="51" baseType="lpstr">
      <vt:lpstr>รวมกลุ่ม</vt:lpstr>
      <vt:lpstr>กระบวนการหลอม</vt:lpstr>
      <vt:lpstr>Perioperative desaturation</vt:lpstr>
      <vt:lpstr>ภาพนิ่ง 2</vt:lpstr>
      <vt:lpstr>ค่า SpO2</vt:lpstr>
      <vt:lpstr>เมื่อเกิดภาวะนี้ จะทำอย่างไรดี ?</vt:lpstr>
      <vt:lpstr>Fallacies &amp; Inaccuracies occur when : </vt:lpstr>
      <vt:lpstr>Management</vt:lpstr>
      <vt:lpstr>Ddx.</vt:lpstr>
      <vt:lpstr>LARYNGOSPASM</vt:lpstr>
      <vt:lpstr>LARYNGOSPASM (cont.)</vt:lpstr>
      <vt:lpstr>LARYNGOSPASM (cont.)</vt:lpstr>
      <vt:lpstr>ภาพนิ่ง 11</vt:lpstr>
      <vt:lpstr>BRONCHOSPASM</vt:lpstr>
      <vt:lpstr>ภาพนิ่ง 13</vt:lpstr>
      <vt:lpstr>BRONCHOSPASM (cont.)</vt:lpstr>
      <vt:lpstr>BRONCHOSPASM (cont.)</vt:lpstr>
      <vt:lpstr>PULMONARY EDEMA / ARDS</vt:lpstr>
      <vt:lpstr>PULMONARY EDEMA (cont.)</vt:lpstr>
      <vt:lpstr>PULMONARY EDEMA (cont.)</vt:lpstr>
      <vt:lpstr>PNEUMOTHORAX</vt:lpstr>
      <vt:lpstr>ภาพนิ่ง 20</vt:lpstr>
      <vt:lpstr>ภาพนิ่ง 21</vt:lpstr>
      <vt:lpstr>Decompressing tension pneumothorax</vt:lpstr>
      <vt:lpstr>AIR (AND OTHER) EMBOLISM</vt:lpstr>
      <vt:lpstr>ภาพนิ่ง 24</vt:lpstr>
      <vt:lpstr>ภาพนิ่ง 25</vt:lpstr>
      <vt:lpstr>Hypothermia</vt:lpstr>
      <vt:lpstr>Hypothemia</vt:lpstr>
      <vt:lpstr>ภาพนิ่ง 28</vt:lpstr>
      <vt:lpstr>ภาพนิ่ง 29</vt:lpstr>
      <vt:lpstr>Hypothemia</vt:lpstr>
      <vt:lpstr>การเพิ่มความร้อน  </vt:lpstr>
      <vt:lpstr>Brown fat</vt:lpstr>
      <vt:lpstr>ภาพนิ่ง 33</vt:lpstr>
      <vt:lpstr>การสูญเสียความร้อน</vt:lpstr>
      <vt:lpstr>ภาพนิ่ง 35</vt:lpstr>
      <vt:lpstr>ผลต่อระบบหัวใจและหลอดเลือด</vt:lpstr>
      <vt:lpstr>ผลต่อระบบหายใจ </vt:lpstr>
      <vt:lpstr>ผลต่อการทำงานของไต </vt:lpstr>
      <vt:lpstr>ผลต่อระบบเลือด </vt:lpstr>
      <vt:lpstr>ผลต่อภาวะ metabolic </vt:lpstr>
      <vt:lpstr>ผลต่อระบบประสาท </vt:lpstr>
      <vt:lpstr>ผลต่อระบบทางเดินอาหาร </vt:lpstr>
      <vt:lpstr>ผลต่อระบบภูมิคุ้มกัน </vt:lpstr>
      <vt:lpstr>ป้องกันภาวะ hypothermia (Prevention of hypothermia) </vt:lpstr>
      <vt:lpstr>ภาพนิ่ง 45</vt:lpstr>
      <vt:lpstr>ภาพนิ่ง 46</vt:lpstr>
      <vt:lpstr>3. รักษาภาวะ hypothermia (Treatmentof hypothermia)</vt:lpstr>
      <vt:lpstr>ภาพนิ่ง 48</vt:lpstr>
      <vt:lpstr>ภาพนิ่ง 49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Perioperative desaturation</dc:title>
  <dc:creator>Administrator</dc:creator>
  <cp:lastModifiedBy>Administrator</cp:lastModifiedBy>
  <cp:revision>11</cp:revision>
  <dcterms:created xsi:type="dcterms:W3CDTF">2013-03-20T15:29:06Z</dcterms:created>
  <dcterms:modified xsi:type="dcterms:W3CDTF">2013-03-22T01:13:43Z</dcterms:modified>
</cp:coreProperties>
</file>