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Default Extension="wav" ContentType="audio/wav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9"/>
  </p:notes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458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457" r:id="rId36"/>
    <p:sldId id="291" r:id="rId37"/>
    <p:sldId id="292" r:id="rId38"/>
    <p:sldId id="453" r:id="rId39"/>
    <p:sldId id="294" r:id="rId40"/>
    <p:sldId id="298" r:id="rId41"/>
    <p:sldId id="299" r:id="rId42"/>
    <p:sldId id="455" r:id="rId43"/>
    <p:sldId id="456" r:id="rId44"/>
    <p:sldId id="301" r:id="rId45"/>
    <p:sldId id="302" r:id="rId46"/>
    <p:sldId id="434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429" r:id="rId81"/>
    <p:sldId id="343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4" r:id="rId91"/>
    <p:sldId id="454" r:id="rId92"/>
    <p:sldId id="355" r:id="rId93"/>
    <p:sldId id="356" r:id="rId94"/>
    <p:sldId id="357" r:id="rId95"/>
    <p:sldId id="358" r:id="rId96"/>
    <p:sldId id="425" r:id="rId97"/>
    <p:sldId id="426" r:id="rId98"/>
    <p:sldId id="448" r:id="rId99"/>
    <p:sldId id="449" r:id="rId100"/>
    <p:sldId id="436" r:id="rId101"/>
    <p:sldId id="360" r:id="rId102"/>
    <p:sldId id="361" r:id="rId103"/>
    <p:sldId id="362" r:id="rId104"/>
    <p:sldId id="363" r:id="rId105"/>
    <p:sldId id="364" r:id="rId106"/>
    <p:sldId id="365" r:id="rId107"/>
    <p:sldId id="367" r:id="rId108"/>
    <p:sldId id="366" r:id="rId109"/>
    <p:sldId id="450" r:id="rId110"/>
    <p:sldId id="451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37" r:id="rId166"/>
    <p:sldId id="452" r:id="rId167"/>
    <p:sldId id="438" r:id="rId168"/>
    <p:sldId id="439" r:id="rId169"/>
    <p:sldId id="440" r:id="rId170"/>
    <p:sldId id="441" r:id="rId171"/>
    <p:sldId id="442" r:id="rId172"/>
    <p:sldId id="443" r:id="rId173"/>
    <p:sldId id="444" r:id="rId174"/>
    <p:sldId id="445" r:id="rId175"/>
    <p:sldId id="422" r:id="rId176"/>
    <p:sldId id="423" r:id="rId177"/>
    <p:sldId id="424" r:id="rId17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242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95900-A819-4AF2-9F4B-BF2A5C6A0581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B1251-9924-4741-AE9A-5E02D28839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477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9830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0C7E4A-D0F9-40FE-8093-5E9F8EEB8E59}" type="slidenum">
              <a:rPr lang="en-US" altLang="th-TH" sz="1200"/>
              <a:pPr eaLnBrk="1" hangingPunct="1"/>
              <a:t>5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 smtClean="0"/>
          </a:p>
        </p:txBody>
      </p:sp>
      <p:sp>
        <p:nvSpPr>
          <p:cNvPr id="10957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AC76C7-60E0-4E99-ADA5-0DAD6B8E5331}" type="slidenum">
              <a:rPr lang="en-US" altLang="th-TH" sz="1200"/>
              <a:pPr eaLnBrk="1" hangingPunct="1"/>
              <a:t>15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059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2AAE37-444C-4046-8C23-A3521553CDF6}" type="slidenum">
              <a:rPr lang="en-US" altLang="th-TH" sz="1200"/>
              <a:pPr eaLnBrk="1" hangingPunct="1"/>
              <a:t>16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162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718444-09B1-4973-B29B-6E69DEDD0EBC}" type="slidenum">
              <a:rPr lang="en-US" altLang="th-TH" sz="1200"/>
              <a:pPr eaLnBrk="1" hangingPunct="1"/>
              <a:t>17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264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6E5E26-6267-4C95-8EB1-7E44F62279B6}" type="slidenum">
              <a:rPr lang="en-US" altLang="th-TH" sz="1200"/>
              <a:pPr eaLnBrk="1" hangingPunct="1"/>
              <a:t>18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366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C43FB6-1256-410D-878E-6174F2CE02BE}" type="slidenum">
              <a:rPr lang="en-US" altLang="th-TH" sz="1200"/>
              <a:pPr eaLnBrk="1" hangingPunct="1"/>
              <a:t>19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469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D94443-4D7E-46D1-803C-B3A0BD5F3822}" type="slidenum">
              <a:rPr lang="en-US" altLang="th-TH" sz="1200"/>
              <a:pPr eaLnBrk="1" hangingPunct="1"/>
              <a:t>23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82E437CB-C30D-42FC-9238-5F3B11803121}" type="slidenum">
              <a:rPr lang="en-US" sz="1200" b="0" smtClean="0">
                <a:cs typeface="Angsana New" pitchFamily="18" charset="-34"/>
              </a:rPr>
              <a:pPr eaLnBrk="1" hangingPunct="1"/>
              <a:t>31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EE45EEAA-B53B-48F9-A30A-69073F8A331F}" type="slidenum">
              <a:rPr lang="en-US" sz="1200" b="0" smtClean="0">
                <a:cs typeface="Angsana New" pitchFamily="18" charset="-34"/>
              </a:rPr>
              <a:pPr eaLnBrk="1" hangingPunct="1"/>
              <a:t>32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5548D489-41F5-4978-A723-FBC346E9FCDC}" type="slidenum">
              <a:rPr lang="en-US" sz="1200" b="0" smtClean="0">
                <a:cs typeface="Angsana New" pitchFamily="18" charset="-34"/>
              </a:rPr>
              <a:pPr eaLnBrk="1" hangingPunct="1"/>
              <a:t>34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49859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60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9861" name="ตัวยึดหมายเลขภาพนิ่ง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r" eaLnBrk="1" hangingPunct="1"/>
            <a:fld id="{589EA254-32AF-4070-8FBB-FAC0EB5FCBB9}" type="slidenum">
              <a:rPr lang="en-US" sz="1200" b="0">
                <a:cs typeface="Angsana New" pitchFamily="18" charset="-34"/>
              </a:rPr>
              <a:pPr algn="r" eaLnBrk="1" hangingPunct="1"/>
              <a:t>34</a:t>
            </a:fld>
            <a:endParaRPr lang="th-TH" sz="1200" b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ACB73387-8C92-4399-9DBA-5D8251E1EFCD}" type="slidenum">
              <a:rPr lang="en-US" sz="1200" b="0" smtClean="0">
                <a:cs typeface="Angsana New" pitchFamily="18" charset="-34"/>
              </a:rPr>
              <a:pPr eaLnBrk="1" hangingPunct="1"/>
              <a:t>35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9933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FDA3C6-39E4-4889-B89A-831129985A29}" type="slidenum">
              <a:rPr lang="en-US" altLang="th-TH" sz="1200"/>
              <a:pPr eaLnBrk="1" hangingPunct="1"/>
              <a:t>6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910EA895-C425-44A3-B8EA-46A6C0DB82FF}" type="slidenum">
              <a:rPr lang="en-US" sz="1200" b="0" smtClean="0">
                <a:cs typeface="Angsana New" pitchFamily="18" charset="-34"/>
              </a:rPr>
              <a:pPr eaLnBrk="1" hangingPunct="1"/>
              <a:t>40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539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41D4FEC6-E0DE-4AB9-B5F2-814930489F61}" type="slidenum">
              <a:rPr lang="en-US" sz="1200" b="0" smtClean="0">
                <a:cs typeface="Angsana New" pitchFamily="18" charset="-34"/>
              </a:rPr>
              <a:pPr eaLnBrk="1" hangingPunct="1"/>
              <a:t>42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DAE2A885-2A0E-4CD9-A23F-4ED2805BF163}" type="slidenum">
              <a:rPr lang="en-US" sz="1200" b="0" smtClean="0">
                <a:cs typeface="Angsana New" pitchFamily="18" charset="-34"/>
              </a:rPr>
              <a:pPr eaLnBrk="1" hangingPunct="1"/>
              <a:t>43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7EF01-A237-42A6-A838-064314FDC06D}" type="slidenum">
              <a:rPr lang="en-US" smtClean="0"/>
              <a:pPr/>
              <a:t>55</a:t>
            </a:fld>
            <a:endParaRPr lang="th-TH" smtClean="0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z="28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FE724-EE2B-4159-B365-877C406002E0}" type="slidenum">
              <a:rPr lang="en-US" smtClean="0"/>
              <a:pPr/>
              <a:t>56</a:t>
            </a:fld>
            <a:endParaRPr lang="th-TH" smtClean="0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C0584-AB64-44FF-82B8-EF89A577F962}" type="slidenum">
              <a:rPr lang="en-US" smtClean="0"/>
              <a:pPr/>
              <a:t>57</a:t>
            </a:fld>
            <a:endParaRPr lang="th-TH" smtClean="0"/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C3B03524-3C27-4F68-8604-650459C8A813}" type="slidenum">
              <a:rPr lang="en-US" sz="1200" b="0" smtClean="0">
                <a:cs typeface="Angsana New" pitchFamily="18" charset="-34"/>
              </a:rPr>
              <a:pPr eaLnBrk="1" hangingPunct="1"/>
              <a:t>65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3B82D755-89BF-4480-B57B-EC3EB7AC80FD}" type="slidenum">
              <a:rPr lang="en-US" sz="1200" b="0" smtClean="0">
                <a:cs typeface="Angsana New" pitchFamily="18" charset="-34"/>
              </a:rPr>
              <a:pPr eaLnBrk="1" hangingPunct="1"/>
              <a:t>67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EA151043-06ED-45F7-ABDA-C72B3421CE27}" type="slidenum">
              <a:rPr lang="en-US" sz="1200" b="0" smtClean="0">
                <a:cs typeface="Angsana New" pitchFamily="18" charset="-34"/>
              </a:rPr>
              <a:pPr eaLnBrk="1" hangingPunct="1"/>
              <a:t>69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0035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E2DF0-6DC6-48F9-9587-E1581A21F882}" type="slidenum">
              <a:rPr lang="en-US" altLang="th-TH" sz="1200"/>
              <a:pPr eaLnBrk="1" hangingPunct="1"/>
              <a:t>7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CA12D403-7FCD-4838-8447-8BB6D1D0DDC3}" type="slidenum">
              <a:rPr lang="en-US" sz="1200" b="0" smtClean="0">
                <a:cs typeface="Angsana New" pitchFamily="18" charset="-34"/>
              </a:rPr>
              <a:pPr eaLnBrk="1" hangingPunct="1"/>
              <a:t>73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3CD6A2E1-AB45-43B0-9718-FBB3A7AB5BCE}" type="slidenum">
              <a:rPr lang="en-US" sz="1200" b="0" smtClean="0">
                <a:cs typeface="Angsana New" pitchFamily="18" charset="-34"/>
              </a:rPr>
              <a:pPr eaLnBrk="1" hangingPunct="1"/>
              <a:t>75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72B65BD8-FAAD-46F3-A7AD-EAD360685BA6}" type="slidenum">
              <a:rPr lang="en-US" sz="1200" b="0" smtClean="0">
                <a:cs typeface="Angsana New" pitchFamily="18" charset="-34"/>
              </a:rPr>
              <a:pPr eaLnBrk="1" hangingPunct="1"/>
              <a:t>76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fld id="{013CC32B-7CC1-4D62-928A-191111494437}" type="slidenum">
              <a:rPr lang="en-US" sz="1200" b="0" smtClean="0">
                <a:cs typeface="Angsana New" pitchFamily="18" charset="-34"/>
              </a:rPr>
              <a:pPr eaLnBrk="1" hangingPunct="1"/>
              <a:t>77</a:t>
            </a:fld>
            <a:endParaRPr lang="th-TH" sz="1200" b="0" smtClean="0">
              <a:cs typeface="Angsana New" pitchFamily="18" charset="-34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5AFE-3F19-45C4-84AF-15EF5B389F6B}" type="slidenum">
              <a:rPr lang="th-TH" smtClean="0"/>
              <a:pPr/>
              <a:t>79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7555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611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3461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18453-AD59-42EF-9CBF-72D08737BED5}" type="slidenum">
              <a:rPr lang="en-US" smtClean="0"/>
              <a:pPr/>
              <a:t>80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C5804-0A3D-485C-9909-94B18D540DF2}" type="slidenum">
              <a:rPr lang="en-US" smtClean="0"/>
              <a:pPr/>
              <a:t>90</a:t>
            </a:fld>
            <a:endParaRPr lang="th-TH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D2FA4-D825-4A67-9DD5-FCB1D7028AF4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A57DB-100F-439D-94D0-3306D282EFC6}" type="slidenum">
              <a:rPr lang="en-US" smtClean="0"/>
              <a:pPr/>
              <a:t>93</a:t>
            </a:fld>
            <a:endParaRPr lang="th-TH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7792" tIns="43896" rIns="87792" bIns="4389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0138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090D3D-BBAF-4217-8ACB-F9DCD5A7E101}" type="slidenum">
              <a:rPr lang="en-US" altLang="th-TH" sz="1200"/>
              <a:pPr eaLnBrk="1" hangingPunct="1"/>
              <a:t>8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051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คือ</a:t>
            </a:r>
          </a:p>
        </p:txBody>
      </p:sp>
      <p:sp>
        <p:nvSpPr>
          <p:cNvPr id="3205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2C0240FD-0D99-4BCF-907D-F1C39E4C9BDC}" type="slidenum">
              <a:rPr lang="en-US" sz="1200" smtClean="0"/>
              <a:pPr eaLnBrk="1" hangingPunct="1"/>
              <a:t>95</a:t>
            </a:fld>
            <a:endParaRPr lang="th-TH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2293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64BA5-353D-4091-8656-F40E7D8550B7}" type="slidenum">
              <a:rPr lang="th-TH" smtClean="0"/>
              <a:pPr/>
              <a:t>103</a:t>
            </a:fld>
            <a:endParaRPr lang="th-TH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CE5FE-DAD8-40A4-88B9-3474A34518E6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7792" tIns="43896" rIns="87792" bIns="43896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231DC-8493-4F20-9C83-B7D8F469FFC0}" type="slidenum">
              <a:rPr lang="en-US" smtClean="0"/>
              <a:pPr/>
              <a:t>120</a:t>
            </a:fld>
            <a:endParaRPr lang="th-TH" smtClean="0"/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B7DFB-016C-4ABD-AC9B-FFC7BBB6EC9E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7792" tIns="43896" rIns="87792" bIns="43896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B799B-F9C2-4744-97CA-8BAD56D674E4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7792" tIns="43896" rIns="87792" bIns="43896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4CA13-60FA-41C3-AD29-355CE40816D6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442371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2372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442373" name="ตัวยึดหมายเลขภาพนิ่ง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C1133E-6ADB-4E48-A92B-7CF6A597D3BD}" type="slidenum">
              <a:rPr lang="en-US" sz="1200" b="0">
                <a:cs typeface="Angsana New" pitchFamily="18" charset="-34"/>
              </a:rPr>
              <a:pPr algn="r"/>
              <a:t>132</a:t>
            </a:fld>
            <a:endParaRPr lang="en-US" sz="1200" b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0240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D2511E-E136-42B1-ACF0-FDB16E5C0AA8}" type="slidenum">
              <a:rPr lang="en-US" altLang="th-TH" sz="1200"/>
              <a:pPr eaLnBrk="1" hangingPunct="1"/>
              <a:t>10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0342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090242-02F1-449E-87A0-7851CDC48E87}" type="slidenum">
              <a:rPr lang="en-US" altLang="th-TH" sz="1200"/>
              <a:pPr eaLnBrk="1" hangingPunct="1"/>
              <a:t>11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0445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EB5F7E-8B45-4B2D-81DE-5D267D0BDEE9}" type="slidenum">
              <a:rPr lang="en-US" altLang="th-TH" sz="1200"/>
              <a:pPr eaLnBrk="1" hangingPunct="1"/>
              <a:t>12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0547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195121-B7D5-46C8-BE99-0D3DF689AB25}" type="slidenum">
              <a:rPr lang="en-US" altLang="th-TH" sz="1200"/>
              <a:pPr eaLnBrk="1" hangingPunct="1"/>
              <a:t>13</a:t>
            </a:fld>
            <a:endParaRPr lang="en-US" altLang="th-TH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0752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260837-CF7B-46D0-BDF3-0C435DD06D26}" type="slidenum">
              <a:rPr lang="en-US" altLang="th-TH" sz="1200"/>
              <a:pPr eaLnBrk="1" hangingPunct="1"/>
              <a:t>14</a:t>
            </a:fld>
            <a:endParaRPr lang="en-US" altLang="th-TH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570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7077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2295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AB7B8-32B9-4F2A-9CF3-459B760CA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261447"/>
      </p:ext>
    </p:extLst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23B1-2281-4FFC-A047-8DF13743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3507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5035-EBF7-4C56-A988-31B3D48F9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06785"/>
      </p:ext>
    </p:extLst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9832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447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9854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7132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5990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309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7402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521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777F-569F-4829-8AF3-559AA38E9C55}" type="datetimeFigureOut">
              <a:rPr lang="th-TH" smtClean="0"/>
              <a:pPr/>
              <a:t>24/04/60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BE98-70C6-4150-9358-88E0AEECD9F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517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1.jpeg"/><Relationship Id="rId2" Type="http://schemas.openxmlformats.org/officeDocument/2006/relationships/hyperlink" Target="http://glitter.dek-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16632"/>
            <a:ext cx="9108504" cy="2016224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โครงการอบรมผู้ปฎิบัติงานด้านพัสดุและการเตรียมความพร้อมในการปฎิบัติงานตาม พรบ.พศ.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49280"/>
            <a:ext cx="386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เมษายน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949280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นายธีรเดช บุญวาศ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Picture 2" descr="ผลการค้นหารูปภาพสำหรับ รพ กำแพงเพช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01180"/>
            <a:ext cx="4545250" cy="36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ผลการค้นหารูปภาพสำหรับ รพ กำแพงเพชร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ผลการค้นหารูปภาพสำหรับ รพ กำแพงเพชร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AutoShape 8" descr="ผลการค้นหารูปภาพสำหรับ รพ กำแพงเพชร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4" name="Picture 10" descr="ผลการค้นหารูปภาพสำหรับ รพ กำแพงเพช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250" y="2123386"/>
            <a:ext cx="4545252" cy="36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295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71550" y="908050"/>
            <a:ext cx="7056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th-TH" altLang="th-TH" sz="3600" b="1">
              <a:latin typeface="Angsana New" pitchFamily="18" charset="-34"/>
              <a:cs typeface="Angsana New" pitchFamily="18" charset="-34"/>
            </a:endParaRPr>
          </a:p>
          <a:p>
            <a:pPr algn="ctr" eaLnBrk="1" hangingPunct="1"/>
            <a:endParaRPr lang="en-US" alt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388" name="สี่เหลี่ยมผืนผ้า 1"/>
          <p:cNvSpPr>
            <a:spLocks noChangeArrowheads="1"/>
          </p:cNvSpPr>
          <p:nvPr/>
        </p:nvSpPr>
        <p:spPr bwMode="auto">
          <a:xfrm>
            <a:off x="327442" y="138112"/>
            <a:ext cx="498564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th-TH" altLang="th-TH" sz="4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altLang="th-TH" sz="4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มาตรการทางกฎหมายที่เกี่ยวข้อง</a:t>
            </a:r>
          </a:p>
          <a:p>
            <a:pPr algn="ctr"/>
            <a:r>
              <a:rPr lang="th-TH" altLang="th-TH" sz="4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กับการตรวจสอบการใช้อำนาจรัฐ</a:t>
            </a:r>
          </a:p>
        </p:txBody>
      </p:sp>
      <p:pic>
        <p:nvPicPr>
          <p:cNvPr id="3074" name="Picture 2" descr="ผลการค้นหารูปภาพสำหรับ เปาบุ้นจิ้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0" r="43669"/>
          <a:stretch/>
        </p:blipFill>
        <p:spPr bwMode="auto">
          <a:xfrm>
            <a:off x="5313084" y="80962"/>
            <a:ext cx="3802486" cy="66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5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638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915816" y="404664"/>
            <a:ext cx="6048672" cy="597666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ถ้าถึงเวลาเปิดซองสอบราคา/ประกวดราคา ประธานยังไม่มาปฏิบัติหน้าที่จะทำอย่างไร ?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th-TH" sz="3800" b="1" u="sng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..............................................</a:t>
            </a:r>
          </a:p>
          <a:p>
            <a:pPr>
              <a:lnSpc>
                <a:spcPct val="110000"/>
              </a:lnSpc>
              <a:buNone/>
            </a:pPr>
            <a:r>
              <a:rPr lang="th-TH" sz="38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กวพ.อ.</a:t>
            </a:r>
            <a:r>
              <a:rPr lang="th-TH" sz="3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(ที่ กค (กวพ อ) 0408.4/ว 365   ลว 22  ตค  50) 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th-TH" sz="3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อนุมัติยกเว้นให้กรรมการเลือกกันเองทำหน้าที่เป็นประธานกรรมการชั่วคราวดำเนินการ และรายงานประธานตัวจริง  และผู้แต่งตั้งทราบ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BAC54-7A35-4852-88AE-4D3AA5B85003}" type="slidenum">
              <a:rPr lang="en-US"/>
              <a:pPr>
                <a:defRPr/>
              </a:pPr>
              <a:t>100</a:t>
            </a:fld>
            <a:endParaRPr lang="th-TH"/>
          </a:p>
        </p:txBody>
      </p:sp>
      <p:pic>
        <p:nvPicPr>
          <p:cNvPr id="5" name="Picture 6" descr="ผลการค้นหารูปภาพสำหรับ รพ กำแพงเพชร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7" t="4296" r="47574"/>
          <a:stretch/>
        </p:blipFill>
        <p:spPr bwMode="auto">
          <a:xfrm>
            <a:off x="323527" y="116632"/>
            <a:ext cx="2603353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81552575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74" y="44624"/>
            <a:ext cx="8229600" cy="114300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</a:t>
            </a:r>
            <a:b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คิดอย่างไร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2890664" cy="4525963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ซื้อ/จ้างของทุกชิ้น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ผู้ค้า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เสนอราคา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ไม่สามารถแยกยื่นแต่ละรายการได้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 1โครงการนั้นจะมีผู้ชนะหรือมีคู่สัญญาได้ 1 ราย เท่านั้น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99757" y="1988840"/>
            <a:ext cx="2890664" cy="45259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ซื้อ/จ้างของทุกชิ้น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ผู้ค้าสามารถแยกยื่นแต่ละรายการได้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เวลาพิจารณาๆแยก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แต่ละรายการ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 1โครงการนั้นจะมีผู้ชนะหรือคู่สัญญาได้หลายราย</a:t>
            </a:r>
            <a:endParaRPr lang="th-TH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45832" y="2558602"/>
            <a:ext cx="2890664" cy="41827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ซื้อ/จ้างของทุกชิ้น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 ยังไม่ได้กำหนด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ปริมาณที่จะ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ซื้อ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จ้าง จึงกำหนดให้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ผู้ค้าเสนอราคาต่อ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หน่วยก่อน 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เมื่อทราบปริมาณที่จะใช้ จึงเอาราคาต่อหน่วยที่เสนอ คูณด้วยปริมาณ ก็จะได้ราคารวมของทั้งสัญญา</a:t>
            </a:r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234" y="98072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ราคารวม</a:t>
            </a:r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268760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ราคาต่อรายการ</a:t>
            </a:r>
            <a:endParaRPr lang="th-TH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1753652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ราคาต่อหน่วย</a:t>
            </a:r>
            <a:endParaRPr lang="th-TH" b="1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6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/>
      <p:bldP spid="8" grpId="0"/>
      <p:bldP spid="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ําดับงาน: กระบวนการสำรอง 1"/>
          <p:cNvSpPr/>
          <p:nvPr/>
        </p:nvSpPr>
        <p:spPr>
          <a:xfrm>
            <a:off x="789806" y="819587"/>
            <a:ext cx="7814642" cy="112531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</a:t>
            </a:r>
            <a:r>
              <a:rPr lang="th-TH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เอกสารส่วนที่ ๑ </a:t>
            </a: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มาดำเนินการ</a:t>
            </a:r>
            <a:endParaRPr lang="th-TH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85750" y="2288282"/>
            <a:ext cx="2928938" cy="4093046"/>
          </a:xfrm>
          <a:prstGeom prst="roundRect">
            <a:avLst/>
          </a:prstGeom>
          <a:solidFill>
            <a:srgbClr val="934B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cs typeface="FreesiaUPC" pitchFamily="34" charset="-34"/>
              </a:rPr>
              <a:t>1</a:t>
            </a:r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.เซ็นชื่อเอกสารทุกแผ่น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cs typeface="FreesiaUPC" pitchFamily="34" charset="-34"/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..ตรวจ</a:t>
            </a:r>
            <a:r>
              <a:rPr lang="en-US" sz="3200" b="1" dirty="0" smtClean="0">
                <a:solidFill>
                  <a:schemeClr val="bg1"/>
                </a:solidFill>
                <a:cs typeface="FreesiaUPC" pitchFamily="34" charset="-34"/>
              </a:rPr>
              <a:t>3 </a:t>
            </a:r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ตรวจ</a:t>
            </a:r>
          </a:p>
          <a:p>
            <a:pPr>
              <a:defRPr/>
            </a:pPr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-มีฮั้ว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cs typeface="FreesiaUPC" pitchFamily="34" charset="-34"/>
              </a:rPr>
              <a:t>-</a:t>
            </a:r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เอกสารปลอม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cs typeface="FreesiaUPC" pitchFamily="34" charset="-34"/>
              </a:rPr>
              <a:t>-</a:t>
            </a:r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เป็นผู้ทิ้งงาน</a:t>
            </a:r>
            <a:endParaRPr lang="th-TH" sz="3200" dirty="0">
              <a:solidFill>
                <a:srgbClr val="FFFF00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286125" y="2143125"/>
            <a:ext cx="2857500" cy="464343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4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ประกาศรายชื่อผู้ผ่านการ</a:t>
            </a:r>
            <a:r>
              <a:rPr lang="th-TH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ตรวจสอบฮั้ว</a:t>
            </a:r>
          </a:p>
          <a:p>
            <a:pPr>
              <a:defRPr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ไว้ ณ 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สถานที่ทำการของส่วนราชการ                                                        -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ถ้าผู้ผ่านการคัดเลือกอยู่ ณ ที่นั้น ให้แจ้งให้ทราบด้วย</a:t>
            </a:r>
            <a:endParaRPr lang="th-TH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6215063" y="2071688"/>
            <a:ext cx="2857500" cy="4643437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th-TH" sz="24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4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ถ้าพบว่ามีผู้มีผลประโยชน์ร่วมกัน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   </a:t>
            </a: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-ให้ตัดชื่อออกทุกราย/แจ้งผู้นั้นทราบ</a:t>
            </a: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มีสิทธิ์อุทธรณ์ต่อปลัดกระทรวง ใน  ๓ วันนับแต่รับแจ้ง</a:t>
            </a:r>
          </a:p>
          <a:p>
            <a:pPr>
              <a:lnSpc>
                <a:spcPct val="80000"/>
              </a:lnSpc>
              <a:defRPr/>
            </a:pP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-คำวินิจฉัยของปลัดกระทรวงเป็นที่สุด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43AF-AFB8-48AA-B213-332B92ABCD17}" type="slidenum">
              <a:rPr lang="en-US"/>
              <a:pPr>
                <a:defRPr/>
              </a:pPr>
              <a:t>102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-17512" y="44624"/>
            <a:ext cx="916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เมื่อรับ</a:t>
            </a: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เอกสารแล้ว คกก.</a:t>
            </a:r>
            <a:r>
              <a:rPr lang="th-TH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เปิดซองสอบราคามีหน้าที่ </a:t>
            </a:r>
          </a:p>
        </p:txBody>
      </p:sp>
    </p:spTree>
    <p:extLst>
      <p:ext uri="{BB962C8B-B14F-4D97-AF65-F5344CB8AC3E}">
        <p14:creationId xmlns:p14="http://schemas.microsoft.com/office/powerpoint/2010/main" xmlns="" val="30151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79512" y="1268760"/>
            <a:ext cx="3130352" cy="388843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442913" indent="-442913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ปิด</a:t>
            </a:r>
            <a:r>
              <a:rPr lang="th-TH" sz="24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ซองคุณสมบัติทางเทคนิค/ราคา            </a:t>
            </a:r>
            <a:r>
              <a:rPr lang="th-TH" sz="24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เฉพาะ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ผู้มีชื่อผ่านการตรวจสอบผู้มีผลประโยชน์ร่วมกันเท่านั้น </a:t>
            </a:r>
            <a:r>
              <a:rPr lang="th-TH" sz="24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อ่านโดยเปิดเผยตามเวลาที่กำหนด   </a:t>
            </a:r>
            <a:r>
              <a:rPr lang="th-TH" sz="24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  <a:endParaRPr lang="th-TH" sz="24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1907705" y="836712"/>
            <a:ext cx="638646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 smtClean="0"/>
              <a:t>                                                </a:t>
            </a:r>
            <a:endParaRPr lang="th-TH" dirty="0"/>
          </a:p>
        </p:txBody>
      </p:sp>
      <p:sp>
        <p:nvSpPr>
          <p:cNvPr id="9" name="ลูกศรลง 8"/>
          <p:cNvSpPr/>
          <p:nvPr/>
        </p:nvSpPr>
        <p:spPr>
          <a:xfrm>
            <a:off x="6286500" y="836712"/>
            <a:ext cx="642764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>
          <a:xfrm>
            <a:off x="8501063" y="6357938"/>
            <a:ext cx="571500" cy="363537"/>
          </a:xfrm>
        </p:spPr>
        <p:txBody>
          <a:bodyPr/>
          <a:lstStyle/>
          <a:p>
            <a:pPr>
              <a:defRPr/>
            </a:pPr>
            <a:fld id="{E7B68366-C55C-4991-B6BA-630F503E07C4}" type="slidenum">
              <a:rPr lang="en-US"/>
              <a:pPr>
                <a:defRPr/>
              </a:pPr>
              <a:t>103</a:t>
            </a:fld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1556591" y="292373"/>
            <a:ext cx="603081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นำเอกสารส่วนที่ ๒ มาดำเนินการดังนี้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6089" y="1556792"/>
            <a:ext cx="3782415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อ่าน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เอกสาร/ </a:t>
            </a:r>
            <a:endParaRPr lang="th-TH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ทานว่า</a:t>
            </a:r>
            <a:r>
              <a:rPr lang="th-TH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เสนอเอกสารตรงตามบัญชีรายการเอกสาร หรือไม่ อย่างไร หากไม่มีให้บันทึกไว้ด้วย</a:t>
            </a:r>
          </a:p>
          <a:p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5589240"/>
            <a:ext cx="3055513" cy="112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.นำ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เอกสารส่วนที่ ๓   มาอ่านแจ้งราคา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2" descr="Image may contain: 5 people, people smiling, people sitting, table and indo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8" t="32954" r="59061"/>
          <a:stretch/>
        </p:blipFill>
        <p:spPr bwMode="auto">
          <a:xfrm>
            <a:off x="3295025" y="1460407"/>
            <a:ext cx="2052975" cy="320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152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3" grpId="0" animBg="1"/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D1314-76D3-4927-B8D7-E774DD3E6B49}" type="slidenum">
              <a:rPr lang="en-US"/>
              <a:pPr>
                <a:defRPr/>
              </a:pPr>
              <a:t>104</a:t>
            </a:fld>
            <a:endParaRPr lang="th-TH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71438" y="142875"/>
            <a:ext cx="9001125" cy="105387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bg1"/>
                </a:solidFill>
                <a:cs typeface="FreesiaUPC" pitchFamily="34" charset="-34"/>
              </a:rPr>
              <a:t>การประชุมของคณะกรรมการเปิดซองสอบราคา</a:t>
            </a:r>
          </a:p>
        </p:txBody>
      </p: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392906" y="1428750"/>
            <a:ext cx="8358188" cy="21431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32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คัดเลือกพัสดุ /งานจ้าง </a:t>
            </a: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ที่ถูกต้องตามเงื่อนไขในประกาศ และที่มีคุณภาพ/คุณสมบัติที่เป็นประโยชน์ต่อทางราชการ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107504" y="3861048"/>
            <a:ext cx="8858250" cy="28575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3600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3600" b="1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การลงมติ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สรุปผล เสนอซื้อ/จ้าง </a:t>
            </a:r>
            <a:endParaRPr lang="th-TH" sz="3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รายที่คัดเลือกแล้ว </a:t>
            </a:r>
            <a:endParaRPr lang="th-TH" sz="3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เสนอราคาต่ำสุด    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3851920" y="3571875"/>
            <a:ext cx="1000125" cy="78581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215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827584" y="71438"/>
            <a:ext cx="7643813" cy="1428750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th-TH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การต่อรองราคา </a:t>
            </a:r>
          </a:p>
          <a:p>
            <a:pPr algn="ctr" eaLnBrk="0" hangingPunct="0">
              <a:defRPr/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เมื่อผู้ขาย/จ้างเสนอ</a:t>
            </a:r>
          </a:p>
          <a:p>
            <a:pPr algn="ctr" eaLnBrk="0" hangingPunct="0">
              <a:defRPr/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สูง</a:t>
            </a:r>
            <a:r>
              <a:rPr lang="th-TH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กว่าวงเงินงบประมาณ</a:t>
            </a:r>
          </a:p>
        </p:txBody>
      </p:sp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142875" y="1714500"/>
            <a:ext cx="885825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buFont typeface="Wingdings" pitchFamily="2" charset="2"/>
              <a:buChar char="q"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ให้คกก.เปิด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ซองสอบราคาดำเนินการตามลำดับดังนี้</a:t>
            </a: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๑) ให้เรียกผู้เสนอราคารายต่ำสุดนั้นมาต่อรองราคา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ให้ต่ำสุด</a:t>
            </a: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เท่าที่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จะทำได้ </a:t>
            </a:r>
            <a:endParaRPr lang="th-TH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หากรายนั้นยอมลดราคาแล้ว ราคาใหม่ไม่สูงกว่าวงเงิน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    </a:t>
            </a: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จะซื้อ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/จ้าง หรือ สูงกว่าแต่ไม่เกิน ๑๐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ของวงเงินที่จะซื้อ/จ้าง</a:t>
            </a:r>
          </a:p>
        </p:txBody>
      </p:sp>
      <p:sp>
        <p:nvSpPr>
          <p:cNvPr id="39941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E0FB8-FBC5-4675-84AB-58B248EAF9A9}" type="slidenum">
              <a:rPr lang="en-US"/>
              <a:pPr>
                <a:defRPr/>
              </a:pPr>
              <a:t>105</a:t>
            </a:fld>
            <a:endParaRPr lang="th-TH"/>
          </a:p>
        </p:txBody>
      </p:sp>
      <p:sp>
        <p:nvSpPr>
          <p:cNvPr id="81926" name="สี่เหลี่ยมผืนผ้า 5"/>
          <p:cNvSpPr>
            <a:spLocks noChangeArrowheads="1"/>
          </p:cNvSpPr>
          <p:nvPr/>
        </p:nvSpPr>
        <p:spPr bwMode="auto">
          <a:xfrm>
            <a:off x="35496" y="4136232"/>
            <a:ext cx="9001125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ต่อรองแล้ว ไม่ยอมลดราคา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แต่ส่วนที่สูงกว่าวงเงินที่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จะซื้อ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/จ้าง ไม่เกิน๑๐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ถ้าเห็นว่าเหมาะสมให้เสนอซื้อ/จ้างจากรายนั้นได้</a:t>
            </a:r>
          </a:p>
        </p:txBody>
      </p:sp>
    </p:spTree>
    <p:extLst>
      <p:ext uri="{BB962C8B-B14F-4D97-AF65-F5344CB8AC3E}">
        <p14:creationId xmlns:p14="http://schemas.microsoft.com/office/powerpoint/2010/main" xmlns="" val="1511105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8913"/>
            <a:ext cx="8678863" cy="3811587"/>
          </a:xfrm>
          <a:solidFill>
            <a:srgbClr val="FFFF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36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(๒</a:t>
            </a:r>
            <a:r>
              <a:rPr lang="th-TH" sz="3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ถ้าต่อรองตาม (๑)แล้วไม่ได้ผล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+ให้เรียกทุกรายมายื่นซองใหม่พร้อมกัน ภายในกำหนดเวลา	สมควร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+หากรายใดไม่ยื่น ให้ถือว่ายืนตามราคาเดิม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+หากมีผู้เสนอราคาต่ำสุด เสนอราคาไม่สูงกว่าวงเงินหรือสูงไม่เกิน๑๐% 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ถ้าเห็นว่าเป็นราคาที่เหมาะสม ให้เสนอซื้อ/จ้างจากรายนั้น</a:t>
            </a:r>
          </a:p>
        </p:txBody>
      </p:sp>
      <p:sp>
        <p:nvSpPr>
          <p:cNvPr id="4096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6CB7-E037-4A19-9298-93957685CCB3}" type="slidenum">
              <a:rPr lang="en-US"/>
              <a:pPr>
                <a:defRPr/>
              </a:pPr>
              <a:t>106</a:t>
            </a:fld>
            <a:endParaRPr lang="th-TH"/>
          </a:p>
        </p:txBody>
      </p:sp>
      <p:sp>
        <p:nvSpPr>
          <p:cNvPr id="82948" name="สี่เหลี่ยมผืนผ้า 3"/>
          <p:cNvSpPr>
            <a:spLocks noChangeArrowheads="1"/>
          </p:cNvSpPr>
          <p:nvPr/>
        </p:nvSpPr>
        <p:spPr bwMode="auto">
          <a:xfrm>
            <a:off x="179512" y="4237925"/>
            <a:ext cx="8786812" cy="2246769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i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b="1" i="1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๓)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ถ้าดำเนินการตาม (๒)แล้วไม่ได้ผล </a:t>
            </a:r>
          </a:p>
          <a:p>
            <a:pPr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ให้เสนอความเห็นต่อหัวหน้าส่วนราชการว่าสมควรจะ  </a:t>
            </a:r>
          </a:p>
          <a:p>
            <a:pPr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ลดรายการ  ลดจำนวน หรือลดเนื้องาน</a:t>
            </a:r>
            <a:r>
              <a:rPr lang="th-TH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</a:p>
          <a:p>
            <a:pPr>
              <a:defRPr/>
            </a:pP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-  หรือขอเงินเพิ่ม</a:t>
            </a:r>
            <a:r>
              <a:rPr lang="th-TH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>
              <a:defRPr/>
            </a:pP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-  หรือยกเลิกเพื่อสอบราคา/ประกวดราคาใหม่</a:t>
            </a:r>
            <a:endParaRPr lang="en-US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3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nimBg="1"/>
      <p:bldP spid="8294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age.slidesharecdn.com/random-140823203859-phpapp01/95/-14-638.jpg?cb=140882645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" t="6808" r="-699" b="9075"/>
          <a:stretch/>
        </p:blipFill>
        <p:spPr bwMode="auto">
          <a:xfrm>
            <a:off x="3995936" y="115173"/>
            <a:ext cx="5110305" cy="60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817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4355976" cy="769938"/>
          </a:xfrm>
          <a:solidFill>
            <a:srgbClr val="FFCC99"/>
          </a:solidFill>
        </p:spPr>
        <p:txBody>
          <a:bodyPr anchor="b">
            <a:normAutofit/>
          </a:bodyPr>
          <a:lstStyle/>
          <a:p>
            <a:pPr eaLnBrk="1" hangingPunct="1"/>
            <a:r>
              <a:rPr lang="th-TH" sz="3600" b="1" smtClean="0">
                <a:latin typeface="Tahoma" pitchFamily="34" charset="0"/>
                <a:cs typeface="Tahoma" pitchFamily="34" charset="0"/>
              </a:rPr>
              <a:t>การพิจารณา (ต่อ)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452596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39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2. ในส่วนของใบเสนอราคา</a:t>
            </a:r>
          </a:p>
          <a:p>
            <a:pPr eaLnBrk="1" hangingPunct="1"/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ไม่กรอกกำหนดส่งมอบ</a:t>
            </a:r>
          </a:p>
          <a:p>
            <a:pPr eaLnBrk="1" hangingPunct="1"/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ไม่เสนอกำหนดยืนราคา</a:t>
            </a:r>
          </a:p>
          <a:p>
            <a:pPr eaLnBrk="1" hangingPunct="1"/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เสนอพัสดุหลายยี่ห้อ หลายรุ่น</a:t>
            </a:r>
          </a:p>
          <a:p>
            <a:pPr eaLnBrk="1" hangingPunct="1"/>
            <a:r>
              <a:rPr lang="th-TH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กรอกราคาผิดพลาด</a:t>
            </a:r>
          </a:p>
          <a:p>
            <a:pPr eaLnBrk="1" hangingPunct="1"/>
            <a:r>
              <a:rPr lang="th-TH" b="1" dirty="0" smtClean="0">
                <a:latin typeface="Tahoma" pitchFamily="34" charset="0"/>
                <a:cs typeface="Tahoma" pitchFamily="34" charset="0"/>
              </a:rPr>
              <a:t>ลดราคาในใบเสนอราคา</a:t>
            </a:r>
          </a:p>
          <a:p>
            <a:pPr eaLnBrk="1" hangingPunct="1"/>
            <a:endParaRPr lang="th-TH" b="1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812360" y="227687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Down Arrow 3"/>
          <p:cNvSpPr/>
          <p:nvPr/>
        </p:nvSpPr>
        <p:spPr>
          <a:xfrm rot="2979037" flipH="1">
            <a:off x="8320699" y="1895929"/>
            <a:ext cx="405758" cy="6322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7380312" y="335699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 rot="7035798" flipH="1">
            <a:off x="7911420" y="3507795"/>
            <a:ext cx="405758" cy="6322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6296815" y="4075579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 rot="2979037" flipH="1">
            <a:off x="6805154" y="3694636"/>
            <a:ext cx="405758" cy="6322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2565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9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9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7D34-5CAD-457F-8B49-691BE9E138E3}" type="slidenum">
              <a:rPr lang="en-US"/>
              <a:pPr>
                <a:defRPr/>
              </a:pPr>
              <a:t>108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5750" y="142875"/>
            <a:ext cx="8572500" cy="15001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(กรณีศึกษา)</a:t>
            </a:r>
          </a:p>
          <a:p>
            <a:pPr algn="ctr"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หากมีผู้เสนอราคารายเดียว/หรือมีสิทธิเสนอราคารายเดียว </a:t>
            </a:r>
            <a:endParaRPr lang="th-TH" sz="2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มีคำสั่งยกเลิกการสอบราคาครั้งนี้ได้หรือไม่?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42875" y="1714500"/>
            <a:ext cx="8786813" cy="5000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defRPr/>
            </a:pPr>
            <a:r>
              <a:rPr lang="th-TH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มติกวพ.ครั้งที่ ๓/๕๕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หากคกก.เปิด</a:t>
            </a:r>
            <a:r>
              <a:rPr lang="th-TH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ซองสอบราคา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พิจารณาแล้ว</a:t>
            </a:r>
            <a:r>
              <a:rPr lang="th-TH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เห็นว่า มีผู้เสนอราคาที่มีสิทธิเสนอราคาที่ถูกต้องเพียงรายเดียว และเห็นว่าไม่มีการแข่งขันราคา ซึ่งจะทำให้ไม่เป็นประโยชน์แก่ราชการ หากจะดำเนินการต่อไป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ควรยก</a:t>
            </a:r>
            <a:r>
              <a:rPr lang="th-TH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เลิกการสอบ</a:t>
            </a:r>
            <a:r>
              <a:rPr lang="th-TH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</a:t>
            </a:r>
            <a:endParaRPr lang="th-TH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คำสั่งยกเลิกการประกาศสอบราคา เป็นคำสั่งทางปกครอง ที่ต้องทำเป็นหนังสือ โดยระบุเหตุผลไว้ในคำสั่ง</a:t>
            </a:r>
            <a:r>
              <a:rPr lang="th-TH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หรือเอกสารแนบท้าย</a:t>
            </a:r>
            <a:r>
              <a:rPr lang="th-TH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ผลการค้นหารูปภาพสำหรับ ยกเลิ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99" y="1763424"/>
            <a:ext cx="8701981" cy="47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671461">
            <a:off x="3344113" y="3774964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+mj-lt"/>
              </a:rPr>
              <a:t>รายเดียวยกเลิก</a:t>
            </a:r>
            <a:endParaRPr lang="th-TH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69" y="125760"/>
            <a:ext cx="8229600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รายเดียวยกเลิก</a:t>
            </a:r>
            <a:b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ต้องมีเหตุผลหรือไม่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89" y="1767323"/>
            <a:ext cx="8229600" cy="4723167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หลักกฏหมาย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คำสั่งยกเลิก สอบราคา ประกวดราคา เป็นคำสั่งทางปกครอง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วิธีพิจารณารายเดียวยกเลิก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วิธีสอบราคา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ระเบียบพัสดุ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42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คัดเลือกจากผู้เสนอราคาถูกต้องซึ่งเสนอราคาต่ำสุด กรณีผู้เสนอราคาต่ำสุดไม่ยอมเข้าทำสัญญา ให้ คกกฯ พิจารณาผู้สนอราคาต่ำสุดรายถัดไปตามลำดับ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)กรณีผู้เสนอราคาถูกต้องรายเดียว ให้ คกกฯ ดำเนินการตามข้อ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 </a:t>
            </a:r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มีรายเดียว   ยกเลิก              ต้องมีเหตุผล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ดำเนินการต่อ   ไม่ต้องมีเหตุผล</a:t>
            </a:r>
          </a:p>
          <a:p>
            <a:pPr marL="0" indent="0">
              <a:buNone/>
            </a:pP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278957"/>
            <a:ext cx="62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คำพิพากษาศาลปกครองสูงสุดที่ อ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2546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AutoShape 2" descr="https://pixabay.com/static/uploads/photo/2014/03/25/16/33/cancel-297373_960_720.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4" descr="https://pixabay.com/static/uploads/photo/2014/03/25/16/33/cancel-297373_960_720.pn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101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 build="p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2.isanook.com/ns/0/ud/390/1952330/67996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5000554" cy="37170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51521" y="1268760"/>
            <a:ext cx="4215246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ประกาศ</a:t>
            </a: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คณะกรรมการป้องกันและปราบปราม</a:t>
            </a:r>
          </a:p>
          <a:p>
            <a:pPr>
              <a:spcBef>
                <a:spcPct val="20000"/>
              </a:spcBef>
            </a:pP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การทุจริตแห่งชาติ </a:t>
            </a:r>
            <a:endParaRPr lang="th-TH" alt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 </a:t>
            </a: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</a:t>
            </a: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กรับทรัพย์สินหรือ</a:t>
            </a: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ประโยชน์อื่นใดโดยธรรมดาของเจ้าหน้าที่</a:t>
            </a: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ของรัฐ </a:t>
            </a: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พ.ศ.</a:t>
            </a: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2543</a:t>
            </a:r>
            <a:endParaRPr lang="th-TH" alt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98629"/>
            <a:ext cx="569418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 ป.ป.ช. </a:t>
            </a:r>
          </a:p>
          <a:p>
            <a:pPr algn="ctr"/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ที่บัญญัติเกี่ยวกับประโยชน์ทับซ้อน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1128109"/>
            <a:ext cx="3672408" cy="20128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th-TH" alt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พระราชบัญญัติประกอบรัฐธรรมนูญว่าด้วย</a:t>
            </a:r>
          </a:p>
          <a:p>
            <a:pPr>
              <a:spcBef>
                <a:spcPct val="20000"/>
              </a:spcBef>
            </a:pPr>
            <a:r>
              <a:rPr lang="th-TH" alt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การป้องกันและปราบปรามการทุจริต พ.ศ.2543</a:t>
            </a:r>
          </a:p>
        </p:txBody>
      </p:sp>
    </p:spTree>
    <p:extLst>
      <p:ext uri="{BB962C8B-B14F-4D97-AF65-F5344CB8AC3E}">
        <p14:creationId xmlns:p14="http://schemas.microsoft.com/office/powerpoint/2010/main" xmlns="" val="26381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 animBg="1"/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369" y="125760"/>
            <a:ext cx="8229600" cy="7829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รายเดียวยกเลิก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ต้องมีเหตุผลหรือไม่(ต่อ)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9137" y="1802177"/>
            <a:ext cx="8229600" cy="4723167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ประกวด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ระเบียบพัสดุ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51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มีผู้เสนอราคารายเดียว /มีหลายรายแต่ถูกต้องรายเดียว โดยปกติให้เสนอ หน.ส่วนราชการยกเลิกประกวดราคานั้น แต่ถ้าคกกฯพิจารณาการประกวดราคาแห็นว่า มีเหตุผล ให้ดำเนินการต่อไปได้โดยไม่ต้องยกเลิก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</a:t>
            </a:r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มีรายเดียว   ยกเลิก        ไม่ต้องมีเหตุผล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ดำเนินการต่อ   ต้องมีเหตุผล</a:t>
            </a:r>
          </a:p>
          <a:p>
            <a:pPr marL="0" indent="0">
              <a:buNone/>
            </a:pP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052736"/>
            <a:ext cx="62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คำพิพากษาศาลปกครองสูงสุดที่ อ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96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2547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9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การบริหารสัญญา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การส่งมอบสถานที่ก่อสร้าง</a:t>
            </a:r>
          </a:p>
          <a:p>
            <a:r>
              <a:rPr lang="th-TH" sz="40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การส่งสำเนาสัญญาจ้างให้ผู้เกี่ยวข้อง</a:t>
            </a:r>
          </a:p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4000" b="1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การตรวจรับ </a:t>
            </a:r>
          </a:p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40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การแก้ไขสัญญา (136) </a:t>
            </a:r>
          </a:p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 การบอกเลิกสัญญา (137-138) </a:t>
            </a:r>
          </a:p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4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การขยาย ลด งดค่าปรับ (139)</a:t>
            </a:r>
          </a:p>
        </p:txBody>
      </p:sp>
    </p:spTree>
    <p:extLst>
      <p:ext uri="{BB962C8B-B14F-4D97-AF65-F5344CB8AC3E}">
        <p14:creationId xmlns:p14="http://schemas.microsoft.com/office/powerpoint/2010/main" xmlns="" val="1300914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0" y="203200"/>
            <a:ext cx="8720138" cy="633413"/>
          </a:xfrm>
          <a:solidFill>
            <a:srgbClr val="FFCCFF"/>
          </a:solidFill>
          <a:ln w="57150">
            <a:solidFill>
              <a:srgbClr val="FFCCFF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700" b="1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3700" b="1" smtClean="0">
                <a:solidFill>
                  <a:srgbClr val="2F2FFF"/>
                </a:solidFill>
                <a:latin typeface="Tahoma" pitchFamily="34" charset="0"/>
                <a:cs typeface="Tahoma" pitchFamily="34" charset="0"/>
              </a:rPr>
              <a:t>ใคร ?   เป็นผู้มีหน้าที่บริหารสัญญา</a:t>
            </a:r>
          </a:p>
        </p:txBody>
      </p:sp>
      <p:sp>
        <p:nvSpPr>
          <p:cNvPr id="246787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8720138" cy="4943475"/>
          </a:xfrm>
          <a:gradFill rotWithShape="1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</p:spPr>
        <p:txBody>
          <a:bodyPr/>
          <a:lstStyle/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 เป็นหน้าที่ของ  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None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    -เจ้าหน้าที่พัสดุ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None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    -</a:t>
            </a:r>
            <a:r>
              <a:rPr lang="th-TH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คณะกรรมการตรวจรับพัสดุ </a:t>
            </a:r>
            <a:r>
              <a:rPr lang="th-TH" b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หรือ </a:t>
            </a:r>
            <a:r>
              <a:rPr lang="th-TH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คณะกรรมการตรวจการจ้าง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h-TH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มีหน้าที่บริหารสัญญา  คือ เมื่อสัญญาครบกำหนด จะต้องแจ้งให้ผู้ขายหรือรับจ้างส่งมอบของหรืองานตามสัญญา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h-TH" b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จะต้องเสนอหัวหน้าส่วนราชการให้มี </a:t>
            </a:r>
            <a:r>
              <a:rPr lang="th-TH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หนังสือแจ้งเตือน </a:t>
            </a:r>
            <a:r>
              <a:rPr lang="th-TH" b="1" smtClean="0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แจ้งปรับ </a:t>
            </a:r>
            <a:r>
              <a:rPr lang="th-TH" b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th-TH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หากมิได้ดำเนินการ </a:t>
            </a:r>
            <a:r>
              <a:rPr lang="th-TH" b="1" i="1" u="sng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จะถือว่าละเลยไม่ดำเนินการตามหน้าที่</a:t>
            </a:r>
          </a:p>
        </p:txBody>
      </p:sp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48208E1-9584-42E1-A3D5-5E43BEEC05BD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112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817563" y="998538"/>
            <a:ext cx="7633821" cy="480131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 2" pitchFamily="18" charset="2"/>
              <a:buNone/>
              <a:defRPr/>
            </a:pPr>
            <a:r>
              <a:rPr lang="th-TH" sz="28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กค(กวพ)๐๔๐๘.๔/๒๘๕๑๔ ลว.๑๒ ต.ค.๔๘</a:t>
            </a:r>
            <a:endParaRPr lang="th-TH" sz="2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85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DAC9B0-E292-450C-BA3E-4BDD3B650E54}" type="datetime1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247811" name="Text Box 2"/>
          <p:cNvSpPr txBox="1">
            <a:spLocks noChangeArrowheads="1"/>
          </p:cNvSpPr>
          <p:nvPr/>
        </p:nvSpPr>
        <p:spPr bwMode="auto">
          <a:xfrm>
            <a:off x="0" y="15716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ลงนามสัญญาแล้วต้องดำเนินการ</a:t>
            </a:r>
          </a:p>
        </p:txBody>
      </p:sp>
      <p:sp>
        <p:nvSpPr>
          <p:cNvPr id="247812" name="Text Box 3"/>
          <p:cNvSpPr txBox="1">
            <a:spLocks noChangeArrowheads="1"/>
          </p:cNvSpPr>
          <p:nvPr/>
        </p:nvSpPr>
        <p:spPr bwMode="auto">
          <a:xfrm>
            <a:off x="2643174" y="2512164"/>
            <a:ext cx="442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eaLnBrk="0" hangingPunct="0"/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- ผู้รับจ้าง</a:t>
            </a:r>
          </a:p>
          <a:p>
            <a:pPr marL="533400" indent="-533400" eaLnBrk="0" hangingPunct="0"/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- </a:t>
            </a:r>
            <a:r>
              <a:rPr lang="th-TH" sz="20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ตรวจการจ้าง</a:t>
            </a:r>
          </a:p>
          <a:p>
            <a:pPr marL="533400" indent="-533400" eaLnBrk="0" hangingPunct="0"/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- ผู้ควบคุมงาน</a:t>
            </a:r>
          </a:p>
          <a:p>
            <a:pPr marL="533400" indent="-533400" eaLnBrk="0" hangingPunct="0"/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- </a:t>
            </a:r>
            <a:r>
              <a:rPr lang="th-TH" sz="20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จนท.</a:t>
            </a:r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การเงิน                                          </a:t>
            </a:r>
          </a:p>
        </p:txBody>
      </p:sp>
      <p:sp>
        <p:nvSpPr>
          <p:cNvPr id="247813" name="AutoShape 4"/>
          <p:cNvSpPr>
            <a:spLocks noChangeArrowheads="1"/>
          </p:cNvSpPr>
          <p:nvPr/>
        </p:nvSpPr>
        <p:spPr bwMode="auto">
          <a:xfrm>
            <a:off x="357158" y="2565400"/>
            <a:ext cx="2667000" cy="1447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th-TH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ทุกมูลค่า</a:t>
            </a:r>
          </a:p>
        </p:txBody>
      </p:sp>
      <p:sp>
        <p:nvSpPr>
          <p:cNvPr id="247814" name="AutoShape 5"/>
          <p:cNvSpPr>
            <a:spLocks noChangeArrowheads="1"/>
          </p:cNvSpPr>
          <p:nvPr/>
        </p:nvSpPr>
        <p:spPr bwMode="auto">
          <a:xfrm>
            <a:off x="468313" y="4724400"/>
            <a:ext cx="3386137" cy="1447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eaLnBrk="0" hangingPunct="0">
              <a:defRPr/>
            </a:pPr>
            <a:r>
              <a:rPr lang="th-TH"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ทุกมูลค่า</a:t>
            </a:r>
            <a:r>
              <a:rPr lang="en-US"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&gt;1</a:t>
            </a:r>
            <a:r>
              <a:rPr lang="th-TH"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</a:t>
            </a:r>
          </a:p>
        </p:txBody>
      </p:sp>
      <p:sp>
        <p:nvSpPr>
          <p:cNvPr id="248845" name="Line 6"/>
          <p:cNvSpPr>
            <a:spLocks noChangeShapeType="1"/>
          </p:cNvSpPr>
          <p:nvPr/>
        </p:nvSpPr>
        <p:spPr bwMode="auto">
          <a:xfrm>
            <a:off x="4572000" y="2209800"/>
            <a:ext cx="0" cy="2057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48846" name="Line 7"/>
          <p:cNvSpPr>
            <a:spLocks noChangeShapeType="1"/>
          </p:cNvSpPr>
          <p:nvPr/>
        </p:nvSpPr>
        <p:spPr bwMode="auto">
          <a:xfrm>
            <a:off x="4572000" y="4868863"/>
            <a:ext cx="0" cy="1066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47817" name="Text Box 8"/>
          <p:cNvSpPr txBox="1">
            <a:spLocks noChangeArrowheads="1"/>
          </p:cNvSpPr>
          <p:nvPr/>
        </p:nvSpPr>
        <p:spPr bwMode="auto">
          <a:xfrm>
            <a:off x="971550" y="1000108"/>
            <a:ext cx="6992938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0" hangingPunct="0">
              <a:buFontTx/>
              <a:buAutoNum type="arabicPeriod"/>
            </a:pPr>
            <a:r>
              <a:rPr lang="th-TH" sz="3600" b="1">
                <a:latin typeface="Tahoma" pitchFamily="34" charset="0"/>
                <a:ea typeface="Tahoma" pitchFamily="34" charset="0"/>
                <a:cs typeface="Tahoma" pitchFamily="34" charset="0"/>
              </a:rPr>
              <a:t> ส่งสำเนาสัญญาให้ผู้เกี่ยวข้อง</a:t>
            </a:r>
          </a:p>
        </p:txBody>
      </p:sp>
      <p:sp>
        <p:nvSpPr>
          <p:cNvPr id="247818" name="Text Box 9"/>
          <p:cNvSpPr txBox="1">
            <a:spLocks noChangeArrowheads="1"/>
          </p:cNvSpPr>
          <p:nvPr/>
        </p:nvSpPr>
        <p:spPr bwMode="auto">
          <a:xfrm>
            <a:off x="4716463" y="4797425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สตง.</a:t>
            </a:r>
          </a:p>
          <a:p>
            <a:pPr eaLnBrk="0" hangingPunct="0"/>
            <a:r>
              <a:rPr lang="th-TH" sz="36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กรมสรรพากร</a:t>
            </a:r>
          </a:p>
        </p:txBody>
      </p:sp>
    </p:spTree>
    <p:extLst>
      <p:ext uri="{BB962C8B-B14F-4D97-AF65-F5344CB8AC3E}">
        <p14:creationId xmlns:p14="http://schemas.microsoft.com/office/powerpoint/2010/main" xmlns="" val="2295282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17" grpId="0" animBg="1"/>
      <p:bldP spid="24781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812360" cy="936625"/>
          </a:xfrm>
          <a:solidFill>
            <a:schemeClr val="accent1"/>
          </a:solidFill>
        </p:spPr>
        <p:txBody>
          <a:bodyPr/>
          <a:lstStyle/>
          <a:p>
            <a:r>
              <a:rPr lang="th-TH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ลงนามสัญญาแล้วต้องดำเนินการ(ต่อ)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idx="1"/>
          </p:nvPr>
        </p:nvSpPr>
        <p:spPr>
          <a:xfrm>
            <a:off x="-1" y="2052638"/>
            <a:ext cx="7524327" cy="4805362"/>
          </a:xfrm>
          <a:solidFill>
            <a:srgbClr val="CCFF99"/>
          </a:solidFill>
        </p:spPr>
        <p:txBody>
          <a:bodyPr>
            <a:normAutofit/>
          </a:bodyPr>
          <a:lstStyle/>
          <a:p>
            <a:pPr marL="609600" indent="-609600">
              <a:buFont typeface="Arial" pitchFamily="34" charset="0"/>
              <a:buNone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- เป็นหน้าที่ผู้ว่าจ้าง ที่จะต้องส่งมอบสถานที่ก่อสร้างให้ผู้รับจ้าง   ดำเนินการก่อสร้าง</a:t>
            </a:r>
          </a:p>
          <a:p>
            <a:pPr>
              <a:buFontTx/>
              <a:buChar char="-"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ต้องตรวจสอบสถานที่ก่อสร้างให้พร้อมที่จะก่อสร้างไม่มีสิ่งกีดขวาง  , 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   รื้ออาคารเก่า</a:t>
            </a:r>
          </a:p>
          <a:p>
            <a:pPr marL="609600" indent="-609600">
              <a:buFontTx/>
              <a:buNone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- ต้องทำเป็นหนังสือ   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51520" y="1302040"/>
            <a:ext cx="5184775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4000" b="1">
                <a:latin typeface="Tahoma" pitchFamily="34" charset="0"/>
                <a:ea typeface="Tahoma" pitchFamily="34" charset="0"/>
                <a:cs typeface="Tahoma" pitchFamily="34" charset="0"/>
              </a:rPr>
              <a:t>. การส่งมอบสถานที่</a:t>
            </a:r>
            <a:endParaRPr lang="en-US" sz="4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s://4c06f8d0-a-62cb3a1a-s-sites.googlegroups.com/site/phasdukph/home/20160730150024.jpg?attachauth=ANoY7cokjvs1Bvn4YEnv5xIB_OuNoqV26ie1jPNBtDdsDBfzmOe7uKfxvKIV3dYzj-7owxnAO52JdZiNLGhn0bUk0L24llhdTORISSt1M6NpWZxPr6JegqsYYBUNnH35kTLfgsM0BU4Qd4VN5zvaRQY_lhlmMx66pGAmnkjSA1Z9x5XVrPGcsLYFM4B45zGXBIeXNjlfFBqRF8onOcbid9FQZxewjosD_D8iO0plQxbjGq_PJ_LfAyk%3D&amp;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32" t="27267" r="72536" b="23783"/>
          <a:stretch/>
        </p:blipFill>
        <p:spPr bwMode="auto">
          <a:xfrm flipH="1">
            <a:off x="7524327" y="52547"/>
            <a:ext cx="1588159" cy="654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63505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88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build="p" animBg="1"/>
      <p:bldP spid="24883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2855" y="692696"/>
            <a:ext cx="8429625" cy="1558925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895350" algn="l"/>
              </a:tabLst>
            </a:pPr>
            <a:r>
              <a:rPr lang="th-TH" sz="4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การตรวจรับพัสดุ</a:t>
            </a:r>
            <a:br>
              <a:rPr lang="th-TH" sz="4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4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ตามระเบียบฯ ข้อ71 ข้อ 72ข้อ 73</a:t>
            </a:r>
            <a:endParaRPr lang="en-US" sz="4000" b="1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329316A-C07A-4B5D-9848-D8576480F208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115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50884" name="Text Box 5"/>
          <p:cNvSpPr txBox="1">
            <a:spLocks noChangeArrowheads="1"/>
          </p:cNvSpPr>
          <p:nvPr/>
        </p:nvSpPr>
        <p:spPr bwMode="auto">
          <a:xfrm>
            <a:off x="1571604" y="44624"/>
            <a:ext cx="6869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40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.การบริหารสัญญากรณีปกติ</a:t>
            </a:r>
            <a:endParaRPr lang="en-US" sz="40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10" descr="Image may contain: 5 people, people sitting, people standing and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954" y="2296575"/>
            <a:ext cx="6655421" cy="44369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685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cnt.ac.th/webnews/photo2/images_large/4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939" y="2780928"/>
            <a:ext cx="559796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055688"/>
          </a:xfrm>
          <a:solidFill>
            <a:schemeClr val="accent2"/>
          </a:solidFill>
        </p:spPr>
        <p:txBody>
          <a:bodyPr/>
          <a:lstStyle/>
          <a:p>
            <a:r>
              <a:rPr lang="th-TH" sz="5300" b="1" smtClean="0">
                <a:solidFill>
                  <a:schemeClr val="bg1"/>
                </a:solidFill>
                <a:cs typeface="Tahoma" pitchFamily="34" charset="0"/>
              </a:rPr>
              <a:t>ผู้มีหน้าที่ในการตรวจรับพัสดุ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852738"/>
            <a:ext cx="8964613" cy="277971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คกก.รับพัสดุ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ตรวจรับวัสดุ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ครุภัณฑ์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=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ตรวจการจ้างทั่วไป</a:t>
            </a:r>
          </a:p>
          <a:p>
            <a:pPr>
              <a:lnSpc>
                <a:spcPct val="90000"/>
              </a:lnSpc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คกก.ตรวจการจ้าง  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=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ตรวจงานจ้าง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                                 ก่อสร้าง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h-TH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ผู้ควบคุมงาน  </a:t>
            </a:r>
            <a:r>
              <a:rPr lang="en-US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=</a:t>
            </a:r>
            <a:r>
              <a:rPr lang="th-TH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ตรวจงานก่อสร้าง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971550" y="1690688"/>
            <a:ext cx="7112845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กค(กวพ) 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0408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28514 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ลว 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ตค 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  <a:p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นร(กวพ) 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1305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11948 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ลว 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ธค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xmlns="" val="357609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  <p:bldP spid="25088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341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ที่ นร</a:t>
            </a:r>
            <a:r>
              <a:rPr lang="en-US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1305</a:t>
            </a:r>
            <a:r>
              <a:rPr lang="th-TH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/ว</a:t>
            </a:r>
            <a:r>
              <a:rPr lang="en-US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5855 </a:t>
            </a:r>
            <a:r>
              <a:rPr lang="th-TH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ลว </a:t>
            </a:r>
            <a:r>
              <a:rPr lang="en-US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11 </a:t>
            </a:r>
            <a:r>
              <a:rPr lang="th-TH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กค</a:t>
            </a:r>
            <a:r>
              <a:rPr lang="en-US" sz="32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44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262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ให้ตรวจรับวันที่มีหนังสือนำพัสดุมาส่ง</a:t>
            </a:r>
            <a:r>
              <a:rPr lang="th-TH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(ส่งที่งานสารบรรณ/จนท.พัสดุผู้รับต้องรีบนำลงรับงานสารบรรณ)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ตามเงื่อนไขสัญญา</a:t>
            </a:r>
          </a:p>
          <a:p>
            <a:pPr>
              <a:lnSpc>
                <a:spcPct val="90000"/>
              </a:lnSpc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ต้องมีหลักฐานการส่งมอบเป็นหนังสือด้วย เพื่อใช้เป็นหลักฐานยืนยันวันที่ส่งมอบตามสัญญาและประโยชน์ในการคิดค่าปรับ</a:t>
            </a:r>
            <a:endParaRPr lang="en-US" sz="2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539750" y="3789363"/>
            <a:ext cx="8229600" cy="633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นร(กวพ)</a:t>
            </a:r>
            <a:r>
              <a:rPr lang="en-US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100</a:t>
            </a:r>
            <a:r>
              <a:rPr lang="th-TH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/ว</a:t>
            </a:r>
            <a:r>
              <a:rPr lang="en-US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ลว </a:t>
            </a:r>
            <a:r>
              <a:rPr lang="en-US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เมษ</a:t>
            </a:r>
            <a:r>
              <a:rPr lang="en-US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33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179388" y="4613275"/>
            <a:ext cx="88841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 หน.ส่วนราชการกำหนดระยะเวลาให้ </a:t>
            </a:r>
            <a:r>
              <a:rPr lang="th-TH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ตรวจรับ 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รายงานภายในกำหนด หากล่าช้าให้ขอขยายและ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แจ้งคู่สัญญาทราบ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858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  <p:bldP spid="251909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การแบ่งงวดงานและงวดเงิน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47260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งานที่จ้างเป็นไป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ตามลำดับ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ขั้นตอนตามหลักวิชาการของการ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ก่อสร้าง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แบ่ง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จ่ายเงินให้ผู้รับ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จ้างส่งมอบงานในแต่ละงวดเพื่อให้ผู้รับจ้างเกิดสภาพคล่องทางการเงินและใช้เป็นทุนหมุนเวียนในการ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ก่อสร้าง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จ่ายเงินเป็นงวด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นั้นต้องกำหนดให้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สัมพันธ์กันระหว่างงวดงานกับงวด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เงินด้วย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หลักผู้ว่าจ้างไม่อาจรับมอบงานและจ่ายเงินข้ามงวด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เว้น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ตามข้อเท็จจริงของหลักวิชาการของการก่อสร้างงานที่ส่งมอบนั้นเป็นอิสระไม่เกี่ยวข้องกับงานในงวดก่อนหน้านั้นและมีการกาหนดไว้ในสัญญาว่าสามารถส่งมอบงานข้ามงวดได้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8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CBAA089-A595-42CD-9B77-B390B786B7A3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119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539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675"/>
            <a:ext cx="8643938" cy="714375"/>
          </a:xfrm>
          <a:solidFill>
            <a:srgbClr val="CCFF99"/>
          </a:solidFill>
        </p:spPr>
        <p:txBody>
          <a:bodyPr/>
          <a:lstStyle/>
          <a:p>
            <a:pPr>
              <a:tabLst>
                <a:tab pos="4476750" algn="l"/>
              </a:tabLst>
            </a:pPr>
            <a:r>
              <a:rPr lang="th-TH" sz="3700" b="1" smtClean="0">
                <a:solidFill>
                  <a:srgbClr val="0000CC"/>
                </a:solidFill>
                <a:latin typeface="Cordia New" pitchFamily="34" charset="-34"/>
                <a:cs typeface="Tahoma" pitchFamily="34" charset="0"/>
              </a:rPr>
              <a:t>ระยะเวลาการตรวจรับพัสดุ</a:t>
            </a:r>
            <a:endParaRPr lang="en-US" sz="3700" smtClean="0">
              <a:solidFill>
                <a:srgbClr val="0000CC"/>
              </a:solidFill>
              <a:latin typeface="Cordia New" pitchFamily="34" charset="-34"/>
              <a:cs typeface="Tahoma" pitchFamily="34" charset="0"/>
            </a:endParaRPr>
          </a:p>
        </p:txBody>
      </p:sp>
      <p:sp>
        <p:nvSpPr>
          <p:cNvPr id="2539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28800"/>
            <a:ext cx="8964612" cy="4191000"/>
          </a:xfrm>
          <a:solidFill>
            <a:srgbClr val="FFFFCC"/>
          </a:solidFill>
        </p:spPr>
        <p:txBody>
          <a:bodyPr/>
          <a:lstStyle/>
          <a:p>
            <a:pPr marL="0" lvl="1" indent="457200" algn="thaiDist">
              <a:buFontTx/>
              <a:buNone/>
            </a:pPr>
            <a:r>
              <a:rPr lang="th-TH" sz="25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ให้ตรวจรับวันที่มีหนังสือนำพัสดุมาส่งตามเงื่อนไขสัญญา</a:t>
            </a:r>
          </a:p>
          <a:p>
            <a:pPr marL="0" indent="0" algn="thaiDist">
              <a:buFont typeface="Wingdings" pitchFamily="2" charset="2"/>
              <a:buNone/>
            </a:pPr>
            <a:r>
              <a:rPr lang="th-TH" b="1" u="sng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งานซื้อ/จ้างทำของ</a:t>
            </a:r>
            <a:endParaRPr lang="en-US" b="1" u="sng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thaiDist">
              <a:buFont typeface="Wingdings" pitchFamily="2" charset="2"/>
              <a:buNone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ตรวจรับทันทีในวันที่นำพัสดุมาส่งอย่างช้าไม่เกิน๕วันทำการ(ไม่รวมเวลาที่ใช้ทดลอง)</a:t>
            </a:r>
          </a:p>
          <a:p>
            <a:pPr marL="0" indent="0" algn="thaiDist">
              <a:buClr>
                <a:srgbClr val="C00000"/>
              </a:buClr>
              <a:buFont typeface="Wingdings" pitchFamily="2" charset="2"/>
              <a:buChar char="ü"/>
            </a:pPr>
            <a:r>
              <a:rPr lang="th-TH" sz="2400" b="1" u="sng" dirty="0" smtClean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ต้องมีหลักฐานการส่งมอบเป็นหนังสือด้วย</a:t>
            </a:r>
            <a:r>
              <a:rPr lang="th-TH" sz="2400" b="1" u="sng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เพื่อ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marL="0" indent="0" algn="thaiDist">
              <a:buClr>
                <a:srgbClr val="C00000"/>
              </a:buClr>
              <a:buFont typeface="Wingdings" pitchFamily="2" charset="2"/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th-TH" b="1" dirty="0" smtClean="0">
                <a:latin typeface="Tahoma" pitchFamily="34" charset="0"/>
                <a:cs typeface="Tahoma" pitchFamily="34" charset="0"/>
                <a:sym typeface="Wingdings 3" pitchFamily="18" charset="2"/>
              </a:rPr>
              <a:t>เป็นหลักฐานยืนยันวันที่ส่ง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มอบตามสัญญา และเป็นประโยชน์ในการคิดคำนวณค่าปรับ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476375" y="1084263"/>
            <a:ext cx="6026009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ที่ นร.1305/ว.5855 ลว.11 กค.44</a:t>
            </a:r>
            <a:endParaRPr lang="en-US" sz="2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http://www.never-age.com/article/2013/05/2004/2004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44"/>
          <a:stretch/>
        </p:blipFill>
        <p:spPr bwMode="auto">
          <a:xfrm>
            <a:off x="1907704" y="1700808"/>
            <a:ext cx="5551201" cy="5020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223222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39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build="p" animBg="1"/>
      <p:bldP spid="2539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79512" y="4149080"/>
            <a:ext cx="5400599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alt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(1) เป็นคู่สัญญาหรือมีส่วนได้เสียในสัญญาที่ทำกับหน่วยงานของรัฐที่เจ้าหน้าที่ของรัฐผู้นั้นปฏิบัติหน้าที่ในฐานะที่เป็นเจ้าหน้าที่ของรัฐซึ่งมีอำนาจกำกับ ดูแล ควบคุมตรวจสอบ หรือดำเนินคดี</a:t>
            </a:r>
            <a:endParaRPr lang="en-US" alt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200" y="44624"/>
            <a:ext cx="8419291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th-TH" altLang="th-TH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 ป.ป.ช. ที่บัญญัติเกี่ยวกับประโยชน์ทับซ้อน</a:t>
            </a:r>
          </a:p>
          <a:p>
            <a:pPr algn="ctr"/>
            <a:r>
              <a:rPr lang="th-TH" altLang="th-TH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th-TH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Conflict of Interests</a:t>
            </a:r>
            <a:r>
              <a:rPr lang="th-TH" altLang="th-TH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367611"/>
            <a:ext cx="3401893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th-TH" alt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ห้ามมิให้เจ้าหน้าที่</a:t>
            </a:r>
          </a:p>
          <a:p>
            <a:pPr>
              <a:spcBef>
                <a:spcPct val="20000"/>
              </a:spcBef>
            </a:pPr>
            <a:r>
              <a:rPr lang="th-TH" alt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ของรัฐดำเนินกิจการ</a:t>
            </a:r>
          </a:p>
          <a:p>
            <a:pPr>
              <a:spcBef>
                <a:spcPct val="20000"/>
              </a:spcBef>
            </a:pPr>
            <a:r>
              <a:rPr lang="th-TH" alt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ดังต่อไปนี้</a:t>
            </a:r>
            <a:endParaRPr lang="th-TH" alt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8" y="1109098"/>
            <a:ext cx="469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การขัดกันระหว่างประโยชน์ส่วนบุคคลและประโยชน์ส่วนรวม มาตรา 100 </a:t>
            </a:r>
          </a:p>
        </p:txBody>
      </p:sp>
      <p:sp>
        <p:nvSpPr>
          <p:cNvPr id="3" name="Striped Right Arrow 2"/>
          <p:cNvSpPr/>
          <p:nvPr/>
        </p:nvSpPr>
        <p:spPr>
          <a:xfrm flipH="1">
            <a:off x="4211960" y="2367611"/>
            <a:ext cx="1440160" cy="1557349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 descr="ผลการค้นหารูปภาพสำหรับ ปป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5" r="12113"/>
          <a:stretch/>
        </p:blipFill>
        <p:spPr bwMode="auto">
          <a:xfrm>
            <a:off x="5970127" y="1772816"/>
            <a:ext cx="3028790" cy="2818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5803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 animBg="1"/>
      <p:bldP spid="4" grpId="0"/>
      <p:bldP spid="5" grpId="0"/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938963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298D983-2E33-4F07-A509-77A4E8A660C9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120</a:t>
            </a:fld>
            <a:endParaRPr lang="th-TH" sz="1200" b="0" dirty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54979" name="แผนผังลําดับงาน: กระบวนการสำรอง 2"/>
          <p:cNvSpPr>
            <a:spLocks noChangeArrowheads="1"/>
          </p:cNvSpPr>
          <p:nvPr/>
        </p:nvSpPr>
        <p:spPr bwMode="auto">
          <a:xfrm>
            <a:off x="250825" y="71438"/>
            <a:ext cx="8572500" cy="1168400"/>
          </a:xfrm>
          <a:prstGeom prst="flowChartAlternateProcess">
            <a:avLst/>
          </a:prstGeom>
          <a:solidFill>
            <a:srgbClr val="FFFFB7"/>
          </a:solidFill>
          <a:ln w="3175" algn="ctr">
            <a:solidFill>
              <a:srgbClr val="6600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th-TH" sz="3200" b="1" i="1">
                <a:latin typeface="Tahoma" pitchFamily="34" charset="0"/>
                <a:ea typeface="Tahoma" pitchFamily="34" charset="0"/>
                <a:cs typeface="Tahoma" pitchFamily="34" charset="0"/>
              </a:rPr>
              <a:t>การนับระยะเวลาตรวจรับงานก่อสร้างให้นับตั้งแต่เมื่อใด </a:t>
            </a:r>
            <a:r>
              <a:rPr lang="en-US" sz="3200" b="1" i="1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4" name="แผนผังลําดับงาน: กระบวนการสำรอง 3"/>
          <p:cNvSpPr>
            <a:spLocks noChangeArrowheads="1"/>
          </p:cNvSpPr>
          <p:nvPr/>
        </p:nvSpPr>
        <p:spPr bwMode="auto">
          <a:xfrm>
            <a:off x="0" y="2071678"/>
            <a:ext cx="4572000" cy="4286280"/>
          </a:xfrm>
          <a:prstGeom prst="flowChartAlternateProcess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th-TH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ผู้ควบคุมงาน </a:t>
            </a:r>
          </a:p>
          <a:p>
            <a:pPr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602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งวดงานละ ๓ วันทำการ</a:t>
            </a:r>
          </a:p>
          <a:p>
            <a:pPr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602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40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นับถัด</a:t>
            </a: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จากรับหนังสือส่งมอบจาก   ผู้รับจ้าง</a:t>
            </a:r>
          </a:p>
        </p:txBody>
      </p:sp>
      <p:sp>
        <p:nvSpPr>
          <p:cNvPr id="5" name="แผนผังลําดับงาน: กระบวนการสำรอง 4"/>
          <p:cNvSpPr>
            <a:spLocks noChangeArrowheads="1"/>
          </p:cNvSpPr>
          <p:nvPr/>
        </p:nvSpPr>
        <p:spPr bwMode="auto">
          <a:xfrm>
            <a:off x="4607910" y="1857364"/>
            <a:ext cx="4500594" cy="4357718"/>
          </a:xfrm>
          <a:prstGeom prst="flowChartAlternateProcess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th-TH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ตรวจการจ้าง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00602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งวดงานละ ๓ วันทำการ งวดสุดท้าย ๕ วันทำการ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ถัด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</a:t>
            </a:r>
          </a:p>
          <a:p>
            <a:pPr algn="just">
              <a:lnSpc>
                <a:spcPct val="90000"/>
              </a:lnSpc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ผู้ควบคุมงานตรวจเสร็จและรายงานให้ประธานกรรมการตรวจการจ้างทราบแล้ว</a:t>
            </a:r>
          </a:p>
        </p:txBody>
      </p:sp>
      <p:sp>
        <p:nvSpPr>
          <p:cNvPr id="182278" name="ลูกศรลง 7"/>
          <p:cNvSpPr>
            <a:spLocks noChangeArrowheads="1"/>
          </p:cNvSpPr>
          <p:nvPr/>
        </p:nvSpPr>
        <p:spPr bwMode="auto">
          <a:xfrm>
            <a:off x="1835150" y="1143000"/>
            <a:ext cx="928688" cy="6429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th-TH" sz="3600" b="0">
              <a:solidFill>
                <a:srgbClr val="660066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" name="ลูกศรลง 8"/>
          <p:cNvSpPr>
            <a:spLocks noChangeArrowheads="1"/>
          </p:cNvSpPr>
          <p:nvPr/>
        </p:nvSpPr>
        <p:spPr bwMode="auto">
          <a:xfrm>
            <a:off x="6372225" y="1143000"/>
            <a:ext cx="857250" cy="7143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th-TH" sz="3600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2071688" y="3866183"/>
            <a:ext cx="571500" cy="642937"/>
          </a:xfrm>
          <a:prstGeom prst="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3600" b="0"/>
          </a:p>
        </p:txBody>
      </p:sp>
    </p:spTree>
    <p:extLst>
      <p:ext uri="{BB962C8B-B14F-4D97-AF65-F5344CB8AC3E}">
        <p14:creationId xmlns:p14="http://schemas.microsoft.com/office/powerpoint/2010/main" xmlns="" val="1276216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2278" grpId="0" animBg="1"/>
      <p:bldP spid="9" grpId="0" animBg="1"/>
      <p:bldP spid="1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41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108094539"/>
              </p:ext>
            </p:extLst>
          </p:nvPr>
        </p:nvGraphicFramePr>
        <p:xfrm>
          <a:off x="609600" y="2717800"/>
          <a:ext cx="8354888" cy="2768600"/>
        </p:xfrm>
        <a:graphic>
          <a:graphicData uri="http://schemas.openxmlformats.org/drawingml/2006/table">
            <a:tbl>
              <a:tblPr/>
              <a:tblGrid>
                <a:gridCol w="1845125"/>
                <a:gridCol w="1104553"/>
                <a:gridCol w="1512655"/>
                <a:gridCol w="1210124"/>
                <a:gridCol w="2682431"/>
              </a:tblGrid>
              <a:tr h="635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ราคาค่างาน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คณะกรรมการตรวจการจ้าง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งวดงาน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งวดสุดท้าย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งวดงาน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ตรวจรับงาน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ทุกราคาค่างาน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  วัน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27" name="ตัวยึดวันที่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FC195-3C5E-4E67-B4DF-5E8883170689}" type="datetime1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256026" name="Text Box 2"/>
          <p:cNvSpPr txBox="1">
            <a:spLocks noChangeArrowheads="1"/>
          </p:cNvSpPr>
          <p:nvPr/>
        </p:nvSpPr>
        <p:spPr bwMode="auto">
          <a:xfrm>
            <a:off x="971550" y="152400"/>
            <a:ext cx="7245894" cy="646331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600" b="1">
                <a:latin typeface="Tahoma" pitchFamily="34" charset="0"/>
                <a:ea typeface="Tahoma" pitchFamily="34" charset="0"/>
                <a:cs typeface="Tahoma" pitchFamily="34" charset="0"/>
              </a:rPr>
              <a:t>ระยะเวลาการตรวจงานจ้างก่อสร้าง</a:t>
            </a:r>
          </a:p>
        </p:txBody>
      </p:sp>
      <p:sp>
        <p:nvSpPr>
          <p:cNvPr id="255003" name="Text Box 26"/>
          <p:cNvSpPr txBox="1">
            <a:spLocks noChangeArrowheads="1"/>
          </p:cNvSpPr>
          <p:nvPr/>
        </p:nvSpPr>
        <p:spPr bwMode="auto">
          <a:xfrm>
            <a:off x="609600" y="1930400"/>
            <a:ext cx="835488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งานก่อสร้างแบบ เหมารวม(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Lump Sum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2163" y="1066800"/>
            <a:ext cx="51139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1305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/ว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5855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 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751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458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950117061"/>
              </p:ext>
            </p:extLst>
          </p:nvPr>
        </p:nvGraphicFramePr>
        <p:xfrm>
          <a:off x="304800" y="1082675"/>
          <a:ext cx="8458200" cy="3718559"/>
        </p:xfrm>
        <a:graphic>
          <a:graphicData uri="http://schemas.openxmlformats.org/drawingml/2006/table">
            <a:tbl>
              <a:tblPr/>
              <a:tblGrid>
                <a:gridCol w="1993669"/>
                <a:gridCol w="1359131"/>
                <a:gridCol w="1676400"/>
                <a:gridCol w="1371600"/>
                <a:gridCol w="2057400"/>
              </a:tblGrid>
              <a:tr h="6095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ราคาค่างาน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คณะกรรมการตรวจการจ้าง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2839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รายงวด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ครั้งสุดท้าย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รายงวด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ตรวจรับงาน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08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ไม่เกิน 30 ล้าน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ไม่เกิน 60 ล้าน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ไม่เกิน 100 ล้าน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เกิน 100 ล้าน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  วัน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  วัน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26" name="ตัวยึดวันที่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C0BC97-38DF-42C4-A2D1-0549CF1CF795}" type="datetime1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256026" name="Text Box 25"/>
          <p:cNvSpPr txBox="1">
            <a:spLocks noChangeArrowheads="1"/>
          </p:cNvSpPr>
          <p:nvPr/>
        </p:nvSpPr>
        <p:spPr bwMode="auto">
          <a:xfrm>
            <a:off x="76200" y="357166"/>
            <a:ext cx="89916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(ข) </a:t>
            </a: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งานก่อสร้างแบบราคาต่อหน่วย(</a:t>
            </a:r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 Cost</a:t>
            </a: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9033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การนับวัน</a:t>
            </a:r>
          </a:p>
          <a:p>
            <a:pPr marL="342900" indent="-342900">
              <a:buFontTx/>
              <a:buAutoNum type="arabicPeriod"/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ผู้ควบคุมงาน จะเริ่มนับ</a:t>
            </a:r>
            <a:r>
              <a:rPr lang="th-TH" sz="2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จากวันถัด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จากวันที่ผู้ควบคุมงานได้รับหนังสือส่งงาน</a:t>
            </a:r>
          </a:p>
          <a:p>
            <a:pPr marL="342900" indent="-342900">
              <a:buFontTx/>
              <a:buAutoNum type="arabicPeriod"/>
              <a:defRPr/>
            </a:pPr>
            <a:r>
              <a:rPr lang="th-TH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ตรวจการจ้าง </a:t>
            </a:r>
            <a:r>
              <a:rPr lang="th-TH" sz="2800" b="1" i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เริ่มนับถัด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จากวันที่ผู้ควบคุมงาน ได้ดำเนินการ</a:t>
            </a:r>
          </a:p>
          <a:p>
            <a:pPr marL="342900" indent="-342900"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แล้วเสร็จและรายงานให้ประธานตรวจการจ้างทราบ</a:t>
            </a:r>
          </a:p>
        </p:txBody>
      </p:sp>
    </p:spTree>
    <p:extLst>
      <p:ext uri="{BB962C8B-B14F-4D97-AF65-F5344CB8AC3E}">
        <p14:creationId xmlns:p14="http://schemas.microsoft.com/office/powerpoint/2010/main" xmlns="" val="4117841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765175"/>
          </a:xfrm>
        </p:spPr>
        <p:txBody>
          <a:bodyPr/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ค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)ระยะเวลาในการตรวจรับพัสดุ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292080" y="1124744"/>
            <a:ext cx="3820878" cy="4392488"/>
          </a:xfrm>
          <a:solidFill>
            <a:srgbClr val="FFFF00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0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4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ตรวจรับพัสดุ ตรวจรับในวันที่คู่สัญญานำพัสดุมาส่ง แต่</a:t>
            </a:r>
            <a:r>
              <a:rPr lang="th-TH" sz="4000" b="1" i="1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en-US" sz="4000" b="1" i="1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4000" b="1" i="1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วันทำการ </a:t>
            </a:r>
            <a:r>
              <a:rPr lang="th-TH" sz="4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นับแต่วันที่นำพัสดุมาส่ง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4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40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4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C:\Users\acer\Desktop\ภ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78" t="34501" r="51181" b="18104"/>
          <a:stretch/>
        </p:blipFill>
        <p:spPr bwMode="auto">
          <a:xfrm>
            <a:off x="40966" y="1124767"/>
            <a:ext cx="5323122" cy="4968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62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5"/>
          <p:cNvSpPr txBox="1">
            <a:spLocks noChangeArrowheads="1"/>
          </p:cNvSpPr>
          <p:nvPr/>
        </p:nvSpPr>
        <p:spPr bwMode="auto">
          <a:xfrm>
            <a:off x="500063" y="1071563"/>
            <a:ext cx="8001000" cy="6508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600" b="1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หน้าที่ของคณะกรรมการตรวจรับพัสดุ </a:t>
            </a: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395289" y="188913"/>
            <a:ext cx="489109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i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การตรวจรับพัสดุ (</a:t>
            </a:r>
            <a:r>
              <a:rPr lang="th-TH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๗๑)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8313" y="1916113"/>
            <a:ext cx="8064500" cy="5215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ตรวจให้ถูกต้องครบถ้วน ตามสัญญา /ข้อตกลง 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1529" y="2719223"/>
            <a:ext cx="8143875" cy="866456"/>
          </a:xfrm>
          <a:prstGeom prst="rect">
            <a:avLst/>
          </a:prstGeom>
          <a:solidFill>
            <a:srgbClr val="99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ú"/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กรณีจำเป็นไม่อาจตรวจนับเป็นจำนวนหน่วยได้ทั้งหมด</a:t>
            </a:r>
          </a:p>
          <a:p>
            <a:pPr lvl="1">
              <a:lnSpc>
                <a:spcPct val="110000"/>
              </a:lnSpc>
              <a:buFontTx/>
              <a:buChar char="•"/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ให้ตรวจรับทางวิชาการหรือสถิติ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28625" y="3929063"/>
            <a:ext cx="8572500" cy="2547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th-TH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รับพัสดุไว้/ ถือว่าผู้ขาย,ผู้รับจ้าง ส่งมอบครบวันที่นำพัสดุมาส่ง</a:t>
            </a:r>
          </a:p>
          <a:p>
            <a:pPr>
              <a:lnSpc>
                <a:spcPct val="95000"/>
              </a:lnSpc>
              <a:defRPr/>
            </a:pPr>
            <a:r>
              <a:rPr lang="th-TH" b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b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มอบของให้เจ้าหน้าที่พัสดุ  </a:t>
            </a:r>
          </a:p>
          <a:p>
            <a:pPr>
              <a:lnSpc>
                <a:spcPct val="95000"/>
              </a:lnSpc>
              <a:defRPr/>
            </a:pPr>
            <a:r>
              <a:rPr lang="th-TH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ทำใบตรวจรับอย่างน้อย 2 ฉบับ (ให้ผู้ขาย 1 เจ้าหน้าที่พัสดุ 1 เพื่อประกอบการเบิกจ่ายเงิน )</a:t>
            </a:r>
          </a:p>
          <a:p>
            <a:pPr>
              <a:lnSpc>
                <a:spcPct val="95000"/>
              </a:lnSpc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รายงานผลให้ หัวหน้าส่วนราชการทราบ</a:t>
            </a:r>
          </a:p>
        </p:txBody>
      </p:sp>
    </p:spTree>
    <p:extLst>
      <p:ext uri="{BB962C8B-B14F-4D97-AF65-F5344CB8AC3E}">
        <p14:creationId xmlns:p14="http://schemas.microsoft.com/office/powerpoint/2010/main" xmlns="" val="260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7" grpId="0" animBg="1"/>
      <p:bldP spid="8" grpId="0" animBg="1"/>
      <p:bldP spid="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4"/>
          <p:cNvSpPr txBox="1">
            <a:spLocks noChangeArrowheads="1"/>
          </p:cNvSpPr>
          <p:nvPr/>
        </p:nvSpPr>
        <p:spPr bwMode="auto">
          <a:xfrm>
            <a:off x="827088" y="836613"/>
            <a:ext cx="745172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6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กรณีส่งมอบไม่ถูกต้องตามสัญญา</a:t>
            </a:r>
          </a:p>
        </p:txBody>
      </p:sp>
      <p:sp>
        <p:nvSpPr>
          <p:cNvPr id="259075" name="Text Box 5"/>
          <p:cNvSpPr txBox="1">
            <a:spLocks noChangeArrowheads="1"/>
          </p:cNvSpPr>
          <p:nvPr/>
        </p:nvSpPr>
        <p:spPr bwMode="auto">
          <a:xfrm>
            <a:off x="0" y="1644650"/>
            <a:ext cx="9144000" cy="946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ไม่ถูกต้องในรายละเอียด </a:t>
            </a:r>
          </a:p>
          <a:p>
            <a:pPr>
              <a:defRPr/>
            </a:pPr>
            <a:r>
              <a:rPr lang="th-TH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* ให้รายงาน หัวหน้าส่วนราชการทราบเพื่อสั่งการทันที</a:t>
            </a:r>
          </a:p>
        </p:txBody>
      </p:sp>
      <p:sp>
        <p:nvSpPr>
          <p:cNvPr id="259076" name="Text Box 6"/>
          <p:cNvSpPr txBox="1">
            <a:spLocks noChangeArrowheads="1"/>
          </p:cNvSpPr>
          <p:nvPr/>
        </p:nvSpPr>
        <p:spPr bwMode="auto">
          <a:xfrm>
            <a:off x="539750" y="3033713"/>
            <a:ext cx="8380820" cy="461665"/>
          </a:xfrm>
          <a:prstGeom prst="rect">
            <a:avLst/>
          </a:prstGeom>
          <a:solidFill>
            <a:srgbClr val="FFC000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i="1">
                <a:latin typeface="Tahoma" pitchFamily="34" charset="0"/>
                <a:ea typeface="Tahoma" pitchFamily="34" charset="0"/>
                <a:cs typeface="Tahoma" pitchFamily="34" charset="0"/>
              </a:rPr>
              <a:t>กรณีถูกต้องแต่ไม่ครบจำนวน/ หรือครบแต่ไม่ถูกต้องทั้งหมด</a:t>
            </a:r>
          </a:p>
        </p:txBody>
      </p:sp>
      <p:sp>
        <p:nvSpPr>
          <p:cNvPr id="259077" name="Text Box 7"/>
          <p:cNvSpPr txBox="1">
            <a:spLocks noChangeArrowheads="1"/>
          </p:cNvSpPr>
          <p:nvPr/>
        </p:nvSpPr>
        <p:spPr bwMode="auto">
          <a:xfrm>
            <a:off x="0" y="3630613"/>
            <a:ext cx="9109075" cy="223678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1073150" indent="-357188"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*แจ้งผู้ขาย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ผู้รับจ้าง ทราบภายใน  3 วันทำการนับแต่วันตรวจพบ หากจะให้รับเฉพาะที่ถูกต้อง รีบรายงาน </a:t>
            </a:r>
            <a:r>
              <a:rPr lang="th-TH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หส.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ราชการพิจารณา 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แก้ไขสัญญาก่อน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  <a:r>
              <a:rPr lang="th-TH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จึงตรวจรับส่วนที่ถูกต้อง </a:t>
            </a:r>
          </a:p>
          <a:p>
            <a:pPr marL="1073150" indent="-357188"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&gt;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สงวนสิทธิ์ปรับ (ส่วนที่ส่งไม่ถูกต้อง)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0110" name="Text Box 9"/>
          <p:cNvSpPr txBox="1"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i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หน้าที่ของคณะกรรมการตรวจรับพัสดุ (ต่อ)</a:t>
            </a:r>
          </a:p>
        </p:txBody>
      </p:sp>
    </p:spTree>
    <p:extLst>
      <p:ext uri="{BB962C8B-B14F-4D97-AF65-F5344CB8AC3E}">
        <p14:creationId xmlns:p14="http://schemas.microsoft.com/office/powerpoint/2010/main" xmlns="" val="25748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  <p:bldP spid="259075" grpId="0" animBg="1"/>
      <p:bldP spid="259076" grpId="0" animBg="1"/>
      <p:bldP spid="25907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4"/>
          <p:cNvSpPr txBox="1">
            <a:spLocks noChangeArrowheads="1"/>
          </p:cNvSpPr>
          <p:nvPr/>
        </p:nvSpPr>
        <p:spPr bwMode="auto">
          <a:xfrm>
            <a:off x="1187450" y="836613"/>
            <a:ext cx="5832475" cy="650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600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กรณีพัสดุเป็นชุด /  หน่วย</a:t>
            </a:r>
          </a:p>
        </p:txBody>
      </p:sp>
      <p:sp>
        <p:nvSpPr>
          <p:cNvPr id="160771" name="Text Box 5"/>
          <p:cNvSpPr txBox="1">
            <a:spLocks noChangeArrowheads="1"/>
          </p:cNvSpPr>
          <p:nvPr/>
        </p:nvSpPr>
        <p:spPr bwMode="auto">
          <a:xfrm>
            <a:off x="-36513" y="1573213"/>
            <a:ext cx="9180513" cy="223678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      ให้ดูว่า ถ้าขาดส่วนประกอบอย่างใดอย่างหนึ่งจะใช้</a:t>
            </a:r>
          </a:p>
          <a:p>
            <a:pPr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       การไม่ได้อย่างสมบูรณ์ </a:t>
            </a:r>
          </a:p>
          <a:p>
            <a:pPr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   	</a:t>
            </a:r>
            <a:r>
              <a:rPr lang="th-TH" sz="2800" b="1" dirty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ถือว่ายังไม่ได้ส่งมอบ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	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รีบรายงาน </a:t>
            </a:r>
            <a:r>
              <a:rPr lang="th-TH" sz="28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หส.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ราชการภายใน 3 วันทำการนับแต่ตรวจพบ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0" y="112713"/>
            <a:ext cx="9144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i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หน้าที่ของคณะกรรมการตรวจรับพัสดุ (ต่อ)</a:t>
            </a:r>
          </a:p>
        </p:txBody>
      </p:sp>
      <p:sp>
        <p:nvSpPr>
          <p:cNvPr id="260101" name="Text Box 4"/>
          <p:cNvSpPr txBox="1">
            <a:spLocks noChangeArrowheads="1"/>
          </p:cNvSpPr>
          <p:nvPr/>
        </p:nvSpPr>
        <p:spPr bwMode="auto">
          <a:xfrm>
            <a:off x="1116013" y="4005263"/>
            <a:ext cx="6480175" cy="528637"/>
          </a:xfrm>
          <a:prstGeom prst="rect">
            <a:avLst/>
          </a:prstGeom>
          <a:solidFill>
            <a:srgbClr val="FF0000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th-TH" sz="2800" b="1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กรรมการตรวจรับบางคนไม่ยอมรับพัสดุ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4591050"/>
            <a:ext cx="9144000" cy="1809750"/>
          </a:xfrm>
          <a:prstGeom prst="rect">
            <a:avLst/>
          </a:prstGeom>
          <a:solidFill>
            <a:srgbClr val="FF0000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ให้ทำความเห็นแย้งไว้</a:t>
            </a:r>
          </a:p>
          <a:p>
            <a:pPr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&gt; </a:t>
            </a:r>
            <a:r>
              <a:rPr lang="th-TH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ถ้า หัวหน้าส่วนราชการ สั่งการให้รับพัสดุไว้</a:t>
            </a:r>
          </a:p>
          <a:p>
            <a:pPr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* ให้ออกใบตรวจรับให้ผู้ขาย/ผู้รับจ้างและจนท.พัสดุ  </a:t>
            </a:r>
          </a:p>
          <a:p>
            <a:pPr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เป็นหลักฐาน </a:t>
            </a:r>
          </a:p>
        </p:txBody>
      </p:sp>
      <p:sp>
        <p:nvSpPr>
          <p:cNvPr id="7" name="กระป๋อง 6"/>
          <p:cNvSpPr/>
          <p:nvPr/>
        </p:nvSpPr>
        <p:spPr>
          <a:xfrm>
            <a:off x="323850" y="1628775"/>
            <a:ext cx="285750" cy="3571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3600" b="0"/>
          </a:p>
        </p:txBody>
      </p:sp>
    </p:spTree>
    <p:extLst>
      <p:ext uri="{BB962C8B-B14F-4D97-AF65-F5344CB8AC3E}">
        <p14:creationId xmlns:p14="http://schemas.microsoft.com/office/powerpoint/2010/main" xmlns="" val="28697961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/>
      <p:bldP spid="160771" grpId="0" animBg="1"/>
      <p:bldP spid="260101" grpId="0" animBg="1"/>
      <p:bldP spid="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1"/>
          <p:cNvSpPr txBox="1">
            <a:spLocks noChangeArrowheads="1"/>
          </p:cNvSpPr>
          <p:nvPr/>
        </p:nvSpPr>
        <p:spPr bwMode="auto">
          <a:xfrm>
            <a:off x="1331913" y="1052513"/>
            <a:ext cx="6696075" cy="528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 i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หน้าที่ของคณะกรรมการตรวจการจ้าง </a:t>
            </a:r>
          </a:p>
        </p:txBody>
      </p:sp>
      <p:sp>
        <p:nvSpPr>
          <p:cNvPr id="261123" name="Text Box 9"/>
          <p:cNvSpPr txBox="1">
            <a:spLocks noChangeArrowheads="1"/>
          </p:cNvSpPr>
          <p:nvPr/>
        </p:nvSpPr>
        <p:spPr bwMode="auto">
          <a:xfrm>
            <a:off x="107950" y="1844675"/>
            <a:ext cx="8964613" cy="3756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32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- ให้ตรวจรับในวันที่</a:t>
            </a:r>
            <a:r>
              <a:rPr lang="th-TH" sz="3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มีหนังสือส่งมอบงาน</a:t>
            </a: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สัญญาและ</a:t>
            </a:r>
            <a:r>
              <a:rPr lang="th-TH" sz="3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ต้องมีหลักฐานเป็น</a:t>
            </a:r>
            <a:r>
              <a:rPr lang="th-TH" sz="32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หน้งสือ</a:t>
            </a:r>
            <a:endParaRPr lang="th-TH" sz="32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(ที่ 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1305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/ว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5155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ลว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 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-ให้หน.ส่วนราชการกำหนดระยะเวลาให้ </a:t>
            </a:r>
            <a:r>
              <a:rPr lang="th-TH" sz="32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endParaRPr lang="th-TH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รายงานในกำหนด หากล่าช้าให้เสนอขยาย  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เวลาแล้วแจ้งคู่สัญญาทราบด้วย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 ที่ 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กวพ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ว/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ลว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เมษ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</a:p>
        </p:txBody>
      </p:sp>
      <p:sp>
        <p:nvSpPr>
          <p:cNvPr id="262152" name="Text Box 10"/>
          <p:cNvSpPr txBox="1">
            <a:spLocks noChangeArrowheads="1"/>
          </p:cNvSpPr>
          <p:nvPr/>
        </p:nvSpPr>
        <p:spPr bwMode="auto">
          <a:xfrm>
            <a:off x="0" y="146050"/>
            <a:ext cx="9144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i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การตรวจรับงานจ้างก่อสร้าง(</a:t>
            </a:r>
            <a:r>
              <a:rPr lang="th-TH" b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๗๒)</a:t>
            </a:r>
            <a:endParaRPr lang="th-TH" sz="3600" b="1" i="1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322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26112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solidFill>
            <a:srgbClr val="0000CC"/>
          </a:solidFill>
          <a:ln>
            <a:solidFill>
              <a:srgbClr val="0000CC"/>
            </a:solidFill>
          </a:ln>
        </p:spPr>
        <p:txBody>
          <a:bodyPr/>
          <a:lstStyle/>
          <a:p>
            <a:r>
              <a:rPr lang="th-TH" sz="3200" b="1" smtClean="0">
                <a:solidFill>
                  <a:schemeClr val="bg1"/>
                </a:solidFill>
                <a:cs typeface="Tahoma" pitchFamily="34" charset="0"/>
              </a:rPr>
              <a:t>ระยะเวลาการรายงานผลผู้ควบคุมงาน</a:t>
            </a:r>
            <a:endParaRPr lang="en-US" sz="3200" b="1" smtClean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103188" y="1806575"/>
            <a:ext cx="8964612" cy="3527425"/>
          </a:xfrm>
          <a:solidFill>
            <a:srgbClr val="9900CC"/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ลงรับงานสารบรรณแล้วให้ส่งมอบผู้ควบคุมงาน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ผู้ควบคุมงานต้องรายงานผลการปฏิบัติงานให้ คคก.ตรวจการจ้างทราบผลการก่อสร้างเป็นไปตามสัญญาหรือไม่ภายใน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วันทำการนับแต่ได้รับหนังสือส่งมอบงาน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หากไม่เสร็จรายงานเหตุจำเป็น ให้ คกก.ฯทราบ</a:t>
            </a:r>
          </a:p>
          <a:p>
            <a:endParaRPr lang="en-US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203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8174037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หน้าที่ของผู้ควบคุมงาน(พัสดุข้อ </a:t>
            </a:r>
            <a:r>
              <a:rPr lang="en-US" sz="3600" b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</a:t>
            </a:r>
            <a:r>
              <a:rPr lang="th-TH" sz="3600" b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63171" name="Text Box 6"/>
          <p:cNvSpPr txBox="1">
            <a:spLocks noChangeArrowheads="1"/>
          </p:cNvSpPr>
          <p:nvPr/>
        </p:nvSpPr>
        <p:spPr bwMode="auto">
          <a:xfrm>
            <a:off x="179388" y="2111771"/>
            <a:ext cx="8715375" cy="4031873"/>
          </a:xfrm>
          <a:prstGeom prst="rect">
            <a:avLst/>
          </a:prstGeom>
          <a:solidFill>
            <a:srgbClr val="CC990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ตรวจตามรูปแบบ รายการละเอียด ข้อตกลงใน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สัญญา</a:t>
            </a:r>
            <a:r>
              <a:rPr lang="th-TH" sz="28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ทุกวัน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มีอำนาจ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สั่งเปลี่ยนแปลง แก้ไขเพิ่มเติม ตัดทอน เฉพาะกรณีเพื่อให้เป็นไปตามสัญญาและหลักวิชาการช่าง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ถ้าผู้รับจ้างขัดขืนไม่ทำ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ให้สั่งหยุดงานเฉพาะส่วน /ทั้งหมดไว้ก่อน 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จนกว่าจะยอมปฏิบัติตาม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รีบรายงานคณะกรรมการตรวจงานจ้างทันที</a:t>
            </a:r>
          </a:p>
        </p:txBody>
      </p:sp>
    </p:spTree>
    <p:extLst>
      <p:ext uri="{BB962C8B-B14F-4D97-AF65-F5344CB8AC3E}">
        <p14:creationId xmlns:p14="http://schemas.microsoft.com/office/powerpoint/2010/main" xmlns="" val="139204039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95536" y="188640"/>
            <a:ext cx="8072438" cy="267765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thaiDist">
              <a:spcBef>
                <a:spcPct val="20000"/>
              </a:spcBef>
            </a:pPr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(2) เป็นหุ้นส่วนหรือผู้ถือหุ้นในห้างหุ้นส่วนหรือบริษัทที่เข้าเป็นคู่สัญญากับหน่วยงานของรัฐที่เจ้าหน้าที่ของรัฐผู้นั้นปฏิบัติหน้าที่ในฐานะที่เป็นเจ้าหน้าที่ของรัฐ ซึ่งมีอำนาจกำกับดูแล ควบคุม ตรวจสอบ และดำเนินคดี เจ้าหน้าที่ของรัฐตำแหน่งใดต้องห้ามมิให้ดำเนินกิจการตามวรรคหนึ่ง ให้เป็นไปตามที่คณะกรรมการป้องกันและปราบปรามการทุจริตแห่งชาติ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7544" y="3212976"/>
            <a:ext cx="8000430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(๓) รับสัมปทานหรือคงถือไว้ซึ่งสัมปทานจากรัฐ หน่วยราชการ หน่วยงานของรัฐ รัฐวิสาหกิจ หรือราชการส่วนท้องถิ่น หรือเข้าเป็นคู่สัญญากับรัฐ หน่วยราชการ หน่วยงานของรัฐ รัฐวิสาหกิจ หรือราชการส่วนท้องถิ่น อันมีลักษณะเป็นการผูกขาดตัดตอน ทั้งนี้ ไม่ว่าโดยทางตรงหรือทางอ้อม หรือเป็นหุ้นส่วนหรือผู้ถือหุ้นในห้างหุ้นส่วนหรือบริษัท ที่รับสัมปทานหรือเข้าเป็นคู่สัญญาในลักษณะ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ดังกล่าว</a:t>
            </a:r>
            <a:endParaRPr lang="th-TH" altLang="th-TH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6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1"/>
          <p:cNvSpPr txBox="1">
            <a:spLocks noChangeArrowheads="1"/>
          </p:cNvSpPr>
          <p:nvPr/>
        </p:nvSpPr>
        <p:spPr bwMode="auto">
          <a:xfrm>
            <a:off x="1331913" y="1052513"/>
            <a:ext cx="6696075" cy="528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หน้าที่ของคณะกรรมการตรวจการจ้าง </a:t>
            </a:r>
          </a:p>
        </p:txBody>
      </p:sp>
      <p:sp>
        <p:nvSpPr>
          <p:cNvPr id="264195" name="Text Box 7"/>
          <p:cNvSpPr txBox="1">
            <a:spLocks noChangeArrowheads="1"/>
          </p:cNvSpPr>
          <p:nvPr/>
        </p:nvSpPr>
        <p:spPr bwMode="auto">
          <a:xfrm>
            <a:off x="250825" y="1844675"/>
            <a:ext cx="51251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2800" b="1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ตรวจรายงานของผู้ควบคุมงาน </a:t>
            </a:r>
          </a:p>
        </p:txBody>
      </p:sp>
      <p:sp>
        <p:nvSpPr>
          <p:cNvPr id="264196" name="Text Box 9"/>
          <p:cNvSpPr txBox="1">
            <a:spLocks noChangeArrowheads="1"/>
          </p:cNvSpPr>
          <p:nvPr/>
        </p:nvSpPr>
        <p:spPr bwMode="auto">
          <a:xfrm>
            <a:off x="179388" y="2565400"/>
            <a:ext cx="8575675" cy="2236788"/>
          </a:xfrm>
          <a:prstGeom prst="rect">
            <a:avLst/>
          </a:prstGeom>
          <a:solidFill>
            <a:srgbClr val="EF81D7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ดูการปฏิบัติงานของผู้รับจ้าง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ตรวจตามแบบรูป รายการละเอียดตามที่ระบุใน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สัญญา</a:t>
            </a:r>
            <a:r>
              <a:rPr lang="th-TH" sz="28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ทุกสัปดาห์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i="1" dirty="0"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รับทราบ  การสั่งการของผู้ควบคุมงาน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กรณีสั่งผู้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   รับจ้างหยุด/ พักงาน 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5227" name="Text Box 10"/>
          <p:cNvSpPr txBox="1">
            <a:spLocks noChangeArrowheads="1"/>
          </p:cNvSpPr>
          <p:nvPr/>
        </p:nvSpPr>
        <p:spPr bwMode="auto">
          <a:xfrm>
            <a:off x="0" y="146050"/>
            <a:ext cx="9144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i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การตรวจรับงานจ้างก่อสร้าง(</a:t>
            </a:r>
            <a:r>
              <a:rPr lang="th-TH" b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๗๒)</a:t>
            </a:r>
            <a:endParaRPr lang="th-TH" sz="3600" b="1" i="1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4198" name="สี่เหลี่ยมมุมมน 6"/>
          <p:cNvSpPr>
            <a:spLocks noChangeArrowheads="1"/>
          </p:cNvSpPr>
          <p:nvPr/>
        </p:nvSpPr>
        <p:spPr bwMode="auto">
          <a:xfrm>
            <a:off x="323850" y="5084763"/>
            <a:ext cx="8572500" cy="10715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th-TH" sz="3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ต้องรายงาน หส.ราชการทราบ/สั่งการ</a:t>
            </a:r>
            <a:endParaRPr lang="th-TH" sz="36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02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264195" grpId="0" animBg="1"/>
      <p:bldP spid="264196" grpId="0" animBg="1"/>
      <p:bldP spid="26419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5"/>
          <p:cNvSpPr txBox="1">
            <a:spLocks noChangeArrowheads="1"/>
          </p:cNvSpPr>
          <p:nvPr/>
        </p:nvSpPr>
        <p:spPr bwMode="auto">
          <a:xfrm>
            <a:off x="34925" y="765175"/>
            <a:ext cx="9109075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 i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กรณีมีข้อสงสัยเห็นว่าไม่น่าจะเป็นตามหลักวิชาการ </a:t>
            </a:r>
          </a:p>
        </p:txBody>
      </p:sp>
      <p:sp>
        <p:nvSpPr>
          <p:cNvPr id="162819" name="Text Box 7"/>
          <p:cNvSpPr txBox="1">
            <a:spLocks noChangeArrowheads="1"/>
          </p:cNvSpPr>
          <p:nvPr/>
        </p:nvSpPr>
        <p:spPr bwMode="auto">
          <a:xfrm>
            <a:off x="107950" y="1412875"/>
            <a:ext cx="8856663" cy="4524315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 ให้ออกตรวจสถานที่ที่จ้าง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ให้มีอำนาจ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สั่งเปลี่ยนแปลง แก้ไข เพิ่มเติม ตัดทอน งานจ้างได้เพื่อให้เป็นไปตามรูปแบบ /รายการ / ข้อตกลง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ตรวจผลงานที่ส่งมอบ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ภายใน 3 วันทำการ นับแต่วันประธานกรรมการรับทราบการส่งมอบงาน 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ตรวจให้เสร็จโดยเร็วที่สุด</a:t>
            </a: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34925" y="188913"/>
            <a:ext cx="910907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i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หน้าที่ของคณะกรรมการตรวจการจ้าง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i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(ต่อ)</a:t>
            </a:r>
          </a:p>
        </p:txBody>
      </p:sp>
    </p:spTree>
    <p:extLst>
      <p:ext uri="{BB962C8B-B14F-4D97-AF65-F5344CB8AC3E}">
        <p14:creationId xmlns:p14="http://schemas.microsoft.com/office/powerpoint/2010/main" xmlns="" val="384371396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nimBg="1"/>
      <p:bldP spid="162819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3"/>
          <p:cNvSpPr txBox="1">
            <a:spLocks noChangeArrowheads="1"/>
          </p:cNvSpPr>
          <p:nvPr/>
        </p:nvSpPr>
        <p:spPr bwMode="auto">
          <a:xfrm>
            <a:off x="2325688" y="765175"/>
            <a:ext cx="3929281" cy="646331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 i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กรณีตรวจถูกต้อง </a:t>
            </a:r>
          </a:p>
        </p:txBody>
      </p:sp>
      <p:sp>
        <p:nvSpPr>
          <p:cNvPr id="163843" name="Text Box 5"/>
          <p:cNvSpPr txBox="1">
            <a:spLocks noChangeArrowheads="1"/>
          </p:cNvSpPr>
          <p:nvPr/>
        </p:nvSpPr>
        <p:spPr bwMode="auto">
          <a:xfrm>
            <a:off x="0" y="1412875"/>
            <a:ext cx="9144000" cy="1619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 ทำใบรับรองผลงาน</a:t>
            </a:r>
          </a:p>
          <a:p>
            <a:pPr lvl="1">
              <a:lnSpc>
                <a:spcPct val="85000"/>
              </a:lnSpc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ทั้งหมด / เฉพาะงวด</a:t>
            </a:r>
          </a:p>
          <a:p>
            <a:pPr lvl="1">
              <a:lnSpc>
                <a:spcPct val="85000"/>
              </a:lnSpc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มอบให้ผู้รับจ้าง , จนท.พัสดุ</a:t>
            </a:r>
          </a:p>
          <a:p>
            <a:pPr lvl="1">
              <a:lnSpc>
                <a:spcPct val="85000"/>
              </a:lnSpc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รายงาน หส.ราชการ ผู้ว่าจ้างทราบ</a:t>
            </a:r>
          </a:p>
        </p:txBody>
      </p:sp>
      <p:sp>
        <p:nvSpPr>
          <p:cNvPr id="267270" name="Text Box 7"/>
          <p:cNvSpPr txBox="1">
            <a:spLocks noChangeArrowheads="1"/>
          </p:cNvSpPr>
          <p:nvPr/>
        </p:nvSpPr>
        <p:spPr bwMode="auto">
          <a:xfrm>
            <a:off x="487363" y="3994150"/>
            <a:ext cx="2444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 sz="280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66245" name="Text Box 8"/>
          <p:cNvSpPr txBox="1">
            <a:spLocks noChangeArrowheads="1"/>
          </p:cNvSpPr>
          <p:nvPr/>
        </p:nvSpPr>
        <p:spPr bwMode="auto">
          <a:xfrm>
            <a:off x="1624013" y="3284538"/>
            <a:ext cx="5655715" cy="646331"/>
          </a:xfrm>
          <a:prstGeom prst="rect">
            <a:avLst/>
          </a:prstGeom>
          <a:solidFill>
            <a:schemeClr val="bg1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i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กรณีตรวจพบว่าไม่ถูกต้อง </a:t>
            </a:r>
          </a:p>
        </p:txBody>
      </p:sp>
      <p:sp>
        <p:nvSpPr>
          <p:cNvPr id="266246" name="Text Box 9"/>
          <p:cNvSpPr txBox="1">
            <a:spLocks noChangeArrowheads="1"/>
          </p:cNvSpPr>
          <p:nvPr/>
        </p:nvSpPr>
        <p:spPr bwMode="auto">
          <a:xfrm>
            <a:off x="0" y="4051300"/>
            <a:ext cx="9144000" cy="22733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ทั้งหมด / เฉพาะงวดใด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ให้รายงาน </a:t>
            </a:r>
            <a:r>
              <a:rPr lang="th-TH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หส.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ราชการทราบ ผ่าน </a:t>
            </a:r>
            <a:r>
              <a:rPr lang="th-TH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จนท.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พัสดุเพื่อสั่ง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การ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 </a:t>
            </a:r>
            <a:r>
              <a:rPr lang="th-TH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หส.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ราชการสั่งให้รับไว้ ให้ทำใบรับรองผลงานได้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หากมติกรรมการตรวจการจ้างบางคนไม่ยอมรับงาน 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ให้ทำความเห็นแย้งไว้</a:t>
            </a:r>
          </a:p>
        </p:txBody>
      </p:sp>
      <p:sp>
        <p:nvSpPr>
          <p:cNvPr id="267277" name="Text Box 8"/>
          <p:cNvSpPr txBox="1">
            <a:spLocks noChangeArrowheads="1"/>
          </p:cNvSpPr>
          <p:nvPr/>
        </p:nvSpPr>
        <p:spPr bwMode="auto">
          <a:xfrm>
            <a:off x="34925" y="188913"/>
            <a:ext cx="910907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i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หน้าที่ของคณะกรรมการตรวจการจ้าง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i="1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(ต่อ)</a:t>
            </a:r>
          </a:p>
        </p:txBody>
      </p:sp>
    </p:spTree>
    <p:extLst>
      <p:ext uri="{BB962C8B-B14F-4D97-AF65-F5344CB8AC3E}">
        <p14:creationId xmlns:p14="http://schemas.microsoft.com/office/powerpoint/2010/main" xmlns="" val="32312169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163843" grpId="0" animBg="1"/>
      <p:bldP spid="266245" grpId="0" animBg="1"/>
      <p:bldP spid="26624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116632"/>
            <a:ext cx="8229600" cy="1143000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/>
          <a:lstStyle/>
          <a:p>
            <a:r>
              <a:rPr lang="th-TH" sz="3200" b="1" i="1" smtClean="0">
                <a:latin typeface="Tahoma" pitchFamily="34" charset="0"/>
                <a:cs typeface="Tahoma" pitchFamily="34" charset="0"/>
              </a:rPr>
              <a:t>ตรวจรับงานแล้ว พบความชำรุดบกพร่อง</a:t>
            </a:r>
            <a:br>
              <a:rPr lang="th-TH" sz="3200" b="1" i="1" smtClean="0">
                <a:latin typeface="Tahoma" pitchFamily="34" charset="0"/>
                <a:cs typeface="Tahoma" pitchFamily="34" charset="0"/>
              </a:rPr>
            </a:br>
            <a:r>
              <a:rPr lang="th-TH" sz="3200" b="1" i="1" smtClean="0">
                <a:latin typeface="Tahoma" pitchFamily="34" charset="0"/>
                <a:cs typeface="Tahoma" pitchFamily="34" charset="0"/>
              </a:rPr>
              <a:t>ในระหว่างเวลาประกันตามสัญญา</a:t>
            </a:r>
            <a:endParaRPr lang="en-US" sz="3200" b="1" i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283968" y="1600200"/>
            <a:ext cx="4752528" cy="4997151"/>
          </a:xfrm>
        </p:spPr>
        <p:txBody>
          <a:bodyPr>
            <a:normAutofit fontScale="92500" lnSpcReduction="10000"/>
          </a:bodyPr>
          <a:lstStyle/>
          <a:p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หน.หน่วยงานที่ครอบครองพัสดุหรือ หน.จนท.พัสดุ รีบรายงานหน.ส่วนราชการ และ</a:t>
            </a:r>
            <a:r>
              <a:rPr lang="th-TH" sz="40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แจ้งให้ผู้ขาย/ผู้รับจ้าง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แก้ไข</a:t>
            </a:r>
            <a:r>
              <a:rPr lang="th-TH" sz="40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ซ่อมแซม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ทันที พร้อมแจ้งผู้ค้ำประกันทราบด้วย</a:t>
            </a:r>
            <a:endParaRPr lang="en-US" sz="40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6" descr="ผลการค้นหารูปภาพสำหรับ รพ กำแพงเพชร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87" t="-519" r="22264" b="4815"/>
          <a:stretch/>
        </p:blipFill>
        <p:spPr bwMode="auto">
          <a:xfrm>
            <a:off x="848663" y="1124744"/>
            <a:ext cx="2230617" cy="512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79140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เกิดความชำรุดบกพร่องระหว่างประกัน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ผู้ขายไม่ยอมเข้าซ่อม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รพ.ซื้อเครื่องนึ่งฆ่าเชื้อ ชำรุดบกพร่องในระหว่างประกัน แจ้งให้ผู้ขายมาซ่อม แต่เพิกเฉยไม่ยอมมาซ่อม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ต่อมาบริษัทผู้ผลิต เข้าตรวจเยี่ยม และซ่อมให้  ไม่คิดค่าใช้จ่าย </a:t>
            </a:r>
          </a:p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แนววินิจฉัย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สัญญากำหนดว่า ระหว่างระยะเวลาประกันความชำรุดบกพร่อง ผู้ขายจะต้องซ่อมแซมแก้ไขให้อยู่ในสภาพใช้งานได้ดีดังเดิม โดยไม่คิดค่าใช้จ่ายใดๆจากผู้ซื้อ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8114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ดังนั้นเมื่อผู้ขายไม่มาซ่อมตามที่ รพ.แจ้ง และ รพ.ให้บุคคลภายนอกมาซ่อมแทน 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กรณีนี้ ผู้ขายย่อมไม่มีสิทธิยกเลิกรับประกัน และขอคืนหลักประกันสัญญาได้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.เมื่อบริษัทเจ้าของเข้าซ่อมเพื่อรักษาชื่อเสียง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ดยไม่คิดเงิน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รพ. จึงไม่อาจเรียกค่าซ่อมขากผู้ขายได้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แต่หากในช่วงระยะเวลาที่ไม่เข้าซ่อม มีค่าเสียหายใดๆเกิดขึ้น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รพ.ย่อมมีสิทธิหักหลักประกันสัญญาได้</a:t>
            </a:r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เกิดความชำรุดบกพร่องระหว่างประกัน</a:t>
            </a:r>
            <a:b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ผู้ขายไม่ยอมเข้าซ่อม(ต่อ)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16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763000" cy="152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400" b="1" smtClean="0">
                <a:latin typeface="Tahoma" pitchFamily="34" charset="0"/>
                <a:cs typeface="Tahoma" pitchFamily="34" charset="0"/>
              </a:rPr>
              <a:t>ลงชื่อตรวจรับงานทั้งที่ยังไม่แล้วเสร็จ   แม้ยังไม่ได้เบิกจ่ายเงิน 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505200" cy="13112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คำพิพากษาฎีกา</a:t>
            </a:r>
          </a:p>
          <a:p>
            <a:pPr>
              <a:spcBef>
                <a:spcPct val="20000"/>
              </a:spcBef>
              <a:defRPr/>
            </a:pP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1270/2518</a:t>
            </a:r>
            <a:endParaRPr lang="en-US" sz="36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8292" name="Picture 5" descr="http://media.yellowpages.co.th/yellowpages/products/th/52274216/9899860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0"/>
            <a:ext cx="52578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4929198"/>
            <a:ext cx="47436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ก็เป็นความผิดสำเร็จ</a:t>
            </a:r>
            <a:endParaRPr lang="en-US" sz="4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133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  <p:bldP spid="5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6629400" cy="175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5400" b="1" smtClean="0">
                <a:latin typeface="Tahoma" pitchFamily="34" charset="0"/>
                <a:cs typeface="Tahoma" pitchFamily="34" charset="0"/>
              </a:rPr>
              <a:t>ปล่อยให้ผู้รับจ้าง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5400" b="1" smtClean="0">
                <a:latin typeface="Tahoma" pitchFamily="34" charset="0"/>
                <a:cs typeface="Tahoma" pitchFamily="34" charset="0"/>
              </a:rPr>
              <a:t>ใช้วัสดุคุณภาพต่ำ </a:t>
            </a:r>
          </a:p>
        </p:txBody>
      </p:sp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6684963" cy="669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คำพิพากษาฎีกาที่ 2291/2517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6027738"/>
            <a:ext cx="42418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เป็นการทุจริต</a:t>
            </a:r>
            <a:r>
              <a:rPr lang="th-TH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2050" name="Picture 2" descr="ผลการค้นหารูปภาพสำหรับ ทุจริต สนามฟุตซอ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6" y="2632289"/>
            <a:ext cx="911078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648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  <p:bldP spid="5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เงื่อนไขการประกันความชำรุดบกพร่อง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ภายหลังส่งมอบของ/งานตามสัญญาแล้ว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54357"/>
            <a:ext cx="2962672" cy="604663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งานซื้อ/จ้างทั่วไป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888233"/>
            <a:ext cx="3312368" cy="60466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งานจ้างก่อสร้าง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708920"/>
            <a:ext cx="4104456" cy="22467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คู่สัญญาตกลงกันให้มีหรือไม่ให้มีก็ได้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ให้พิจารณาตามลักษณะหรืองานเพื่อประโยชน์ราชการ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2492896"/>
            <a:ext cx="4464495" cy="310854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มติ ครม.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ธค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0202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/ว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มค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ระยะอย่างน้อย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ยกเว้น ถนน/งานขุดลอกคลอง บึง กำหนดไม่ถึง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ปีได้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.lnwfile.com/qcwvp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30" b="27260"/>
          <a:stretch/>
        </p:blipFill>
        <p:spPr bwMode="auto">
          <a:xfrm>
            <a:off x="160009" y="931384"/>
            <a:ext cx="4824536" cy="4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107504" y="188640"/>
            <a:ext cx="8946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.การบริหารสัญญากรณีไม่ปกติ</a:t>
            </a:r>
            <a:endParaRPr lang="en-US" sz="48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587564"/>
            <a:ext cx="3707750" cy="37856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8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การแก้ไขสัญญา</a:t>
            </a:r>
            <a:endParaRPr lang="en-US" sz="8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C:\Users\acer\Desktop\ภ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87" t="29837" r="12298" b="40326"/>
          <a:stretch/>
        </p:blipFill>
        <p:spPr bwMode="auto">
          <a:xfrm>
            <a:off x="3317986" y="1019637"/>
            <a:ext cx="1830078" cy="2211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105450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57188" y="116632"/>
            <a:ext cx="8429625" cy="3108543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(๔) เข้าไปมีส่วนได้เสีย ในฐานะเป็นกรรมการ ที่ปรึกษา ตัวแทน พนักงานหรือลูกจ้างในธุรกิจของเอกชน ซึ่งอยู่ภายใต้การกำกับ ดูแล ควบคุม หรือตรวจสอบ  ของหน่วยงานของรัฐ ที่เจ้าหน้าที่ของรัฐผู้นั้นสังกัดอยู่หรือปฏิบัติหน้าที่ในฐานะ เป็นเจ้าหน้าที่ของรัฐ ซึ่งโดยสภาพของผลประโยชน์ของธุรกิจของเอกชนนั้น อาจ  ขัดหรือแย้งต่อประโยชน์ส่วนรวม หรือประโยชน์ทางราชการ หรือกระทบต่อความมีอิสระในการปฏิบัติหน้าที่ของเจ้าหน้าที่ของรัฐผู้</a:t>
            </a:r>
            <a:r>
              <a:rPr lang="th-TH" alt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</a:t>
            </a:r>
            <a:endParaRPr lang="en-US" alt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5536" y="3335501"/>
            <a:ext cx="84969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thaiDist" eaLnBrk="1" hangingPunct="1"/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</a:t>
            </a:r>
            <a:r>
              <a:rPr lang="th-TH" alt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ของรัฐตำแหน่งใดที่ต้องห้ามมิให้ดำเนินกิจการตาม วรรคหนึ่งให้เป็นไปตามที่คณะกรรมการ ป.ป.ช. กำหนดโดยประกาศในราชกิจจานุเบกษา</a:t>
            </a:r>
            <a:endParaRPr lang="en-US" alt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 eaLnBrk="1" hangingPunct="1"/>
            <a:r>
              <a:rPr lang="th-TH" alt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ให้นำบทบัญญัติในวรรคหนึ่ง</a:t>
            </a:r>
            <a:r>
              <a:rPr lang="th-TH" alt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มาใช้บังคับกับคู่สมรสของเจ้าหน้าที่ของรัฐ</a:t>
            </a:r>
            <a:r>
              <a:rPr lang="th-TH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ตามวรรคสอง โดยให้ถือว่าการดำเนินกิจการของคู่สมรสดังกล่าว เป็นการดำเนินกิจการของเจ้าหน้าที่ของรัฐ</a:t>
            </a:r>
            <a:endParaRPr lang="en-US" altLang="th-TH" sz="2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 eaLnBrk="1" hangingPunct="1"/>
            <a:r>
              <a:rPr lang="th-TH" alt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alt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ประกาศคณะกรรมการป้องกันและปราบปรามการทุจริตแห่งชาติ เรื่อง กำหนดตำแหน่งเจ้าหน้าที่ของรัฐที่ต้องห้ามมิให้ดำเนินกิจการตามความในมาตรา ๑๐๐ แห่งพระราชบัญญัติประกอบรัฐธรรมนูญว่าด้วยการป้องกันและปราบปรามการทุจริต พ.ศ. ๒๕๔๒ พ.ศ. ๒๕๔๔”(ฉบับที่๑และฉบับที่๒)</a:t>
            </a:r>
          </a:p>
        </p:txBody>
      </p:sp>
    </p:spTree>
    <p:extLst>
      <p:ext uri="{BB962C8B-B14F-4D97-AF65-F5344CB8AC3E}">
        <p14:creationId xmlns:p14="http://schemas.microsoft.com/office/powerpoint/2010/main" xmlns="" val="31475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43938" cy="719137"/>
          </a:xfrm>
          <a:solidFill>
            <a:srgbClr val="FFFF00"/>
          </a:solidFill>
        </p:spPr>
        <p:txBody>
          <a:bodyPr anchor="t"/>
          <a:lstStyle/>
          <a:p>
            <a:r>
              <a:rPr lang="th-TH" sz="3200" b="1" smtClean="0">
                <a:latin typeface="Tahoma" pitchFamily="34" charset="0"/>
                <a:cs typeface="Tahoma" pitchFamily="34" charset="0"/>
              </a:rPr>
              <a:t>การแก้ไข/เปลี่ยนแปลงสัญญา (ข้อ ๑๓๖) 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5394" y="1111177"/>
            <a:ext cx="8501062" cy="5558183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marL="365125" indent="-282575">
              <a:lnSpc>
                <a:spcPct val="80000"/>
              </a:lnSpc>
              <a:buFont typeface="Wingdings" pitchFamily="2" charset="2"/>
              <a:buChar char="q"/>
            </a:pPr>
            <a:r>
              <a:rPr lang="th-TH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หลัก</a:t>
            </a:r>
            <a:r>
              <a:rPr lang="th-TH" b="1" i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สัญญาที่ลงนามแล้ว </a:t>
            </a:r>
            <a:r>
              <a:rPr lang="th-TH" b="1" u="sng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ห้ามแก้ไขเปลี่ยนแปลง</a:t>
            </a:r>
          </a:p>
          <a:p>
            <a:pPr marL="365125" indent="-282575">
              <a:lnSpc>
                <a:spcPct val="80000"/>
              </a:lnSpc>
              <a:buFont typeface="Wingdings" pitchFamily="2" charset="2"/>
              <a:buNone/>
            </a:pP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ข้อยกเว้น</a:t>
            </a:r>
            <a:r>
              <a:rPr lang="th-TH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กรณีจำเป็นต้องแก้ไข</a:t>
            </a:r>
          </a:p>
          <a:p>
            <a:pPr marL="1296988" lvl="4" indent="-282575">
              <a:lnSpc>
                <a:spcPct val="80000"/>
              </a:lnSpc>
              <a:buFont typeface="Wingdings 2" pitchFamily="18" charset="2"/>
              <a:buBlip>
                <a:blip r:embed="rId2"/>
              </a:buBlip>
            </a:pPr>
            <a:r>
              <a:rPr lang="th-TH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ต้องเป็นประโยชน์ต่อราชการ และไม่ทำให้ราชการเสียประโยชน์หรือเสียหาย</a:t>
            </a:r>
          </a:p>
          <a:p>
            <a:pPr marL="1296988" lvl="4" indent="-282575">
              <a:lnSpc>
                <a:spcPct val="80000"/>
              </a:lnSpc>
              <a:buFont typeface="Wingdings 2" pitchFamily="18" charset="2"/>
              <a:buBlip>
                <a:blip r:embed="rId2"/>
              </a:buBlip>
            </a:pPr>
            <a:r>
              <a:rPr lang="th-TH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เป็นอำนาจหัวหน้าส่วนราชการพิจารณา  	</a:t>
            </a:r>
          </a:p>
          <a:p>
            <a:pPr marL="365125" indent="-282575">
              <a:lnSpc>
                <a:spcPct val="80000"/>
              </a:lnSpc>
              <a:buFont typeface="Wingdings" pitchFamily="2" charset="2"/>
              <a:buNone/>
            </a:pP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ระยะเวลาที่จะแก้ไข</a:t>
            </a:r>
            <a:r>
              <a:rPr lang="th-TH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:-</a:t>
            </a:r>
            <a:r>
              <a:rPr lang="th-TH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39750" indent="-457200">
              <a:lnSpc>
                <a:spcPct val="80000"/>
              </a:lnSpc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จะแก้ไขเมื่อไดก็ได้ ตราบใดที่ยังไม่บอกเลิกสัญญา</a:t>
            </a:r>
          </a:p>
          <a:p>
            <a:pPr marL="539750" indent="-457200">
              <a:lnSpc>
                <a:spcPct val="80000"/>
              </a:lnSpc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แต่ต้องก่อนการตรวจรับงวดสุดท้าย”</a:t>
            </a:r>
          </a:p>
          <a:p>
            <a:pPr marL="1296988" lvl="4" indent="-282575">
              <a:lnSpc>
                <a:spcPct val="80000"/>
              </a:lnSpc>
              <a:buFont typeface="Wingdings 2" pitchFamily="18" charset="2"/>
              <a:buNone/>
            </a:pPr>
            <a:endParaRPr lang="th-TH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296988" lvl="4" indent="-282575">
              <a:lnSpc>
                <a:spcPct val="80000"/>
              </a:lnSpc>
              <a:buFont typeface="Wingdings 2" pitchFamily="18" charset="2"/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((</a:t>
            </a:r>
            <a:r>
              <a:rPr lang="th-TH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กวพ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.)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0408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379 </a:t>
            </a:r>
            <a:r>
              <a:rPr lang="th-TH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ลว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กย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48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5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9E926D0-4217-4AB8-B60C-C6ABC39424C7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140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35692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12225" cy="711200"/>
          </a:xfrm>
          <a:solidFill>
            <a:srgbClr val="FFFF00"/>
          </a:solidFill>
        </p:spPr>
        <p:txBody>
          <a:bodyPr/>
          <a:lstStyle/>
          <a:p>
            <a:r>
              <a:rPr lang="th-TH" sz="3200" b="1" smtClean="0">
                <a:latin typeface="Tahoma" pitchFamily="34" charset="0"/>
                <a:cs typeface="Tahoma" pitchFamily="34" charset="0"/>
              </a:rPr>
              <a:t>การแก้ไข/เปลี่ยนแปลงสัญญา (ต่อ) </a:t>
            </a:r>
            <a:endParaRPr lang="th-TH" sz="32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3411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648700" cy="5543550"/>
          </a:xfrm>
          <a:gradFill rotWithShape="1">
            <a:gsLst>
              <a:gs pos="0">
                <a:srgbClr val="CCFFCC"/>
              </a:gs>
              <a:gs pos="100000">
                <a:srgbClr val="CC66FF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36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600" b="1" u="sng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ผู้มีหน้าที่เสนอความเห็นให้แก้ไขสัญญา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6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  -คกก.ตรวจรับพัสดุ/คกก.ตรวจการจ้าง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th-TH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(นร(กวพ.)</a:t>
            </a:r>
            <a:r>
              <a:rPr lang="en-US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1305</a:t>
            </a:r>
            <a:r>
              <a:rPr lang="th-TH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/ว</a:t>
            </a:r>
            <a:r>
              <a:rPr lang="en-US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11948 </a:t>
            </a:r>
            <a:r>
              <a:rPr lang="th-TH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ลว</a:t>
            </a:r>
            <a:r>
              <a:rPr lang="en-US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13 </a:t>
            </a:r>
            <a:r>
              <a:rPr lang="th-TH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ธค</a:t>
            </a:r>
            <a:r>
              <a:rPr lang="en-US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43</a:t>
            </a:r>
            <a:r>
              <a:rPr lang="th-TH" sz="28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th-TH" sz="3600" b="1" u="sng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กรณีงานเกี่ยวกับความมั่นคงแข็งแรง/งานเทคนิคเฉพาะอย่าง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36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-</a:t>
            </a:r>
            <a:r>
              <a:rPr lang="th-TH" sz="36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ต้องได้รับการรับรองจากสถาปนิก/วิศวกรฯ ที่รับผิดชอบ ก่อนการแก้ไข</a:t>
            </a:r>
            <a:endParaRPr lang="en-US" sz="3600" b="1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th-TH" sz="3600" b="1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การแก้ไขสัญญา  หากมีการ</a:t>
            </a:r>
          </a:p>
          <a:p>
            <a:pPr lvl="1" indent="-282575">
              <a:lnSpc>
                <a:spcPct val="80000"/>
              </a:lnSpc>
              <a:buFont typeface="Verdana" pitchFamily="34" charset="0"/>
              <a:buNone/>
            </a:pPr>
            <a:r>
              <a:rPr lang="th-TH" sz="36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36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600" b="1" smtClean="0">
                <a:latin typeface="Tahoma" pitchFamily="34" charset="0"/>
                <a:cs typeface="Tahoma" pitchFamily="34" charset="0"/>
              </a:rPr>
              <a:t>เพิ่ม /ลดวงเงิน /ขยายเวลาการส่งมอบ/</a:t>
            </a:r>
            <a:r>
              <a:rPr lang="th-TH" sz="3600" b="1" u="sng" smtClean="0">
                <a:latin typeface="Tahoma" pitchFamily="34" charset="0"/>
                <a:cs typeface="Tahoma" pitchFamily="34" charset="0"/>
              </a:rPr>
              <a:t>ก็ให้ตกลงไปพร้อมกัน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th-TH" sz="3600" b="1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AFBA925-CB70-40E0-9A48-A5BFB49BA2C6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141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54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12225" cy="711200"/>
          </a:xfrm>
          <a:solidFill>
            <a:srgbClr val="FFFF00"/>
          </a:solidFill>
        </p:spPr>
        <p:txBody>
          <a:bodyPr/>
          <a:lstStyle/>
          <a:p>
            <a:r>
              <a:rPr lang="th-TH" sz="3200" b="1" smtClean="0">
                <a:latin typeface="Tahoma" pitchFamily="34" charset="0"/>
                <a:cs typeface="Tahoma" pitchFamily="34" charset="0"/>
              </a:rPr>
              <a:t>การแก้ไข/เปลี่ยนแปลงสัญญา (ต่อ) </a:t>
            </a:r>
            <a:endParaRPr lang="th-TH" sz="32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6553411A-58BA-4844-95BD-A7D1222EBEA2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142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447675" y="1257300"/>
            <a:ext cx="84455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การแก้ไขเปลี่ยนแปลงสัญญา หากเป็น </a:t>
            </a:r>
          </a:p>
          <a:p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การแก้ไข</a:t>
            </a:r>
            <a:r>
              <a:rPr lang="th-TH" sz="36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เปลี่ยนแปลงรายการ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หรือ </a:t>
            </a:r>
          </a:p>
          <a:p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รายละเอียดของรายการงบประมาณ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รายการก่อหนี้ผูกพันข้ามปีงบประมาณ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จะต้องปฏิบัติตามระเบียบการก่อหนี้</a:t>
            </a:r>
          </a:p>
          <a:p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ผูกพันข้ามปีงบประมาณ </a:t>
            </a:r>
            <a:r>
              <a:rPr lang="th-TH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พศ.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2534  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และหนังสือสำนักงบประมาณ </a:t>
            </a:r>
          </a:p>
          <a:p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ที่ </a:t>
            </a:r>
            <a:r>
              <a:rPr lang="th-TH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0704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/ว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78 </a:t>
            </a:r>
            <a:r>
              <a:rPr lang="th-TH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ลว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สค.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xmlns="" val="67149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872" y="836712"/>
            <a:ext cx="8610600" cy="1008063"/>
          </a:xfrm>
          <a:solidFill>
            <a:srgbClr val="66FFFF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2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การเปลี่ยนพัสดุใหม่เนื่องจาก</a:t>
            </a:r>
            <a:r>
              <a:rPr lang="th-TH" sz="3200" b="1" smtClean="0">
                <a:latin typeface="Tahoma" pitchFamily="34" charset="0"/>
                <a:cs typeface="Tahoma" pitchFamily="34" charset="0"/>
              </a:rPr>
              <a:t>บริษัทเลิกผลิตแล้วทำได้หรือไม่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04169"/>
            <a:ext cx="8785225" cy="4321175"/>
          </a:xfrm>
          <a:solidFill>
            <a:srgbClr val="FFF7DD"/>
          </a:solidFill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ปัญหา</a:t>
            </a:r>
            <a:r>
              <a:rPr lang="th-TH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  บริษัทแจ้งการส่งมอบของ ขอเปลี่ยนพัสดุใหม่จากรุ่นที่ทำสัญญาไว้ เดิม เป็นรุ่นใหม่ที่มีคุณภาพ ราคา และเงื่อนไขเดิม </a:t>
            </a:r>
            <a:r>
              <a:rPr lang="th-TH" sz="24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หรือดีกว่าเดิม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แนวทาง</a:t>
            </a:r>
            <a:r>
              <a:rPr lang="th-TH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ปฎิบัติ</a:t>
            </a:r>
            <a:endParaRPr lang="th-TH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36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หากส่วนราชการพิจารณาเห็นว่าเป็นประโยชน์ต่อราชการ </a:t>
            </a: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ก็สามารถกระทำได้</a:t>
            </a:r>
            <a:endParaRPr lang="th-TH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36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ให้แก้ไขสัญญา</a:t>
            </a:r>
            <a:r>
              <a:rPr lang="th-TH" sz="4800" b="1" dirty="0" smtClean="0">
                <a:solidFill>
                  <a:srgbClr val="0000FF"/>
                </a:solidFill>
                <a:latin typeface="BrowalliaUPC" pitchFamily="34" charset="-34"/>
                <a:cs typeface="FreesiaUPC" pitchFamily="34" charset="-34"/>
                <a:sym typeface="Wingdings" pitchFamily="2" charset="2"/>
              </a:rPr>
              <a:t>                                    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latin typeface="Cordia New" pitchFamily="34" charset="-34"/>
                <a:sym typeface="Wingdings" pitchFamily="2" charset="2"/>
              </a:rPr>
              <a:t>	</a:t>
            </a:r>
          </a:p>
        </p:txBody>
      </p:sp>
      <p:sp>
        <p:nvSpPr>
          <p:cNvPr id="5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9CF4013-11DE-4925-8EFC-0BF590088F1D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143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76485" name="ลูกศรขวา 3"/>
          <p:cNvSpPr>
            <a:spLocks noChangeArrowheads="1"/>
          </p:cNvSpPr>
          <p:nvPr/>
        </p:nvSpPr>
        <p:spPr bwMode="auto">
          <a:xfrm>
            <a:off x="7215188" y="5929313"/>
            <a:ext cx="1214437" cy="28575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6600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th-TH" sz="3600" b="0">
              <a:solidFill>
                <a:srgbClr val="660066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3779838" y="41275"/>
            <a:ext cx="1500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rgbClr val="2F2FFF"/>
                </a:solidFill>
                <a:cs typeface="Angsana New" pitchFamily="18" charset="-34"/>
                <a:sym typeface="Wingdings" pitchFamily="2" charset="2"/>
              </a:rPr>
              <a:t>(</a:t>
            </a:r>
            <a:r>
              <a:rPr lang="th-TH" sz="3200" dirty="0" smtClean="0">
                <a:solidFill>
                  <a:srgbClr val="2F2FFF"/>
                </a:solidFill>
                <a:cs typeface="Angsana New" pitchFamily="18" charset="-34"/>
                <a:sym typeface="Wingdings" pitchFamily="2" charset="2"/>
              </a:rPr>
              <a:t>ตัวอย่าง </a:t>
            </a:r>
            <a:r>
              <a:rPr lang="en-US" sz="3200" dirty="0" smtClean="0">
                <a:solidFill>
                  <a:srgbClr val="2F2FFF"/>
                </a:solidFill>
                <a:cs typeface="Angsana New" pitchFamily="18" charset="-34"/>
                <a:sym typeface="Wingdings" pitchFamily="2" charset="2"/>
              </a:rPr>
              <a:t>1</a:t>
            </a:r>
            <a:r>
              <a:rPr lang="th-TH" sz="3200" dirty="0" smtClean="0">
                <a:solidFill>
                  <a:srgbClr val="2F2FFF"/>
                </a:solidFill>
                <a:cs typeface="Angsana New" pitchFamily="18" charset="-34"/>
                <a:sym typeface="Wingdings" pitchFamily="2" charset="2"/>
              </a:rPr>
              <a:t>)</a:t>
            </a:r>
            <a:endParaRPr lang="th-TH" sz="3200" dirty="0">
              <a:solidFill>
                <a:srgbClr val="2F2FFF"/>
              </a:solidFill>
              <a:cs typeface="Angsana New" pitchFamily="18" charset="-34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63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52227" grpId="0" build="p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7950" y="1125538"/>
            <a:ext cx="9036050" cy="5256212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3600" b="1" u="sng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การแก้ไขสัญญา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	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(๑) ต้องระบุสงวนสิทธิ์เรียกค่าปรับจากผู้ขาย/ผู้รับจ้าง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	(๒) ต้องกำหนดระยะเวลาการส่งมอบใหม่ให้ชัดเจนใน	สัญญาที่แก้ไขใหม่ด้วย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		( ตาม </a:t>
            </a:r>
            <a:r>
              <a:rPr lang="th-TH" sz="2800" b="1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ปพพ.ม</a:t>
            </a:r>
            <a:r>
              <a:rPr lang="th-TH" sz="28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349</a:t>
            </a:r>
            <a:r>
              <a:rPr lang="th-TH" sz="28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หากไม่เขียน </a:t>
            </a:r>
            <a:r>
              <a:rPr lang="th-TH" sz="28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จะเรียกค่าปรับไม่ได้</a:t>
            </a:r>
            <a:r>
              <a:rPr lang="th-TH" sz="2800" b="1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เพราะไม่มีวันส่งมอบที่จะนำมาคำนวณค่าปรับได้ เนื่องจากเป็นการเปลี่ยนแปลงสิ่งซึ่งเป็นสาระสำคัญแห่งหนี้ ถือว่าเป็นการยกเลิกสัญญาเดิมหรือแปลงหนี้ใหม่ สัญญาเดิมย่อมระงับไป แม้จะสงวนสิทธิ์การเรียกค่าปรับไว้ก็ตาม ซึ่งขณะที่บริษัทขอแก้ไขสัญญานั้น  ค่าปรับยังไม่เกิดขึ้น</a:t>
            </a:r>
            <a:endParaRPr lang="th-TH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A2CCBB6-4FB7-40ED-9088-A7CE4F36C5A1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144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08063"/>
          </a:xfrm>
          <a:prstGeom prst="rect">
            <a:avLst/>
          </a:prstGeom>
          <a:solidFill>
            <a:srgbClr val="66FFFF"/>
          </a:solidFill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b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การเปลี่ยนพัสดุใหม่   เนื่องจาก</a:t>
            </a:r>
            <a:r>
              <a:rPr lang="th-TH" b="1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บริษัทเลิกผลิตแล้ว </a:t>
            </a:r>
            <a:br>
              <a:rPr lang="th-TH" b="1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>
                <a:latin typeface="Tahoma" pitchFamily="34" charset="0"/>
                <a:ea typeface="Tahoma" pitchFamily="34" charset="0"/>
                <a:cs typeface="Tahoma" pitchFamily="34" charset="0"/>
              </a:rPr>
              <a:t>ทำได้หรือไม่(ต่อ)</a:t>
            </a:r>
          </a:p>
        </p:txBody>
      </p:sp>
    </p:spTree>
    <p:extLst>
      <p:ext uri="{BB962C8B-B14F-4D97-AF65-F5344CB8AC3E}">
        <p14:creationId xmlns:p14="http://schemas.microsoft.com/office/powerpoint/2010/main" xmlns="" val="400664130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75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7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build="p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964613" cy="1081088"/>
          </a:xfrm>
          <a:solidFill>
            <a:srgbClr val="000099"/>
          </a:solidFill>
        </p:spPr>
        <p:txBody>
          <a:bodyPr/>
          <a:lstStyle/>
          <a:p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(ตัวอย่างที่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) 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กรณีงานก่อสร้างที่คู่สัญญาทำสัญญาโดยถือราคาแบบเหมารวมเป็นเกณฑ์</a:t>
            </a:r>
          </a:p>
        </p:txBody>
      </p:sp>
      <p:sp>
        <p:nvSpPr>
          <p:cNvPr id="279555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9144000" cy="4248150"/>
          </a:xfrm>
          <a:solidFill>
            <a:srgbClr val="FFE1FF"/>
          </a:solidFill>
        </p:spPr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เป็นการคิดค่าจ้างดำเนินงานตามสัญญาแบบเหมารวมทั้งสัญญา</a:t>
            </a:r>
          </a:p>
          <a:p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คู่สัญญาไม่อาจใช้สิทธิเรียกร้องค่าใช้จ่ายส่วนที่เพิ่มขึ้นหรือลดลง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ที่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กำหนดวงเงินไว้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ในสัญญาหรือ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ข้อตกลงได้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  <a:p>
            <a:r>
              <a:rPr lang="th-TH" sz="3600" b="1" i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เว้นแต่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คู่สัญญามีข้อตกลงกำหนดไว้เป็นอย่างอื่น</a:t>
            </a:r>
          </a:p>
        </p:txBody>
      </p:sp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5D387EF-C19E-4F36-BE05-817DB4DEC65F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145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95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0"/>
            <a:ext cx="8636000" cy="1125538"/>
            <a:chOff x="192" y="144"/>
            <a:chExt cx="4896" cy="960"/>
          </a:xfrm>
        </p:grpSpPr>
        <p:sp>
          <p:nvSpPr>
            <p:cNvPr id="281608" name="Rectangle 3"/>
            <p:cNvSpPr>
              <a:spLocks noChangeArrowheads="1"/>
            </p:cNvSpPr>
            <p:nvPr/>
          </p:nvSpPr>
          <p:spPr bwMode="auto">
            <a:xfrm>
              <a:off x="240" y="144"/>
              <a:ext cx="480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th-TH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1609" name="Rectangle 4"/>
            <p:cNvSpPr>
              <a:spLocks noChangeArrowheads="1"/>
            </p:cNvSpPr>
            <p:nvPr/>
          </p:nvSpPr>
          <p:spPr bwMode="auto">
            <a:xfrm>
              <a:off x="192" y="240"/>
              <a:ext cx="4896" cy="864"/>
            </a:xfrm>
            <a:prstGeom prst="rect">
              <a:avLst/>
            </a:prstGeom>
            <a:solidFill>
              <a:srgbClr val="FFCCFF"/>
            </a:solidFill>
            <a:ln w="571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anchor="ctr"/>
            <a:lstStyle/>
            <a:p>
              <a:pPr>
                <a:tabLst>
                  <a:tab pos="3228975" algn="l"/>
                </a:tabLst>
                <a:defRPr/>
              </a:pP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th-TH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th-TH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การงด/ลดค่าปรับ/การ</a:t>
              </a:r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ขยายเวลา</a:t>
              </a:r>
              <a:r>
                <a:rPr lang="th-TH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สัญญา </a:t>
              </a:r>
              <a:r>
                <a:rPr lang="th-TH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th-TH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ข้อ๑๓๙)</a:t>
              </a:r>
            </a:p>
          </p:txBody>
        </p:sp>
      </p:grpSp>
      <p:sp>
        <p:nvSpPr>
          <p:cNvPr id="281603" name="Rectangle 5"/>
          <p:cNvSpPr>
            <a:spLocks noChangeArrowheads="1"/>
          </p:cNvSpPr>
          <p:nvPr/>
        </p:nvSpPr>
        <p:spPr bwMode="auto">
          <a:xfrm>
            <a:off x="106363" y="1341438"/>
            <a:ext cx="8858250" cy="14255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 marL="1257300" lvl="2" indent="-342900" eaLnBrk="0" hangingPunct="0">
              <a:lnSpc>
                <a:spcPct val="90000"/>
              </a:lnSpc>
              <a:defRPr/>
            </a:pP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ให้พิจารณาได้เฉพาะเหตุดังต่อไปนี้</a:t>
            </a:r>
          </a:p>
          <a:p>
            <a:pPr marL="342900" indent="-342900" eaLnBrk="0" hangingPunct="0">
              <a:lnSpc>
                <a:spcPct val="90000"/>
              </a:lnSpc>
              <a:buFontTx/>
              <a:buAutoNum type="thaiNumParenBoth"/>
              <a:defRPr/>
            </a:pP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เหตุเกิดจากความผิด/ความบกพร่องของส่วนราชการ </a:t>
            </a:r>
          </a:p>
          <a:p>
            <a:pPr marL="342900" indent="-342900" eaLnBrk="0" hangingPunct="0">
              <a:lnSpc>
                <a:spcPct val="90000"/>
              </a:lnSpc>
              <a:buFontTx/>
              <a:buAutoNum type="thaiNumParenBoth"/>
              <a:defRPr/>
            </a:pP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เหตุสุดวิสัย	</a:t>
            </a:r>
          </a:p>
          <a:p>
            <a:pPr marL="342900" indent="-342900" eaLnBrk="0" hangingPunct="0">
              <a:lnSpc>
                <a:spcPct val="90000"/>
              </a:lnSpc>
              <a:buFontTx/>
              <a:buAutoNum type="thaiNumParenBoth"/>
              <a:defRPr/>
            </a:pP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เหตุเกิดจากพฤติการณ์ ที่คู่สัญญาไม่ต้องรับผิด</a:t>
            </a:r>
          </a:p>
        </p:txBody>
      </p:sp>
      <p:sp>
        <p:nvSpPr>
          <p:cNvPr id="281604" name="Rectangle 7"/>
          <p:cNvSpPr>
            <a:spLocks noChangeArrowheads="1"/>
          </p:cNvSpPr>
          <p:nvPr/>
        </p:nvSpPr>
        <p:spPr bwMode="auto">
          <a:xfrm>
            <a:off x="323850" y="5157788"/>
            <a:ext cx="4248150" cy="869950"/>
          </a:xfrm>
          <a:prstGeom prst="rect">
            <a:avLst/>
          </a:prstGeom>
          <a:solidFill>
            <a:srgbClr val="FFFF66"/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lvl="2" eaLnBrk="0" hangingPunct="0">
              <a:lnSpc>
                <a:spcPct val="90000"/>
              </a:lnSpc>
              <a:defRPr/>
            </a:pPr>
            <a:r>
              <a:rPr lang="th-TH" sz="28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อำนาจอนุมัติ</a:t>
            </a:r>
            <a:r>
              <a:rPr lang="th-TH" sz="2800" b="1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342900" indent="-342900" eaLnBrk="0" hangingPunct="0">
              <a:lnSpc>
                <a:spcPct val="90000"/>
              </a:lnSpc>
              <a:buFontTx/>
              <a:buChar char="•"/>
              <a:defRPr/>
            </a:pPr>
            <a:r>
              <a:rPr lang="th-TH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หัวหน้าส่วนราชการ</a:t>
            </a:r>
          </a:p>
        </p:txBody>
      </p:sp>
      <p:sp>
        <p:nvSpPr>
          <p:cNvPr id="9" name="ตัวยึดหมายเลขภาพนิ่ง 8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E4878B5-77BD-4D28-A993-283706EB462B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146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81606" name="Text Box 8"/>
          <p:cNvSpPr txBox="1">
            <a:spLocks noChangeArrowheads="1"/>
          </p:cNvSpPr>
          <p:nvPr/>
        </p:nvSpPr>
        <p:spPr bwMode="auto">
          <a:xfrm>
            <a:off x="468313" y="2781300"/>
            <a:ext cx="84248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</a:t>
            </a:r>
            <a:endParaRPr lang="en-US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ต้องส่งผลกระทบต่อการปฏิบัติตามสัญญา(กวพ)</a:t>
            </a:r>
          </a:p>
          <a:p>
            <a:pPr>
              <a:buFontTx/>
              <a:buChar char="•"/>
            </a:pP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 เหตุตาม (</a:t>
            </a:r>
            <a:r>
              <a:rPr 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)(</a:t>
            </a:r>
            <a:r>
              <a:rPr 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)คู่สัญญาจะต้องมีหนังสือแจ้งให้ทราบภายใน  </a:t>
            </a:r>
          </a:p>
          <a:p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  ๑๕ วัน นับแต่เหตุนั้นสิ้นสุดลง</a:t>
            </a:r>
          </a:p>
          <a:p>
            <a:pPr>
              <a:buFontTx/>
              <a:buChar char="•"/>
            </a:pP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 เหตุที่เกิดขึ้นหลังผิดสัญญาแต่ผู้รับจ้างยังปฏิบัติตามสัญญา</a:t>
            </a:r>
          </a:p>
          <a:p>
            <a:pPr lvl="3"/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  อยู่นำมาพิจารณางด ลด ค่าปรับได้</a:t>
            </a:r>
            <a:endParaRPr lang="en-US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1607" name="Text Box 9"/>
          <p:cNvSpPr txBox="1">
            <a:spLocks noChangeArrowheads="1"/>
          </p:cNvSpPr>
          <p:nvPr/>
        </p:nvSpPr>
        <p:spPr bwMode="auto">
          <a:xfrm>
            <a:off x="4716463" y="5168900"/>
            <a:ext cx="4278735" cy="120032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หน.ส่วนราชการ  จะต้องอนุมัติ</a:t>
            </a:r>
          </a:p>
          <a:p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ให้ขยายเวลาตามสัญญา</a:t>
            </a:r>
          </a:p>
          <a:p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ก่อนสัญญาสิ้นสุด</a:t>
            </a:r>
            <a:endParaRPr lang="en-US" sz="2400" b="1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72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หลักการพิจารณาอนุมัติ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การงด/ลดค่าปรับ/การขยายเวลาสัญญา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9"/>
            <a:ext cx="3744416" cy="792087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การงด/ลดค่าปรับ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1412776"/>
            <a:ext cx="4608511" cy="13849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เป็นการอนุมัติตอน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เลยกำหนดเวลาสัญญาแล้ว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-และมีค่าปรับเกิดขึ้นแล้ว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356992"/>
            <a:ext cx="2464136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การขยายเวลา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996952"/>
            <a:ext cx="4608511" cy="138499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เป็นการอนุมัติ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-ก่อนสัญญาครบกำหนด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-และมีค่าปรับยังไม่เกิดขึ้น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505052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เมื่อผู้รับจ้างขอขยายเวลา สัญญาก่อนสัญญาครบกำหนด</a:t>
            </a:r>
          </a:p>
          <a:p>
            <a:pPr marL="457200" indent="-457200">
              <a:buFontTx/>
              <a:buChar char="-"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หน.ส่วนราชการอนุมัติล่วงเลยวันครบกำหนดสัญญา</a:t>
            </a:r>
          </a:p>
          <a:p>
            <a:pPr marL="457200" indent="-457200">
              <a:buFontTx/>
              <a:buChar char="-"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เมื่อครบกำหนดสัญญาไปแล้ว  ราชการต้องเรียกค่าปรับและสงวนสิทธิเรียกค่าปรับ</a:t>
            </a:r>
          </a:p>
          <a:p>
            <a:pPr marL="457200" indent="-457200">
              <a:buFontTx/>
              <a:buChar char="-"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เมื่อได้รับอนุมัติให้ขยายเวลา ก็ให้นำระยะเวลาที่ใช้ในการพิจารณามางด/ลดค่าปรับ </a:t>
            </a: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707904" y="1844824"/>
            <a:ext cx="576064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Striped Right Arrow 8"/>
          <p:cNvSpPr/>
          <p:nvPr/>
        </p:nvSpPr>
        <p:spPr>
          <a:xfrm>
            <a:off x="2843808" y="3212976"/>
            <a:ext cx="1368152" cy="886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1172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3F2C588-09BD-4929-A2BB-EDC27E31096E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148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05155" name="สี่เหลี่ยมผืนผ้า 3"/>
          <p:cNvSpPr>
            <a:spLocks noChangeArrowheads="1"/>
          </p:cNvSpPr>
          <p:nvPr/>
        </p:nvSpPr>
        <p:spPr bwMode="auto">
          <a:xfrm>
            <a:off x="76200" y="0"/>
            <a:ext cx="9067800" cy="6740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 sz="5400">
              <a:solidFill>
                <a:srgbClr val="FFFFCC"/>
              </a:solidFill>
              <a:sym typeface="Wingdings" pitchFamily="2" charset="2"/>
            </a:endParaRPr>
          </a:p>
          <a:p>
            <a:endParaRPr lang="th-TH" sz="5400">
              <a:solidFill>
                <a:srgbClr val="FFFFCC"/>
              </a:solidFill>
              <a:sym typeface="Wingdings" pitchFamily="2" charset="2"/>
            </a:endParaRPr>
          </a:p>
          <a:p>
            <a:endParaRPr lang="th-TH">
              <a:solidFill>
                <a:srgbClr val="FFFFCC"/>
              </a:solidFill>
              <a:sym typeface="Wingdings" pitchFamily="2" charset="2"/>
            </a:endParaRPr>
          </a:p>
          <a:p>
            <a:endParaRPr lang="th-TH">
              <a:solidFill>
                <a:srgbClr val="FFFFCC"/>
              </a:solidFill>
              <a:sym typeface="Wingdings" pitchFamily="2" charset="2"/>
            </a:endParaRPr>
          </a:p>
          <a:p>
            <a:endParaRPr lang="th-TH">
              <a:solidFill>
                <a:srgbClr val="FFFFCC"/>
              </a:solidFill>
              <a:sym typeface="Wingdings" pitchFamily="2" charset="2"/>
            </a:endParaRPr>
          </a:p>
          <a:p>
            <a:endParaRPr lang="th-TH">
              <a:solidFill>
                <a:srgbClr val="FFFFCC"/>
              </a:solidFill>
              <a:sym typeface="Wingdings" pitchFamily="2" charset="2"/>
            </a:endParaRPr>
          </a:p>
          <a:p>
            <a:endParaRPr lang="th-TH">
              <a:solidFill>
                <a:srgbClr val="FFFFCC"/>
              </a:solidFill>
              <a:sym typeface="Wingdings" pitchFamily="2" charset="2"/>
            </a:endParaRPr>
          </a:p>
          <a:p>
            <a:endParaRPr lang="th-TH">
              <a:solidFill>
                <a:srgbClr val="FFFFCC"/>
              </a:solidFill>
              <a:sym typeface="Wingdings" pitchFamily="2" charset="2"/>
            </a:endParaRPr>
          </a:p>
          <a:p>
            <a:endParaRPr lang="th-TH" sz="3200">
              <a:solidFill>
                <a:srgbClr val="FFFFCC"/>
              </a:solidFill>
              <a:sym typeface="Wingdings" pitchFamily="2" charset="2"/>
            </a:endParaRPr>
          </a:p>
          <a:p>
            <a:endParaRPr lang="th-TH" sz="3200">
              <a:solidFill>
                <a:srgbClr val="FFFFCC"/>
              </a:solidFill>
              <a:sym typeface="Wingdings" pitchFamily="2" charset="2"/>
            </a:endParaRP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142875" y="104775"/>
            <a:ext cx="4953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6</a:t>
            </a: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.การบอกเลิก</a:t>
            </a:r>
          </a:p>
          <a:p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และ การตกลงกันเลิกสัญญา/ข้อตกลง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305158" name="คำบรรยายภาพแบบวงรี 5"/>
          <p:cNvSpPr>
            <a:spLocks noChangeArrowheads="1"/>
          </p:cNvSpPr>
          <p:nvPr/>
        </p:nvSpPr>
        <p:spPr bwMode="auto">
          <a:xfrm>
            <a:off x="785786" y="2285992"/>
            <a:ext cx="2895600" cy="1600200"/>
          </a:xfrm>
          <a:prstGeom prst="wedgeEllipseCallout">
            <a:avLst>
              <a:gd name="adj1" fmla="val 126535"/>
              <a:gd name="adj2" fmla="val -84687"/>
            </a:avLst>
          </a:prstGeom>
          <a:solidFill>
            <a:srgbClr val="A5002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จะบอกเลิกอย่างไรดี</a:t>
            </a:r>
          </a:p>
        </p:txBody>
      </p:sp>
      <p:pic>
        <p:nvPicPr>
          <p:cNvPr id="7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03" t="5796" r="35928" b="33342"/>
          <a:stretch/>
        </p:blipFill>
        <p:spPr bwMode="auto">
          <a:xfrm>
            <a:off x="5938307" y="256155"/>
            <a:ext cx="1663856" cy="62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84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1" grpId="0" autoUpdateAnimBg="0"/>
      <p:bldP spid="305158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78863" cy="838200"/>
          </a:xfrm>
          <a:solidFill>
            <a:srgbClr val="FF0000"/>
          </a:solidFill>
        </p:spPr>
        <p:txBody>
          <a:bodyPr/>
          <a:lstStyle/>
          <a:p>
            <a:pPr>
              <a:buClr>
                <a:srgbClr val="FFC000"/>
              </a:buClr>
              <a:buFont typeface="Wingdings 2" pitchFamily="18" charset="2"/>
              <a:buNone/>
            </a:pPr>
            <a:r>
              <a:rPr lang="th-TH" sz="2800" b="1" smtClean="0">
                <a:solidFill>
                  <a:srgbClr val="FFFFCC"/>
                </a:solidFill>
                <a:latin typeface="Tahoma" pitchFamily="34" charset="0"/>
                <a:cs typeface="Tahoma" pitchFamily="34" charset="0"/>
              </a:rPr>
              <a:t>เหตุแห่งการบอกเลิก/ตกลงกันเลิกสัญญา (ข้อ ๑๓๗ )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41438"/>
            <a:ext cx="8750300" cy="5286375"/>
          </a:xfrm>
          <a:solidFill>
            <a:srgbClr val="FDFEDE"/>
          </a:solidFill>
          <a:ln>
            <a:solidFill>
              <a:srgbClr val="006600"/>
            </a:solidFill>
          </a:ln>
        </p:spPr>
        <p:txBody>
          <a:bodyPr/>
          <a:lstStyle/>
          <a:p>
            <a:pPr marL="365125" lvl="1" indent="-282575">
              <a:lnSpc>
                <a:spcPct val="80000"/>
              </a:lnSpc>
              <a:spcBef>
                <a:spcPts val="600"/>
              </a:spcBef>
              <a:buSzPct val="80000"/>
              <a:buFont typeface="Verdana" pitchFamily="34" charset="0"/>
              <a:buBlip>
                <a:blip r:embed="rId2"/>
              </a:buBlip>
            </a:pPr>
            <a:r>
              <a:rPr lang="th-TH" sz="3200" b="1" smtClean="0">
                <a:latin typeface="Tahoma" pitchFamily="34" charset="0"/>
                <a:cs typeface="Tahoma" pitchFamily="34" charset="0"/>
              </a:rPr>
              <a:t>หลักการ</a:t>
            </a:r>
          </a:p>
          <a:p>
            <a:pPr marL="365125" lvl="1" indent="-282575">
              <a:lnSpc>
                <a:spcPct val="800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lang="th-TH" sz="32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-ให้เป็นดุลยพินิจของหน.ส่วนราชการเป็นผู้พิจารณา</a:t>
            </a:r>
            <a:r>
              <a:rPr lang="th-TH" sz="3200" b="1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365125" lvl="1" indent="-282575">
              <a:lnSpc>
                <a:spcPct val="800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lang="th-TH" sz="3200" b="1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๑.)การใช้สิทธิบอกเลิกสัญญา</a:t>
            </a:r>
          </a:p>
          <a:p>
            <a:pPr marL="365125" lvl="1" indent="-282575">
              <a:lnSpc>
                <a:spcPct val="80000"/>
              </a:lnSpc>
              <a:buFont typeface="Wingdings" pitchFamily="2" charset="2"/>
              <a:buChar char="Ø"/>
            </a:pPr>
            <a:r>
              <a:rPr lang="th-TH" sz="3200" b="1" smtClean="0">
                <a:latin typeface="Tahoma" pitchFamily="34" charset="0"/>
                <a:cs typeface="Tahoma" pitchFamily="34" charset="0"/>
              </a:rPr>
              <a:t>เมื่อผิดสัญญา</a:t>
            </a:r>
          </a:p>
          <a:p>
            <a:pPr marL="365125" lvl="1" indent="-282575">
              <a:lnSpc>
                <a:spcPct val="80000"/>
              </a:lnSpc>
              <a:buFont typeface="Wingdings" pitchFamily="2" charset="2"/>
              <a:buChar char="Ø"/>
            </a:pPr>
            <a:r>
              <a:rPr lang="th-TH" sz="3200" b="1" smtClean="0">
                <a:latin typeface="Tahoma" pitchFamily="34" charset="0"/>
                <a:cs typeface="Tahoma" pitchFamily="34" charset="0"/>
              </a:rPr>
              <a:t>มีเหตุเชื่อได้ว่า ผู้รับจ้างไม่สามารถทำงานให้แล้วเสร็จภายในระยะเวลาที่กำหนด</a:t>
            </a:r>
          </a:p>
          <a:p>
            <a:pPr marL="365125" indent="-282575">
              <a:lnSpc>
                <a:spcPct val="80000"/>
              </a:lnSpc>
              <a:buFontTx/>
              <a:buNone/>
            </a:pPr>
            <a:r>
              <a:rPr lang="th-TH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th-TH" b="1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๒.) การตกลงบอกเลิกสัญญาให้ทำได้แต่เฉพาะ</a:t>
            </a:r>
          </a:p>
          <a:p>
            <a:pPr marL="365125" lvl="1" indent="-282575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3200" b="1" smtClean="0">
                <a:latin typeface="Tahoma" pitchFamily="34" charset="0"/>
                <a:cs typeface="Tahoma" pitchFamily="34" charset="0"/>
              </a:rPr>
              <a:t>ที่เป็นประโยชน์แก่ทางราชการโดยตรง หรือ</a:t>
            </a:r>
          </a:p>
          <a:p>
            <a:pPr marL="365125" lvl="1" indent="-282575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3200" b="1" smtClean="0">
                <a:latin typeface="Tahoma" pitchFamily="34" charset="0"/>
                <a:cs typeface="Tahoma" pitchFamily="34" charset="0"/>
              </a:rPr>
              <a:t>เพื่อแก้ไขข้อเสียเปรียบของทางราชการ  </a:t>
            </a:r>
          </a:p>
        </p:txBody>
      </p:sp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00E13C-7DE4-4CD0-B4E7-14B7F1C5D863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149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09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97" y="0"/>
            <a:ext cx="186301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alt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สินน้ำใจ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48097" y="908720"/>
            <a:ext cx="662933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alt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alt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๑๐๓ </a:t>
            </a:r>
            <a:endParaRPr lang="th-TH" alt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“มิ</a:t>
            </a:r>
            <a:r>
              <a:rPr lang="th-TH" alt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ให้เจ้าหน้าที่ของรัฐผู้ใดรับทรัพย์สิน หรือประโยชน์อื่นใด จากบุคคล นอกเหนือจากทรัพย์สินหรือประโยชน์อันควรได้ตามกฎหมาย หรือกฎ ข้อบังคับที่ออกโดยอาศัยอำนาจตามบทบัญญัติแห่งกฎหมาย   เว้นแต่การรับทรัพย์สินหรือประโยชน์อื่นใด </a:t>
            </a:r>
            <a:r>
              <a:rPr lang="th-TH" alt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โดยธรรมจรรยา </a:t>
            </a:r>
            <a:r>
              <a:rPr lang="th-TH" alt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ตามหลักเกณฑ์และจำนวนที่คณะกรรมการป.ป.ช. กำหนด บทบัญญัติในวรรคหนึ่ง ให้ใช้บังคับกับการรับทรัพย์สินหรือประโยชน์อื่นใดของผู้ซึ่งพ้น จากการเป็นเจ้าหน้าที่ของรัฐ มาแล้ว ยังไม่ถึงสองปีด้วย โดยอนุโลม”</a:t>
            </a:r>
          </a:p>
          <a:p>
            <a:pPr algn="thaiDist" eaLnBrk="1" hangingPunct="1"/>
            <a:endParaRPr lang="th-TH" alt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ผลการค้นหารูปภาพสำหรับ ปลัดกระทรวงสาธารณสุขคนปัจจุบั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15" r="26902"/>
          <a:stretch/>
        </p:blipFill>
        <p:spPr bwMode="auto">
          <a:xfrm>
            <a:off x="6670180" y="1844824"/>
            <a:ext cx="2343684" cy="2566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7013910" y="682215"/>
            <a:ext cx="1656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th-TH" sz="6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ห้าม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xmlns="" val="143811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6983412" cy="720725"/>
          </a:xfrm>
          <a:solidFill>
            <a:srgbClr val="3333CC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ผลการบอกเลิกสัญญา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89138"/>
            <a:ext cx="8785225" cy="4608512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3600" b="1" smtClean="0">
                <a:latin typeface="Tahoma" pitchFamily="34" charset="0"/>
                <a:cs typeface="Tahoma" pitchFamily="34" charset="0"/>
              </a:rPr>
              <a:t>ผู้ว่าจ้างมีสิทธิใช้เครื่องใช้ในการก่อสร้างซึ่งต้องสงวนไว้เพื่อการปฏิบัติงานตามที่เห็นสมควร</a:t>
            </a:r>
          </a:p>
          <a:p>
            <a:pPr>
              <a:lnSpc>
                <a:spcPct val="90000"/>
              </a:lnSpc>
            </a:pPr>
            <a:r>
              <a:rPr lang="th-TH" sz="3600" b="1" smtClean="0">
                <a:latin typeface="Tahoma" pitchFamily="34" charset="0"/>
                <a:cs typeface="Tahoma" pitchFamily="34" charset="0"/>
              </a:rPr>
              <a:t>ริบหลักประกันสัญญา</a:t>
            </a:r>
          </a:p>
          <a:p>
            <a:pPr>
              <a:lnSpc>
                <a:spcPct val="90000"/>
              </a:lnSpc>
            </a:pPr>
            <a:r>
              <a:rPr lang="th-TH" sz="3600" b="1" smtClean="0">
                <a:latin typeface="Tahoma" pitchFamily="34" charset="0"/>
                <a:cs typeface="Tahoma" pitchFamily="34" charset="0"/>
              </a:rPr>
              <a:t>เรียกค่าเสียหาย</a:t>
            </a:r>
          </a:p>
          <a:p>
            <a:pPr>
              <a:lnSpc>
                <a:spcPct val="90000"/>
              </a:lnSpc>
            </a:pPr>
            <a:r>
              <a:rPr lang="th-TH" sz="3600" b="1" smtClean="0">
                <a:latin typeface="Tahoma" pitchFamily="34" charset="0"/>
                <a:cs typeface="Tahoma" pitchFamily="34" charset="0"/>
              </a:rPr>
              <a:t>เรียกค่าใช้จ่ายที่เพิ่มขึ้นในการทำงานนั้นต่อให้แล้วเสร็จ</a:t>
            </a:r>
          </a:p>
          <a:p>
            <a:pPr>
              <a:lnSpc>
                <a:spcPct val="90000"/>
              </a:lnSpc>
            </a:pPr>
            <a:r>
              <a:rPr lang="th-TH" sz="3600" b="1" smtClean="0">
                <a:latin typeface="Tahoma" pitchFamily="34" charset="0"/>
                <a:cs typeface="Tahoma" pitchFamily="34" charset="0"/>
              </a:rPr>
              <a:t>เรียกค่าใช้จ่ายในการควบคุมงานเพิ่ม</a:t>
            </a:r>
          </a:p>
        </p:txBody>
      </p:sp>
      <p:sp>
        <p:nvSpPr>
          <p:cNvPr id="307204" name="AutoShape 4"/>
          <p:cNvSpPr>
            <a:spLocks noChangeArrowheads="1"/>
          </p:cNvSpPr>
          <p:nvPr/>
        </p:nvSpPr>
        <p:spPr bwMode="auto">
          <a:xfrm>
            <a:off x="0" y="1196975"/>
            <a:ext cx="9144000" cy="609600"/>
          </a:xfrm>
          <a:prstGeom prst="flowChartPredefinedProcess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eaLnBrk="0" hangingPunct="0">
              <a:defRPr/>
            </a:pPr>
            <a:r>
              <a:rPr lang="en-US" sz="3600" b="1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3600" b="1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.กรณีบอกเลิกสัญญาก่อนกำหนด</a:t>
            </a:r>
          </a:p>
        </p:txBody>
      </p:sp>
    </p:spTree>
    <p:extLst>
      <p:ext uri="{BB962C8B-B14F-4D97-AF65-F5344CB8AC3E}">
        <p14:creationId xmlns:p14="http://schemas.microsoft.com/office/powerpoint/2010/main" xmlns="" val="3457375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125538"/>
            <a:ext cx="8136135" cy="5029200"/>
          </a:xfrm>
          <a:solidFill>
            <a:srgbClr val="CCFFCC"/>
          </a:solidFill>
        </p:spPr>
        <p:txBody>
          <a:bodyPr/>
          <a:lstStyle/>
          <a:p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ผู้ว่าจ้างมีสิทธิเช่นเดียวกับกรณีการบอกเลิกสัญญาก่อนสัญญาจ้างครบกำหนด</a:t>
            </a:r>
          </a:p>
          <a:p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เรียกค่าปรับจากผู้รับจ้าง 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(แต่ผู้ว่าจ้างต้องสงวนสิทธิ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การปรับก่อน)</a:t>
            </a:r>
          </a:p>
        </p:txBody>
      </p:sp>
      <p:sp>
        <p:nvSpPr>
          <p:cNvPr id="308227" name="AutoShape 3"/>
          <p:cNvSpPr>
            <a:spLocks noChangeArrowheads="1"/>
          </p:cNvSpPr>
          <p:nvPr/>
        </p:nvSpPr>
        <p:spPr bwMode="auto">
          <a:xfrm>
            <a:off x="0" y="260350"/>
            <a:ext cx="9144000" cy="609600"/>
          </a:xfrm>
          <a:prstGeom prst="flowChartPredefinedProcess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32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.กรณีบอกเลิกสัญญาหลังสัญญาครบกำหนด</a:t>
            </a:r>
          </a:p>
        </p:txBody>
      </p:sp>
      <p:pic>
        <p:nvPicPr>
          <p:cNvPr id="5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65" t="12566" r="15966" b="63000"/>
          <a:stretch/>
        </p:blipFill>
        <p:spPr bwMode="auto">
          <a:xfrm>
            <a:off x="6372199" y="2348880"/>
            <a:ext cx="258759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23379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build="p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2735263" y="381000"/>
            <a:ext cx="6408737" cy="600075"/>
          </a:xfrm>
          <a:solidFill>
            <a:srgbClr val="FFFDA3"/>
          </a:solidFill>
        </p:spPr>
        <p:txBody>
          <a:bodyPr/>
          <a:lstStyle/>
          <a:p>
            <a:r>
              <a:rPr lang="th-TH" sz="28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ผลของการบอกเลิกสัญญา/ข้อตกลง </a:t>
            </a:r>
            <a:endParaRPr lang="en-US" sz="28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9251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709613" y="1412875"/>
            <a:ext cx="8434387" cy="5124450"/>
          </a:xfrm>
          <a:solidFill>
            <a:srgbClr val="F0F8FA"/>
          </a:solidFill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Font typeface="Symbol" pitchFamily="18" charset="2"/>
              <a:buChar char="§"/>
            </a:pPr>
            <a:r>
              <a:rPr lang="th-TH" b="1" u="sng" smtClean="0">
                <a:latin typeface="Tahoma" pitchFamily="34" charset="0"/>
                <a:cs typeface="Tahoma" pitchFamily="34" charset="0"/>
              </a:rPr>
              <a:t>หลัก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  ส่วนราชการคู่สัญญา มีหนังสือแสดงเจตนาใช้สิทธิบอกสัญญาไปยังผู้ขาย หรือผู้รับจ้างแล้ว  ย่อมมีผลให้สัญญาสิ้นสุดลงทันที และไม่อาจถอนการบอกเลิกสัญญาได้(ปพพ.ม.๓๘๖)</a:t>
            </a:r>
            <a:endParaRPr lang="th-TH" b="1" u="sng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h-TH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คู่สัญญาที่เป็นผู้ขาย/ผู้รับจ้าง จะขอผ่อนปรนการปฏิบัติตามสัญญาอีกไม่ได้</a:t>
            </a:r>
            <a:r>
              <a:rPr lang="th-TH" b="1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th-TH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หากส่วนราชการประสงค์จะซื้อ/จ้าง รายเดิม </a:t>
            </a:r>
            <a:r>
              <a:rPr lang="th-TH" b="1" u="sng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ต้องดำเนินการจัดหาใหม่ จะแก้ไขสัญญามิได้</a:t>
            </a:r>
          </a:p>
        </p:txBody>
      </p:sp>
      <p:sp>
        <p:nvSpPr>
          <p:cNvPr id="5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2E5BE4C-A0B1-46DF-A733-73C46E5358B4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152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179388" y="214290"/>
            <a:ext cx="2232025" cy="107721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200" b="1">
                <a:latin typeface="Tahoma" pitchFamily="34" charset="0"/>
                <a:ea typeface="Tahoma" pitchFamily="34" charset="0"/>
                <a:cs typeface="Tahoma" pitchFamily="34" charset="0"/>
              </a:rPr>
              <a:t>ข้อควรระวัง</a:t>
            </a:r>
          </a:p>
        </p:txBody>
      </p:sp>
    </p:spTree>
    <p:extLst>
      <p:ext uri="{BB962C8B-B14F-4D97-AF65-F5344CB8AC3E}">
        <p14:creationId xmlns:p14="http://schemas.microsoft.com/office/powerpoint/2010/main" xmlns="" val="2856836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9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/>
      <p:bldP spid="309251" grpId="0" build="p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20725"/>
          </a:xfrm>
          <a:solidFill>
            <a:srgbClr val="FFFF99"/>
          </a:solidFill>
        </p:spPr>
        <p:txBody>
          <a:bodyPr/>
          <a:lstStyle/>
          <a:p>
            <a:r>
              <a:rPr lang="th-TH" sz="4000" b="1" smtClean="0">
                <a:cs typeface="Tahoma" pitchFamily="34" charset="0"/>
              </a:rPr>
              <a:t>การแจ้งบอกเลิกสัญญา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086725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ผู้มีอำนาจแจ้งการบอกเลิกสัญญาไปยังผู้รับจ้าง</a:t>
            </a:r>
          </a:p>
          <a:p>
            <a:pPr>
              <a:lnSpc>
                <a:spcPct val="80000"/>
              </a:lnSpc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สาระสำคัญของหนังสือ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- เลิกสัญญาจ้างตั้งแต่ วัน เดือน ปี ใด   ระบุให้ชัดเจน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- กำหนดจำนวนเงินค่าปรับถ้ากำหนดได้</a:t>
            </a:r>
          </a:p>
          <a:p>
            <a:pPr>
              <a:lnSpc>
                <a:spcPct val="80000"/>
              </a:lnSpc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แจ้งการบอกเลิกสัญญาให้ผู้ค้ำประกันทราบ</a:t>
            </a:r>
          </a:p>
          <a:p>
            <a:pPr>
              <a:lnSpc>
                <a:spcPct val="80000"/>
              </a:lnSpc>
            </a:pP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วิธีการแจ้ง  ให้ส่งทางไปรษณีย์ลงทะเบียนตอบรับและเก็บไว้เป็นหลักฐาน</a:t>
            </a:r>
          </a:p>
        </p:txBody>
      </p:sp>
    </p:spTree>
    <p:extLst>
      <p:ext uri="{BB962C8B-B14F-4D97-AF65-F5344CB8AC3E}">
        <p14:creationId xmlns:p14="http://schemas.microsoft.com/office/powerpoint/2010/main" xmlns="" val="7801616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79A970A-E007-4D37-94E7-ADE558CA0A34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154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92057" y="80035"/>
            <a:ext cx="8786874" cy="1010502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การผ่อนปรนการบอกเลิกสัญญา/ข้อตกลงข้อ ๑๓๘ </a:t>
            </a: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179388" y="1268413"/>
            <a:ext cx="8715375" cy="18732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800" b="1" i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หลักการ</a:t>
            </a:r>
          </a:p>
          <a:p>
            <a:pPr>
              <a:defRPr/>
            </a:pPr>
            <a:r>
              <a:rPr lang="th-TH" sz="28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คู่สัญญาปฏิบัติผิดสัญญา หากจำนวนเงินค่าปรับ</a:t>
            </a:r>
          </a:p>
          <a:p>
            <a:pPr>
              <a:defRPr/>
            </a:pPr>
            <a:r>
              <a:rPr lang="th-TH" sz="28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เกินร้อยละ ๑๐</a:t>
            </a:r>
            <a:r>
              <a:rPr lang="th-TH" sz="28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ของวงเงินค่าพัสดุหรือค่าจ้าง</a:t>
            </a:r>
          </a:p>
          <a:p>
            <a:pPr>
              <a:defRPr/>
            </a:pPr>
            <a:r>
              <a:rPr lang="th-TH" sz="28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ให้ส่วนราชการบอกเลิกสัญญา/ข้อตกลง นั้น</a:t>
            </a: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177800" y="3573463"/>
            <a:ext cx="8786813" cy="295116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ข้อยกเว้น</a:t>
            </a:r>
          </a:p>
          <a:p>
            <a:pPr>
              <a:defRPr/>
            </a:pP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เว้นแต่  คู่สัญญา</a:t>
            </a:r>
            <a:r>
              <a:rPr lang="th-TH" sz="3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ยินยอมเสียค่าปรับ</a:t>
            </a: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ให้โดยไม่มีเงื่อนไขใด ๆทั้งสิ้น ให้หัวหน้าส่วนราชการผ่อนปรนการ</a:t>
            </a:r>
            <a:r>
              <a:rPr lang="th-TH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บอกเลิกสัญญาได้เท่าที่จำเป็น</a:t>
            </a:r>
          </a:p>
        </p:txBody>
      </p:sp>
    </p:spTree>
    <p:extLst>
      <p:ext uri="{BB962C8B-B14F-4D97-AF65-F5344CB8AC3E}">
        <p14:creationId xmlns:p14="http://schemas.microsoft.com/office/powerpoint/2010/main" xmlns="" val="265698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500063" y="188913"/>
            <a:ext cx="8643937" cy="647700"/>
          </a:xfrm>
          <a:solidFill>
            <a:srgbClr val="FFFFCC"/>
          </a:solidFill>
        </p:spPr>
        <p:txBody>
          <a:bodyPr/>
          <a:lstStyle/>
          <a:p>
            <a:r>
              <a:rPr lang="th-TH" sz="3200" b="1" smtClean="0">
                <a:latin typeface="Tahoma" pitchFamily="34" charset="0"/>
                <a:cs typeface="Tahoma" pitchFamily="34" charset="0"/>
              </a:rPr>
              <a:t>การบอกเลิกสัญญาเมื่อมีค่าปรับเกิน ๑๐ </a:t>
            </a:r>
            <a:r>
              <a:rPr lang="en-US" sz="3200" b="1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sz="3200" b="1" smtClean="0">
                <a:latin typeface="Tahoma" pitchFamily="34" charset="0"/>
                <a:cs typeface="Tahoma" pitchFamily="34" charset="0"/>
              </a:rPr>
              <a:t>แล้ว</a:t>
            </a:r>
          </a:p>
        </p:txBody>
      </p:sp>
      <p:sp>
        <p:nvSpPr>
          <p:cNvPr id="302083" name="ตัวยึดเนื้อหา 2"/>
          <p:cNvSpPr>
            <a:spLocks noGrp="1"/>
          </p:cNvSpPr>
          <p:nvPr>
            <p:ph sz="half" idx="4294967295"/>
          </p:nvPr>
        </p:nvSpPr>
        <p:spPr>
          <a:xfrm>
            <a:off x="357158" y="1795463"/>
            <a:ext cx="8461375" cy="4681537"/>
          </a:xfrm>
          <a:solidFill>
            <a:srgbClr val="E1FFE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th-TH" sz="2800" b="1" u="sng" smtClean="0">
                <a:latin typeface="Tahoma" pitchFamily="34" charset="0"/>
                <a:cs typeface="Tahoma" pitchFamily="34" charset="0"/>
              </a:rPr>
              <a:t>ตามปพพ.ม.๓๙๑</a:t>
            </a:r>
          </a:p>
          <a:p>
            <a:pPr>
              <a:buFontTx/>
              <a:buNone/>
            </a:pPr>
            <a:r>
              <a:rPr lang="th-TH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เมื่อคู่สัญญาใช้สิทธิเลิกสัญญาแล้ว คู่สัญญาแต่ละฝ่ายต้องกลับคืนสู่ฐานะดังที่เป็นอยู่เดิม แต่จะให้เสื่อมสิทธิบุคคลภายนอกหาได้ไม่</a:t>
            </a:r>
            <a:r>
              <a:rPr lang="th-TH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800" b="1" i="1" smtClean="0">
                <a:latin typeface="Tahoma" pitchFamily="34" charset="0"/>
                <a:cs typeface="Tahoma" pitchFamily="34" charset="0"/>
              </a:rPr>
              <a:t>คู่สัญญาที่ไม่สามารถปฏิบัติตามสัญญา/หรือ</a:t>
            </a:r>
            <a:r>
              <a:rPr lang="th-TH" sz="2800" b="1" u="sng" smtClean="0">
                <a:latin typeface="Tahoma" pitchFamily="34" charset="0"/>
                <a:cs typeface="Tahoma" pitchFamily="34" charset="0"/>
              </a:rPr>
              <a:t>ระเบียบฯพัสดุปี ๓๕  ข้อ ๑๓๘</a:t>
            </a:r>
            <a:r>
              <a:rPr lang="th-TH" sz="2800" b="1" i="1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None/>
            </a:pPr>
            <a:r>
              <a:rPr lang="th-TH" sz="2800" b="1" i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ข้อตกลงได้ และจะต้องปรับ หากค่าปรับจะเกินร้อยละ ๑๐ ของวงเงินค่าพัสดุ/ค่าจ้างนั้น ให้บอกเลิกสัญญาฯ เว้นแต่ คู่สัญญาจะยอมเสียค่าปรับโดยไม่มีเงื่อนไขใดๆ</a:t>
            </a:r>
          </a:p>
        </p:txBody>
      </p:sp>
      <p:sp>
        <p:nvSpPr>
          <p:cNvPr id="5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B92680D-AB7C-4E7C-825E-79781F2163C2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155</a:t>
            </a:fld>
            <a:endParaRPr lang="th-TH" sz="1200" b="0" dirty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4248150" cy="64135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(มติ๓๗/๐๙/๕๒)</a:t>
            </a:r>
          </a:p>
        </p:txBody>
      </p:sp>
    </p:spTree>
    <p:extLst>
      <p:ext uri="{BB962C8B-B14F-4D97-AF65-F5344CB8AC3E}">
        <p14:creationId xmlns:p14="http://schemas.microsoft.com/office/powerpoint/2010/main" xmlns="" val="38693118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ตัวยึดเนื้อหา 3"/>
          <p:cNvSpPr>
            <a:spLocks noGrp="1"/>
          </p:cNvSpPr>
          <p:nvPr>
            <p:ph sz="half" idx="4294967295"/>
          </p:nvPr>
        </p:nvSpPr>
        <p:spPr>
          <a:xfrm>
            <a:off x="0" y="4076700"/>
            <a:ext cx="8461375" cy="1944688"/>
          </a:xfrm>
          <a:solidFill>
            <a:srgbClr val="CCFFCC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th-TH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หากส่วนราชการจะคิดค่าปรับเกินกว่า หรือเท่ากับ๑๐</a:t>
            </a: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th-TH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ให้บอกเลิกสัญญา เมื่อเห็นว่าค่าปรับจะเกิน๑๐</a:t>
            </a: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th-TH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เพื่อมิให้คู่สัญญาเสียหายมากขึ้น </a:t>
            </a:r>
            <a:r>
              <a:rPr lang="th-TH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หากไม่บอกเลิกก่อน จะคิดค่าปรับได้เพียงไม่เกิน๑๐</a:t>
            </a:r>
            <a:r>
              <a:rPr lang="en-US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% </a:t>
            </a:r>
            <a:endParaRPr lang="th-TH" sz="2800" b="1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C2762F5-4282-4FD5-9ED5-F1DF585B3A12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156</a:t>
            </a:fld>
            <a:endParaRPr lang="th-TH" sz="1200" b="0" dirty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13348" name="ชื่อเรื่อง 1"/>
          <p:cNvSpPr>
            <a:spLocks/>
          </p:cNvSpPr>
          <p:nvPr/>
        </p:nvSpPr>
        <p:spPr bwMode="auto">
          <a:xfrm>
            <a:off x="250825" y="188913"/>
            <a:ext cx="8643938" cy="719137"/>
          </a:xfrm>
          <a:prstGeom prst="rect">
            <a:avLst/>
          </a:prstGeom>
          <a:solidFill>
            <a:srgbClr val="FFFFCC"/>
          </a:solidFill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2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การบอกเลิกสัญญาเมื่อมีค่าปรับเกิน ๑๐ </a:t>
            </a:r>
            <a:r>
              <a:rPr lang="en-US" sz="2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2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ไปแล้ว(ต่อ)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3889375" cy="5191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th-TH" sz="2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(มติ๓๗/๐๙/๕๒)</a:t>
            </a:r>
          </a:p>
        </p:txBody>
      </p:sp>
      <p:sp>
        <p:nvSpPr>
          <p:cNvPr id="303112" name="Text Box 6"/>
          <p:cNvSpPr txBox="1">
            <a:spLocks noChangeArrowheads="1"/>
          </p:cNvSpPr>
          <p:nvPr/>
        </p:nvSpPr>
        <p:spPr bwMode="auto">
          <a:xfrm>
            <a:off x="179388" y="1557338"/>
            <a:ext cx="88566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 ดังนั้น เมื่อค่าปรับสูงเกิน๑๐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หากส่วนราชการมิได้มีหนังสือแจ้งคิดค่าปรับ/ผู้รับจ้างก็มิได้ยินยอมเสียค่าปรับ ส่วนราชการจึงคิดค่าปรับได้ไม่เกิน ๑๐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ตามระเบียบฯ ๓๕ ข้อ ๑๓๘</a:t>
            </a:r>
            <a:endParaRPr lang="en-US" sz="2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395288" y="3403600"/>
            <a:ext cx="5665333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คำสั่งศาลปกครองสูงสุด ที่ ๓๙๕/๒๕๕๑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0189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31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31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3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build="p" animBg="1"/>
      <p:bldP spid="30311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6191250" cy="636587"/>
          </a:xfrm>
          <a:solidFill>
            <a:srgbClr val="D1FFD1"/>
          </a:solidFill>
        </p:spPr>
        <p:txBody>
          <a:bodyPr/>
          <a:lstStyle/>
          <a:p>
            <a:r>
              <a:rPr lang="th-TH" sz="32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การตกลงกัน บอกเลิกสัญญา</a:t>
            </a:r>
            <a:endParaRPr lang="th-TH" sz="3200" b="1" smtClean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413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936625"/>
            <a:ext cx="8713788" cy="5616575"/>
          </a:xfrm>
          <a:solidFill>
            <a:schemeClr val="bg1"/>
          </a:solidFill>
          <a:ln w="28575">
            <a:solidFill>
              <a:srgbClr val="CC0066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th-TH" sz="2400" b="1" smtClean="0">
                <a:latin typeface="Tahoma" pitchFamily="34" charset="0"/>
                <a:cs typeface="Tahoma" pitchFamily="34" charset="0"/>
              </a:rPr>
              <a:t>ทำสัญญาจ้างก่อสร้างอาคาร กำหนดให้เริ่มทำงาน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h-TH" sz="2400" b="1" smtClean="0">
                <a:latin typeface="Tahoma" pitchFamily="34" charset="0"/>
                <a:cs typeface="Tahoma" pitchFamily="34" charset="0"/>
              </a:rPr>
              <a:t>	ภายในวันที่ ๓๐ ต.ค.๔๘ ครบกำหนดสัญญา ๒๒ พ.ค.๕๑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h-TH" b="1" u="sng" smtClean="0">
                <a:solidFill>
                  <a:srgbClr val="0000FF"/>
                </a:solidFill>
                <a:latin typeface="Cordia New" pitchFamily="34" charset="-34"/>
                <a:cs typeface="FreesiaUPC" pitchFamily="34" charset="-34"/>
              </a:rPr>
              <a:t>รพ. ไม่สามารถส่งมอบพื้นที่ได้ </a:t>
            </a:r>
            <a:r>
              <a:rPr lang="th-TH" b="1" smtClean="0">
                <a:solidFill>
                  <a:srgbClr val="0000FF"/>
                </a:solidFill>
                <a:latin typeface="Cordia New" pitchFamily="34" charset="-34"/>
                <a:cs typeface="FreesiaUPC" pitchFamily="34" charset="-34"/>
              </a:rPr>
              <a:t>เนื่องจากมีอาคารและสิ่งก่อสร้างของผู้บุกรุก เรื่องอยู่ระหว่างการพิจารณาคดีของศาล ไม่อาจทราบได้ว่า ศาลจะมีคำพิพากษาถึงที่สุด และสามารถมอบพื้นที่ให้ได้เมื่อใด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h-TH" b="1" smtClean="0">
                <a:latin typeface="Cordia New" pitchFamily="34" charset="-34"/>
                <a:cs typeface="FreesiaUPC" pitchFamily="34" charset="-34"/>
              </a:rPr>
              <a:t>เมื่อผู้รับจ้าง มี</a:t>
            </a:r>
            <a:r>
              <a:rPr lang="th-TH" b="1" u="sng" smtClean="0">
                <a:latin typeface="Cordia New" pitchFamily="34" charset="-34"/>
                <a:cs typeface="FreesiaUPC" pitchFamily="34" charset="-34"/>
              </a:rPr>
              <a:t>หนังสือขอเลิกสัญญา</a:t>
            </a:r>
            <a:r>
              <a:rPr lang="th-TH" b="1" smtClean="0">
                <a:latin typeface="Cordia New" pitchFamily="34" charset="-34"/>
                <a:cs typeface="FreesiaUPC" pitchFamily="34" charset="-34"/>
              </a:rPr>
              <a:t> และรพ. เห็นว่าเป็นประโยชน์            แก่ราชการโดยตรง ยิ่งกว่าให้สัญญามีผลต่อไป หรือเพื่อแก้ไขข้อเสียเปรียบของทางราชการตามข้อ ๑๓๗วรรคสอง ย่อมบอกเลิกสัญญาได้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h-TH" b="1" smtClean="0">
                <a:solidFill>
                  <a:srgbClr val="0000FF"/>
                </a:solidFill>
                <a:latin typeface="Cordia New" pitchFamily="34" charset="-34"/>
                <a:cs typeface="FreesiaUPC" pitchFamily="34" charset="-34"/>
              </a:rPr>
              <a:t> และเมื่อตกลงเลิกสัญญากันแล้ว ผู้รับจ้างย่อมพ้นข้อผูกพันตามสัญญา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h-TH" b="1" smtClean="0">
                <a:solidFill>
                  <a:srgbClr val="FF0000"/>
                </a:solidFill>
                <a:latin typeface="Cordia New" pitchFamily="34" charset="-34"/>
                <a:cs typeface="FreesiaUPC" pitchFamily="34" charset="-34"/>
              </a:rPr>
              <a:t>รพ. ผู้ว่าจ้างมีหน้าที่ต้องคืนหลักประกันสัญญาให้แก่ผู้รับจ้าง ตามสัญญาข้อ ๓ วรรคสอง ประกอบระเบียบฯ ข้อ ๑๔๔ (๒)</a:t>
            </a:r>
            <a:r>
              <a:rPr lang="th-TH" b="1" smtClean="0">
                <a:solidFill>
                  <a:srgbClr val="0000FF"/>
                </a:solidFill>
                <a:latin typeface="Cordia New" pitchFamily="34" charset="-34"/>
                <a:cs typeface="FreesiaUPC" pitchFamily="34" charset="-34"/>
              </a:rPr>
              <a:t> </a:t>
            </a:r>
          </a:p>
        </p:txBody>
      </p:sp>
      <p:sp>
        <p:nvSpPr>
          <p:cNvPr id="5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FBC2E93-2D57-4F30-8194-05B1528971CE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157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7019925" y="206375"/>
            <a:ext cx="1231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>
                <a:solidFill>
                  <a:schemeClr val="hlink"/>
                </a:solidFill>
                <a:cs typeface="Angsana New" pitchFamily="18" charset="-34"/>
              </a:rPr>
              <a:t>(ตัวอย่าง)</a:t>
            </a:r>
          </a:p>
        </p:txBody>
      </p:sp>
    </p:spTree>
    <p:extLst>
      <p:ext uri="{BB962C8B-B14F-4D97-AF65-F5344CB8AC3E}">
        <p14:creationId xmlns:p14="http://schemas.microsoft.com/office/powerpoint/2010/main" xmlns="" val="2307249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may contain: 4 people, people smiling, people sitting, table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2" y="1935841"/>
            <a:ext cx="7361700" cy="49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9098B51-F164-4110-BA63-64BC7B7C33BA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158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15395" name="แผนผังลำดับงาน: หลายเอกสาร 3"/>
          <p:cNvSpPr>
            <a:spLocks noChangeArrowheads="1"/>
          </p:cNvSpPr>
          <p:nvPr/>
        </p:nvSpPr>
        <p:spPr bwMode="auto">
          <a:xfrm>
            <a:off x="85798" y="404664"/>
            <a:ext cx="6948264" cy="2664296"/>
          </a:xfrm>
          <a:prstGeom prst="flowChartMultidocument">
            <a:avLst/>
          </a:prstGeom>
          <a:ln>
            <a:headEnd/>
            <a:tailEnd/>
          </a:ln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4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สิทธิในการบังคับตามสัญญาภายหลังการบอกเลิกสัญญาหรือข้อตกลง</a:t>
            </a:r>
            <a:endParaRPr lang="th-TH" sz="40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891302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1225550"/>
          </a:xfrm>
          <a:solidFill>
            <a:srgbClr val="FFFF00"/>
          </a:solidFill>
        </p:spPr>
        <p:txBody>
          <a:bodyPr/>
          <a:lstStyle/>
          <a:p>
            <a:r>
              <a:rPr lang="th-TH" sz="2800" b="1" smtClean="0">
                <a:latin typeface="Tahoma" pitchFamily="34" charset="0"/>
                <a:cs typeface="Tahoma" pitchFamily="34" charset="0"/>
              </a:rPr>
              <a:t>จะริบหลักประกันสัญญาทั้งหมด/หรือริบแต่เพียงบางส่วน ได้หรือไม่หลังบอกเลิกสัญญาแล้ว </a:t>
            </a:r>
          </a:p>
        </p:txBody>
      </p:sp>
      <p:sp>
        <p:nvSpPr>
          <p:cNvPr id="316419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346843" y="1268413"/>
            <a:ext cx="8329613" cy="5445125"/>
          </a:xfrm>
          <a:solidFill>
            <a:srgbClr val="9933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แนวทางปฏิบัติ  (มติกวพ.)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h-TH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เมื่อบอกเลิกสัญญาแล้ว ส่วนราชการจะใช้สิทธิริบหลักประกันสัญญาตามเงื่อนไขที่ระบุในสัญญา ข้อ ๘ </a:t>
            </a:r>
            <a:r>
              <a:rPr lang="th-TH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เต็มจำนวนหลักประกันทั้งหมด หรือเพียงบางส่วน ก็ได้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th-TH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การจะริบทั้งหมด หรือ บางส่วน นั้น ขึ้นอยู่กับ </a:t>
            </a:r>
            <a:r>
              <a:rPr lang="th-TH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จำนวนค่าปรับ และค่าเสียหายอื่น (ถ้ามี) รวมกันแล้ว ไม่เกินกว่าจำนวนเงิน ตามหลักประกัน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th-TH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ส่วนราชการ ใช้ดุลพินิจริบหลักประกันเพื่อชดใช้ได้ตามจำนวนค่าเสียหายที่เกิดขึ้นจริง</a:t>
            </a:r>
          </a:p>
        </p:txBody>
      </p:sp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91D1609-BCFB-4689-94DD-3C41C167F9F1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159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99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6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animBg="1"/>
      <p:bldP spid="31641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ผลการค้นหารูปภาพสำหรับ ธรรมจรรย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70755"/>
            <a:ext cx="2638074" cy="27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5496" y="2708920"/>
            <a:ext cx="91085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altLang="th-TH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ห้าม</a:t>
            </a:r>
            <a:r>
              <a:rPr lang="th-TH" altLang="th-TH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มิให้</a:t>
            </a: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เจ้าหน้าที่ของรัฐรับ</a:t>
            </a: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ทรัพย์สิน/ประโยชน์</a:t>
            </a: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อื่น</a:t>
            </a: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ใด นอกเหนือจาก</a:t>
            </a: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ทรัพย์สินหรือประโยชน์อันควรได้ตามกฎหมาย</a:t>
            </a:r>
          </a:p>
          <a:p>
            <a:pPr algn="thaiDist" eaLnBrk="1" hangingPunct="1"/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	   </a:t>
            </a:r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เว้นแต่โดยธรรมจรรยาจาก</a:t>
            </a:r>
          </a:p>
          <a:p>
            <a:pPr algn="thaiDist" eaLnBrk="1" hangingPunct="1"/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- ญาติ</a:t>
            </a:r>
          </a:p>
          <a:p>
            <a:pPr algn="thaiDist" eaLnBrk="1" hangingPunct="1"/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</a:t>
            </a:r>
            <a:r>
              <a:rPr lang="th-TH" alt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บุคคลอื่น ไม่เกิน 3,000 </a:t>
            </a:r>
            <a:r>
              <a:rPr lang="th-TH" alt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th-TH" altLang="th-TH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 eaLnBrk="1" hangingPunct="1"/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16632"/>
            <a:ext cx="5616624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ประกาศคณะกรรมการ ป.ป.ช. เรื่องหลักเกณฑ์การรับทรัพย์สิน หรือประโยชน์อื่นใด โดยธรรมจรรยาของเจ้าหน้าที่ของรัฐ พ.ศ.2543</a:t>
            </a:r>
            <a:endParaRPr lang="th-TH" altLang="th-TH" sz="32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6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786813" cy="4589463"/>
          </a:xfrm>
          <a:solidFill>
            <a:srgbClr val="FFFFCC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2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มติกวพ. ๔๗/พ.ย.๕๒   รพ. ใช้สิทธิบอกเลิกสัญญา ตามเงื่อนไขของสัญญาซื้อเครื่องตรวจวิเคราะห์เลือด แบบอัตโนมัติไปแล้ว มีสิทธิดังนี้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๑. ริบหลักประกันสัญญา หรือเรียกร้องจากธนาคารผู้ค้ำประกัน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๒.กรณีมีค่าปรับ ให้เรียกร้องจากคู่สัญญาให้ชำระค่าปรับโดยคิดตั้งแต่</a:t>
            </a:r>
            <a:r>
              <a:rPr lang="th-TH" sz="2400" b="1" u="sng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วันถัดจากวันครบกำหนด</a:t>
            </a:r>
            <a:r>
              <a:rPr lang="th-TH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ตามสัญญา </a:t>
            </a:r>
            <a:r>
              <a:rPr lang="th-TH" sz="2400" b="1" u="sng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จนถึงวันบอกเลิกสัญญา</a:t>
            </a:r>
            <a:r>
              <a:rPr lang="th-TH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หักด้วยจำนวนวันที่ส่วนราชการใช้ไปในการตรวจรับ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๓. หากต้องซื้อใหม่  และมีราคาเพิ่มขึ้นจากวงเงินตามสัญญาเดิมย่อมเรียกให้ชดใช้ราคาส่วนที่เพิ่มขึ้นได้ด้วย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๔. ค่าเสียหายอื่น ๆ (ถ้ามี) ได้แก่ ค่าขาดรายได้ หรือขาดประโยชน์	จากการรับจ้างวิเคราะห์</a:t>
            </a:r>
          </a:p>
        </p:txBody>
      </p:sp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998D4D2-CDC7-424F-9F92-66C9671287E1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160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107950" y="173038"/>
            <a:ext cx="8199438" cy="5191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การใช้สิทธิตามสัญญา ภายหลังบอกเลิกสัญญาแล้ว</a:t>
            </a:r>
          </a:p>
        </p:txBody>
      </p:sp>
    </p:spTree>
    <p:extLst>
      <p:ext uri="{BB962C8B-B14F-4D97-AF65-F5344CB8AC3E}">
        <p14:creationId xmlns:p14="http://schemas.microsoft.com/office/powerpoint/2010/main" xmlns="" val="3650767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1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15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5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build="p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EF1BF2E-E050-48D5-8D93-F0B7C3B4408A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161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95288" y="1268413"/>
            <a:ext cx="8501062" cy="39608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defRPr/>
            </a:pPr>
            <a:r>
              <a:rPr lang="th-TH" sz="32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ให้นำค่าเสียหายข้างต้นทั้งหมดมาหักจากเงินประกันสัญญา ถ้าเหลือให้คืนบริษัทฯคู่สัญญา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h-TH"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หากมีค่าเสียหายท่วมจำนวนหลักประกันให้ยึดไว้ทั้งหมดโดยไม่ต้องคืนหลักประกันสัญญา  และใช้	สิทธิเรียกร้องเพิ่มจนครบจำนวน</a:t>
            </a:r>
          </a:p>
        </p:txBody>
      </p:sp>
      <p:sp>
        <p:nvSpPr>
          <p:cNvPr id="318468" name="Text Box 5"/>
          <p:cNvSpPr txBox="1">
            <a:spLocks noChangeArrowheads="1"/>
          </p:cNvSpPr>
          <p:nvPr/>
        </p:nvSpPr>
        <p:spPr bwMode="auto">
          <a:xfrm>
            <a:off x="0" y="333375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การใช้สิทธิตามสัญญา ภายหลังบอกเลิกสัญญาแล้ว</a:t>
            </a:r>
          </a:p>
        </p:txBody>
      </p:sp>
    </p:spTree>
    <p:extLst>
      <p:ext uri="{BB962C8B-B14F-4D97-AF65-F5344CB8AC3E}">
        <p14:creationId xmlns:p14="http://schemas.microsoft.com/office/powerpoint/2010/main" xmlns="" val="3596015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2192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sz="3200" b="1" smtClean="0">
                <a:latin typeface="Tahoma" pitchFamily="34" charset="0"/>
                <a:cs typeface="Tahoma" pitchFamily="34" charset="0"/>
              </a:rPr>
              <a:t>ตรวจรับงานซื้อ/จ้างแล้วพบ ความชำรุดบกพร่องในระหว่างประกันสัญญา</a:t>
            </a:r>
          </a:p>
        </p:txBody>
      </p:sp>
      <p:sp>
        <p:nvSpPr>
          <p:cNvPr id="31334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6200" y="2057400"/>
            <a:ext cx="8915400" cy="2133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Tx/>
              <a:buChar char="•"/>
              <a:defRPr/>
            </a:pPr>
            <a:r>
              <a:rPr lang="th-TH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ประมาณการค่าซ่อมโดยหน่วยงานราชการ</a:t>
            </a:r>
          </a:p>
          <a:p>
            <a:pPr algn="l" fontAlgn="auto">
              <a:spcAft>
                <a:spcPts val="0"/>
              </a:spcAft>
              <a:buFontTx/>
              <a:buChar char="•"/>
              <a:defRPr/>
            </a:pPr>
            <a:r>
              <a:rPr lang="th-TH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แจ้งผู้ค้ำประกันชดใช้ค่าเสียหาย</a:t>
            </a:r>
          </a:p>
          <a:p>
            <a:pPr algn="l" fontAlgn="auto">
              <a:spcAft>
                <a:spcPts val="0"/>
              </a:spcAft>
              <a:buFontTx/>
              <a:buChar char="•"/>
              <a:defRPr/>
            </a:pPr>
            <a:r>
              <a:rPr lang="th-TH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ผู้ค้ำประกันชดใช้ค่าเสียหายนำเงินนั้น</a:t>
            </a:r>
            <a:r>
              <a:rPr lang="th-TH" sz="2800" b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ส่งเงินคืนเป็นรายได้แผ่นดิน</a:t>
            </a:r>
            <a:r>
              <a:rPr lang="th-TH" sz="28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ไม่สามารถนำเงินนั้นมาใช้เป็นค่าซ่อมได้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2800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fontAlgn="auto">
              <a:spcAft>
                <a:spcPts val="0"/>
              </a:spcAft>
              <a:buFontTx/>
              <a:buChar char="•"/>
              <a:defRPr/>
            </a:pPr>
            <a:endParaRPr lang="th-TH" sz="2800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9492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7467600" cy="461963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แจ้งผู้ขายและผู้รับจ้างแล้วไม่มาซ่อม</a:t>
            </a:r>
          </a:p>
        </p:txBody>
      </p:sp>
      <p:sp>
        <p:nvSpPr>
          <p:cNvPr id="309253" name="TextBox 5"/>
          <p:cNvSpPr txBox="1">
            <a:spLocks noChangeArrowheads="1"/>
          </p:cNvSpPr>
          <p:nvPr/>
        </p:nvSpPr>
        <p:spPr bwMode="auto">
          <a:xfrm>
            <a:off x="304800" y="4000500"/>
            <a:ext cx="1704313" cy="523220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ข้อยกเว้น</a:t>
            </a:r>
          </a:p>
        </p:txBody>
      </p:sp>
      <p:sp>
        <p:nvSpPr>
          <p:cNvPr id="309254" name="TextBox 6"/>
          <p:cNvSpPr txBox="1">
            <a:spLocks noChangeArrowheads="1"/>
          </p:cNvSpPr>
          <p:nvPr/>
        </p:nvSpPr>
        <p:spPr bwMode="auto">
          <a:xfrm>
            <a:off x="2797175" y="4286250"/>
            <a:ext cx="514596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ที่ กค </a:t>
            </a:r>
            <a:r>
              <a:rPr 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0409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/ว</a:t>
            </a:r>
            <a:r>
              <a:rPr 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503 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19 </a:t>
            </a:r>
            <a:r>
              <a:rPr lang="th-TH" sz="2400" b="1">
                <a:latin typeface="Tahoma" pitchFamily="34" charset="0"/>
                <a:ea typeface="Tahoma" pitchFamily="34" charset="0"/>
                <a:cs typeface="Tahoma" pitchFamily="34" charset="0"/>
              </a:rPr>
              <a:t>ธค </a:t>
            </a:r>
            <a:r>
              <a:rPr 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  <a:endParaRPr lang="th-TH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921250"/>
            <a:ext cx="8915400" cy="163195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อนุญาตในหลักการให้นำเงินนั้นมาใช้ในลักษณะจ่ายเพื่อการบูรณะทรัพย์สินได้</a:t>
            </a:r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ไม่ต้องนำส่งคลังเป็นรายได้แผ่นดิน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การเวนคืนอสังหาริมทรัพย์ เงินครั้งละไม่น้อยกว่า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ล้านบาท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การริบหลักประกันสัญญา    เงินครั้งละไม่น้อยกว่า 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ล้านบาท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การทำละเมิด                      เงินครั้งละไม่น้อยกว่า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ล้านบาท</a:t>
            </a:r>
          </a:p>
        </p:txBody>
      </p:sp>
      <p:sp>
        <p:nvSpPr>
          <p:cNvPr id="309256" name="ลูกศรลง 8"/>
          <p:cNvSpPr>
            <a:spLocks noChangeArrowheads="1"/>
          </p:cNvSpPr>
          <p:nvPr/>
        </p:nvSpPr>
        <p:spPr bwMode="auto">
          <a:xfrm>
            <a:off x="609600" y="449580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81115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 animBg="1"/>
      <p:bldP spid="309254" grpId="0" animBg="1"/>
      <p:bldP spid="8" grpId="0" animBg="1"/>
      <p:bldP spid="309256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706563"/>
          </a:xfrm>
          <a:solidFill>
            <a:srgbClr val="FF66FF"/>
          </a:solidFill>
        </p:spPr>
        <p:txBody>
          <a:bodyPr/>
          <a:lstStyle/>
          <a:p>
            <a:r>
              <a:rPr lang="th-TH" sz="4200" b="1" smtClean="0">
                <a:latin typeface="Tahoma" pitchFamily="34" charset="0"/>
                <a:cs typeface="Tahoma" pitchFamily="34" charset="0"/>
              </a:rPr>
              <a:t>ความรับผิด</a:t>
            </a:r>
            <a:br>
              <a:rPr lang="th-TH" sz="4200" b="1" smtClean="0">
                <a:latin typeface="Tahoma" pitchFamily="34" charset="0"/>
                <a:cs typeface="Tahoma" pitchFamily="34" charset="0"/>
              </a:rPr>
            </a:br>
            <a:r>
              <a:rPr lang="th-TH" sz="4200" b="1" smtClean="0">
                <a:latin typeface="Tahoma" pitchFamily="34" charset="0"/>
                <a:cs typeface="Tahoma" pitchFamily="34" charset="0"/>
              </a:rPr>
              <a:t>ของผู้กระทำละเมิด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44800"/>
            <a:ext cx="8077200" cy="30273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จงใจ</a:t>
            </a:r>
            <a:r>
              <a:rPr lang="th-TH" sz="4000" b="1" smtClean="0">
                <a:latin typeface="Tahoma" pitchFamily="34" charset="0"/>
                <a:cs typeface="Tahoma" pitchFamily="34" charset="0"/>
              </a:rPr>
              <a:t> ต้องรับผิด</a:t>
            </a:r>
            <a:r>
              <a:rPr lang="th-TH" sz="4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เต็มจำนวน</a:t>
            </a:r>
          </a:p>
          <a:p>
            <a:r>
              <a:rPr lang="th-TH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ประมาท </a:t>
            </a:r>
            <a:r>
              <a:rPr lang="th-TH" sz="4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ไม่</a:t>
            </a:r>
            <a:r>
              <a:rPr lang="th-TH" sz="4000" b="1" smtClean="0">
                <a:latin typeface="Tahoma" pitchFamily="34" charset="0"/>
                <a:cs typeface="Tahoma" pitchFamily="34" charset="0"/>
              </a:rPr>
              <a:t>ต้องรับผิด / </a:t>
            </a:r>
          </a:p>
          <a:p>
            <a:pPr>
              <a:buFont typeface="Wingdings" pitchFamily="2" charset="2"/>
              <a:buNone/>
            </a:pPr>
            <a:r>
              <a:rPr lang="th-TH" sz="4000" b="1" smtClean="0">
                <a:latin typeface="Tahoma" pitchFamily="34" charset="0"/>
                <a:cs typeface="Tahoma" pitchFamily="34" charset="0"/>
              </a:rPr>
              <a:t>   ไม่ต้องรับผิดเต็มจำนวน</a:t>
            </a:r>
          </a:p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ผู้รับผิด </a:t>
            </a:r>
            <a:r>
              <a:rPr lang="th-TH" sz="4000" b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ผ่อนชำระได้</a:t>
            </a:r>
          </a:p>
          <a:p>
            <a:endParaRPr lang="th-TH" sz="4000" b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 flipH="1">
            <a:off x="8001000" y="6324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 b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ธีรเดช บุญวาศ</a:t>
            </a:r>
          </a:p>
        </p:txBody>
      </p:sp>
    </p:spTree>
    <p:extLst>
      <p:ext uri="{BB962C8B-B14F-4D97-AF65-F5344CB8AC3E}">
        <p14:creationId xmlns:p14="http://schemas.microsoft.com/office/powerpoint/2010/main" xmlns="" val="3157760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th-TH" sz="42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ตัวอย่าง การกระทำโดยจงใจ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50307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แบ่ง</a:t>
            </a:r>
            <a:r>
              <a:rPr lang="th-TH" sz="3600" b="1" smtClean="0">
                <a:latin typeface="Tahoma" pitchFamily="34" charset="0"/>
                <a:cs typeface="Tahoma" pitchFamily="34" charset="0"/>
              </a:rPr>
              <a:t>ซื้อแบ่งจ้าง</a:t>
            </a:r>
          </a:p>
          <a:p>
            <a:r>
              <a:rPr lang="th-TH" sz="3600" b="1" smtClean="0">
                <a:latin typeface="Tahoma" pitchFamily="34" charset="0"/>
                <a:cs typeface="Tahoma" pitchFamily="34" charset="0"/>
              </a:rPr>
              <a:t>ซื้อของ</a:t>
            </a:r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แพง </a:t>
            </a:r>
            <a:r>
              <a:rPr lang="th-TH" sz="3600" b="1" smtClean="0">
                <a:latin typeface="Tahoma" pitchFamily="34" charset="0"/>
                <a:cs typeface="Tahoma" pitchFamily="34" charset="0"/>
              </a:rPr>
              <a:t>ทั้งๆที่รู้</a:t>
            </a:r>
          </a:p>
          <a:p>
            <a:r>
              <a:rPr lang="th-TH" sz="3600" b="1" smtClean="0">
                <a:latin typeface="Tahoma" pitchFamily="34" charset="0"/>
                <a:cs typeface="Tahoma" pitchFamily="34" charset="0"/>
              </a:rPr>
              <a:t>นำของมา</a:t>
            </a:r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ใช้ก่อน</a:t>
            </a:r>
            <a:r>
              <a:rPr lang="th-TH" sz="3600" b="1" smtClean="0">
                <a:latin typeface="Tahoma" pitchFamily="34" charset="0"/>
                <a:cs typeface="Tahoma" pitchFamily="34" charset="0"/>
              </a:rPr>
              <a:t>แล้วขออนุมัติทีหลัง</a:t>
            </a:r>
          </a:p>
          <a:p>
            <a:r>
              <a:rPr lang="th-TH" sz="3600" b="1" smtClean="0">
                <a:latin typeface="Tahoma" pitchFamily="34" charset="0"/>
                <a:cs typeface="Tahoma" pitchFamily="34" charset="0"/>
              </a:rPr>
              <a:t>นำของหลวงไปใช้</a:t>
            </a:r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ส่วนตัว</a:t>
            </a:r>
          </a:p>
          <a:p>
            <a:r>
              <a:rPr lang="th-TH" sz="3600" b="1" smtClean="0">
                <a:latin typeface="Tahoma" pitchFamily="34" charset="0"/>
                <a:cs typeface="Tahoma" pitchFamily="34" charset="0"/>
              </a:rPr>
              <a:t>ซื้อ</a:t>
            </a:r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ไม่มีของ</a:t>
            </a:r>
            <a:r>
              <a:rPr lang="th-TH" sz="3600" b="1" smtClean="0">
                <a:latin typeface="Tahoma" pitchFamily="34" charset="0"/>
                <a:cs typeface="Tahoma" pitchFamily="34" charset="0"/>
              </a:rPr>
              <a:t> พร้อมตรวจรับทั้งที่รู้</a:t>
            </a:r>
          </a:p>
          <a:p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ไม่ขอ</a:t>
            </a:r>
            <a:r>
              <a:rPr lang="th-TH" sz="3600" b="1" smtClean="0">
                <a:latin typeface="Tahoma" pitchFamily="34" charset="0"/>
                <a:cs typeface="Tahoma" pitchFamily="34" charset="0"/>
              </a:rPr>
              <a:t>อนุมัติ ซื้อ/จ้างก่อน</a:t>
            </a:r>
          </a:p>
          <a:p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ไม่ลงทะเบียน</a:t>
            </a:r>
            <a:r>
              <a:rPr lang="th-TH" sz="3600" b="1" smtClean="0">
                <a:latin typeface="Tahoma" pitchFamily="34" charset="0"/>
                <a:cs typeface="Tahoma" pitchFamily="34" charset="0"/>
              </a:rPr>
              <a:t>คุมของที่ซื้อมา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 flipH="1">
            <a:off x="8001000" y="6324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 b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ธีรเดช บุญวาศ</a:t>
            </a:r>
          </a:p>
        </p:txBody>
      </p:sp>
    </p:spTree>
    <p:extLst>
      <p:ext uri="{BB962C8B-B14F-4D97-AF65-F5344CB8AC3E}">
        <p14:creationId xmlns:p14="http://schemas.microsoft.com/office/powerpoint/2010/main" xmlns="" val="5722001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9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ผลการค้นหารูปภาพสำหรับ ปัญห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590" y="441493"/>
            <a:ext cx="54931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538230"/>
            <a:ext cx="3816424" cy="2026674"/>
          </a:xfrm>
        </p:spPr>
        <p:txBody>
          <a:bodyPr>
            <a:noAutofit/>
          </a:bodyPr>
          <a:lstStyle/>
          <a:p>
            <a:r>
              <a:rPr lang="th-TH" sz="6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ตัวอย่างปัญหา</a:t>
            </a:r>
            <a:endParaRPr lang="th-TH" sz="60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52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74242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อุทธรณ์ลดโทษ จำคุก1ปี“คุณหญิงเป็ด อดีตผู้ว่าฯสตง.-อดีตผอ.สตง.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คดี</a:t>
            </a:r>
            <a:r>
              <a:rPr lang="th-TH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สัมมนาพ่วงกฐิน ไม่รอลง</a:t>
            </a: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อาญา</a:t>
            </a:r>
            <a:endParaRPr lang="th-TH" sz="3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www.matichon.co.th/wp-content/uploads/2017/02/%E0%B8%AB%E0%B8%8D%E0%B8%B4%E0%B8%87%E0%B9%80%E0%B8%9B%E0%B9%87%E0%B8%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107832" cy="3435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7216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ซื้อผิดวิธีทำได้หรือไม่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เรื่องเดิม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ผอก.รพช ได้อนุมัติให้จัดซื้อจัดจ้างในวงเงิน เกิน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000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 โดยวิธี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ตกลงราคาตามคำแนะนำของ หน.บริหาร ว่าทำได้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เขียนสั่งจ่ายเงินให้ผู้รับจ้าง ก่อสร้างอาคารพักพยาบาล แล่งเป็น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ฉบับ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-สั้งจ่ายให้ผู้รับจ้าง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-สั่งจ่ายให้ รพ เป็นค่าน้ำ ค่าไฟ และสวัสดิการในการก่อสร้าง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เป็นการโอนเงินค่าก่อสร้างแต่ละงวดไม่เป็นไปตามสัญญา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971600" y="582902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ผอก.มีโทษ</a:t>
            </a:r>
            <a:endParaRPr lang="th-TH" sz="6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9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ใครเป็นผู้ออกใบสั่งซื้อสั่งจ้าง</a:t>
            </a:r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ตามระเบียบพัสดุ พศ. </a:t>
            </a:r>
            <a:r>
              <a:rPr lang="en-US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en-US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วรรคแรก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การซื้อจ้างโดยวิธีตกลงราคาให้ จนท.พัสดุติดต่อตกลงราคากับผู้ขาย ผู้รับจ้างโดยตรง แล้วให้ หน.จนท พัสดุจัดซื้อ จ้างได้ภายในวงเงินที่ได้รับความเห็นชอบจาก หน.ส่วนราชการ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จากหลักเกณฑ์ดังกล่าง คำว่า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หน.จนท พัสดุจัดซื้อ จ้าง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ได้.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หน.จนท พัสดุ จะเป็นผู้ลงนามในสัญญา(ใบสั่งซื้อสั่งจ้าง )ภายใน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วงเงินที่ได้รับความเห็นชอบจาก หน.ส่วน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แนววินิจฉัย ของ กวพ.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6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รายงานข้อ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สำคัญแค่ใหน</a:t>
            </a:r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หน.จนท พัสดุ ออกใบสั่งซื้อสั่งจ้างตามข้อ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เมื่อ จนท พัสดุ ทำ หนังสือขออนุมัติซื้อจ้างต่อ หน.จนท พัสดุ วงเงินซื้อไม่เกิน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000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 แล้ว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จะไม่ทำรายงานซื้อจ้างตามข้อ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27 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แนววินิจฉัย กวพ.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ตามระเบียบพัสดุ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27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กำหนดว่า ก่อนดำเนินการจัดซื้อจ้างทุกวิธีให้จนท.พัสดุจัดทำรายขอซื้อขอจ้างเสนอ หน.ส่วนราชการตามรายการ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ดังนั้นไม่ว่าจะซื้อจ้างอะไรต้องทำรายงานซื้อจ้างก่อนการจัดหาเสมอ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เมื่อจัดหาได้ตัวผู้ขายผู้รับจ้างแล้วจึง เสนอให้ หน.จนาท พัสดุ ออกใบสั่งซื้อสั่งจ้างตามข้อ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วรรแรก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สังเกตุให้ดีว่า ข้อ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27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เป็นการขออนุมัติ หน.ส่วนราชการว่าจะให้ทำหรือไม่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ส่วนข้อ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วรรแรก ได้ตัวผู้ขายแล้ว เป็นขั้นตอนการลงนามในสัญญา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0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84213" y="857250"/>
            <a:ext cx="7704137" cy="501675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th-TH" altLang="th-TH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th-TH" alt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การรับทรัพย์สินโดยธรรมจรรยา</a:t>
            </a:r>
          </a:p>
          <a:p>
            <a:pPr algn="thaiDist" eaLnBrk="1" hangingPunct="1"/>
            <a:endParaRPr lang="th-TH" alt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 eaLnBrk="1" hangingPunct="1"/>
            <a:r>
              <a:rPr lang="th-TH" alt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การรับทรัพย์สิน หรือประโยชน์อื่นใดจากญาติหรือจากบุคคลที่ให้กันในโอกาสต่าง ๆ โดยปกติตามขนมธรรมเนียมประเพณี หรือวัฒนธรรม หรือให้กันตามมารยาทที่ปฏิบัติกันในสังคม</a:t>
            </a:r>
            <a:endParaRPr lang="en-US" alt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 eaLnBrk="1" hangingPunct="1"/>
            <a:r>
              <a:rPr lang="th-TH" alt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 algn="thaiDist" eaLnBrk="1" hangingPunct="1"/>
            <a:r>
              <a:rPr lang="th-TH" alt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11557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หน.ส่วนราชการต้องมอบอำนาจอีกหรือไม่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หน.จนท พัสดุ เป็นผู้ออกใบสั่งซื้อสั่งจ้าง จะต้องให้ หน .ส่วนราชการมอบอำนาจให้ หน.จนท พัสดุอีกหรือไม่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 มติ กวพ</a:t>
            </a:r>
          </a:p>
          <a:p>
            <a:pPr>
              <a:buFontTx/>
              <a:buChar char="-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ในการจัดหาพัสดุโดยวิธีตกลงราคา หน.ส่วนราชการไม่จำเป็นต้องมอบอำนาจในการลงนามผูกพันสัญญาให้กับ หน.จนท พัสดุ อีกแต่อย่างใด</a:t>
            </a:r>
          </a:p>
          <a:p>
            <a:pPr>
              <a:buFontTx/>
              <a:buChar char="-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เนื่องจากระเบียบพัสดุ พศ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วรรแรก กำหนดให้เป็นหน้าที่ของ หน.จนท.พัสดุลงนามสัญญา(ใบสั่งซื้อสั่งจ้าง)ได้โดยตรงเป็นการเฉพาะอยู่แล้ว </a:t>
            </a:r>
          </a:p>
          <a:p>
            <a:pPr>
              <a:buFontTx/>
              <a:buChar char="-"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นี้เนื่องจากระเบียบมีวัตถุประงสงค์เพื่อลดขั้นตอนการทำงานให่เกิดความรวดเร็วในกรณีวงเงินไม่สูง</a:t>
            </a:r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2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ซื้อของตุน</a:t>
            </a:r>
            <a:b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(อยากได้ค่า คอม)</a:t>
            </a:r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เภสัชกร รพ  หน.กลุ่มงานเป็น หน ได้จัดซื้อเวชภัณฑ์เป็นจำนวนมาก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เป็นเหตุให้มีเวชภัณฑ์ในคลัง มากเกินความต้องการ หมดอายุ ยังไม่ได้ใช้มีจำนวน มากกว่า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ลบ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ไม่ปฏิบัติตามข้อ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(ไม่มีเหตุผลในการซื้อ)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ไม่มีราคากลาง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แบ่งซื้อแบ่งจ้าง </a:t>
            </a:r>
          </a:p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3401" y="5949280"/>
            <a:ext cx="456887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มีโทษ ปลดออกจาก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ราชการ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9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042792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เกินอำนาจ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สสอ. ได้อนุมัติให้จัดซื้อ คอมพิวเตอร์พร้องเครื่องปริ้นเตอร์ จำนวน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 ด้วยเงินบำรุงของ สอ.ในสังกัด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วงเงินที่ซื้อ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ผวจ.มอบอำนาจให้ดำเนินการได้ วงเงินไม่เกิน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000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เป็นการดำเนินการที่ซึ่งจัดหาโดยวิธี สอบราคา แต่กลับใช้วิธี ตกลงราคา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เป็นการกระทำผิดระเบียบพัสดุ ของราชการ และการมอบอำนาจของ ผวจ.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5949280"/>
            <a:ext cx="1978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5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โทษ</a:t>
            </a:r>
            <a:endParaRPr lang="th-TH" sz="5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77809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ขี้จุ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4644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ทั้ม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เป็น จนท พัสดุ จัดหาจ้างเหมารถยนต์ไป อบรมศึกษาดูงานใน ปท.</a:t>
            </a:r>
          </a:p>
          <a:p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บาม่า , แต่เต้ , คิงตัน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 คกก.ตรวจรับ</a:t>
            </a:r>
          </a:p>
          <a:p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ปู่ดิน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 จนท.การเงิน ตรวจสอบเอกสารเบิกจ่ายเงิน</a:t>
            </a:r>
          </a:p>
          <a:p>
            <a:pPr marL="0" indent="0">
              <a:buNone/>
            </a:pPr>
            <a:r>
              <a:rPr lang="th-TH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ข้อเท็จจริง</a:t>
            </a:r>
          </a:p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การอบรมศึกษาดูงานมิได้ดำเนินการตามที่ขออนุมัติ แต่กลับพาคณะจนท.ของ รพ.ไปทัศนศึกษา ต่าง ปท.</a:t>
            </a:r>
          </a:p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พฤติกรรมของบุคคล ทั้ง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เป็นการละเว้นปฎิบัติหน้าที่โดยมิชอบทำให้ราชการเสียหาย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5949280"/>
            <a:ext cx="522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มีโทษ  ไล่ออก</a:t>
            </a:r>
            <a:r>
              <a:rPr lang="th-TH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</a:t>
            </a:r>
            <a:endParaRPr lang="th-TH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3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ไม่สนทะเบียนคุม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จนท รังสีการแพทย์ มีหน้าที่เก็บรักษา ควบคุมการเบิกจ่ายฟิล์มเอ็กเรย์ 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แต่ไม่ดำเนินการตามหน้าที่ ที่ได้รับมอบหมาย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ข้อเท็จจริง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-ไม่สามารถตรวจสอบได้ว่าใครเบิก  เบิกไปจำนวนเท่าได 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ในสมุดควบคุมมีจำนวนน้อยกว่าที่เบิกไปใช้จ่ายจริง  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-เป็นเหตุให้ฟิล์มเอ็กเรย์สูญหายไป จำนวน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กล่อง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-จนท.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รังสีการแพทย์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ขอผ่อนชำระค่าเสียหาย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-มีความผิดประมาทเลินเล่อ ในหน้าที่ ทำให้ราชการเสียหาย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168215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มีโทษ </a:t>
            </a:r>
            <a:endParaRPr lang="th-TH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0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tartoh.com/uploads/ckfinder/a23/images/Aom-Ngaeng-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696" y="25794"/>
            <a:ext cx="5071744" cy="47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0450" name="Text Box 6"/>
          <p:cNvSpPr txBox="1">
            <a:spLocks noChangeArrowheads="1"/>
          </p:cNvSpPr>
          <p:nvPr/>
        </p:nvSpPr>
        <p:spPr bwMode="auto">
          <a:xfrm>
            <a:off x="762000" y="1016000"/>
            <a:ext cx="5842000" cy="60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62" tIns="33330" rIns="66662" bIns="33330">
            <a:spAutoFit/>
          </a:bodyPr>
          <a:lstStyle/>
          <a:p>
            <a:pPr defTabSz="666750">
              <a:spcBef>
                <a:spcPct val="50000"/>
              </a:spcBef>
            </a:pPr>
            <a:endParaRPr lang="en-US" sz="3500" i="1" dirty="0">
              <a:latin typeface="Tahoma" pitchFamily="34" charset="0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39914" y="150073"/>
            <a:ext cx="3776663" cy="119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62" tIns="33330" rIns="66662" bIns="33330">
            <a:spAutoFit/>
          </a:bodyPr>
          <a:lstStyle/>
          <a:p>
            <a:pPr algn="ctr" defTabSz="666750">
              <a:spcBef>
                <a:spcPct val="50000"/>
              </a:spcBef>
              <a:defRPr/>
            </a:pPr>
            <a:r>
              <a:rPr lang="th-TH" sz="7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ระวัง....</a:t>
            </a:r>
            <a:r>
              <a:rPr lang="en-US" sz="7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!</a:t>
            </a:r>
            <a:endParaRPr lang="th-TH" sz="7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571831" y="0"/>
            <a:ext cx="3572169" cy="179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62" tIns="33330" rIns="66662" bIns="33330">
            <a:spAutoFit/>
          </a:bodyPr>
          <a:lstStyle/>
          <a:p>
            <a:pPr marL="533400" indent="-533400" defTabSz="666750">
              <a:spcBef>
                <a:spcPct val="50000"/>
              </a:spcBef>
              <a:buFontTx/>
              <a:buAutoNum type="arabicPeriod"/>
              <a:defRPr/>
            </a:pP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กระทำการโดยจงใจ 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หรือประมาท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เลินเล่อไม่ปฏิบัติตามระเบียบนี้</a:t>
            </a: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5794091" y="1790860"/>
            <a:ext cx="3127648" cy="9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62" tIns="33330" rIns="66662" bIns="33330">
            <a:spAutoFit/>
          </a:bodyPr>
          <a:lstStyle/>
          <a:p>
            <a:pPr defTabSz="666750">
              <a:spcBef>
                <a:spcPct val="50000"/>
              </a:spcBef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กระทำการโดยมีเจตนาทุจริต </a:t>
            </a:r>
          </a:p>
        </p:txBody>
      </p:sp>
      <p:sp>
        <p:nvSpPr>
          <p:cNvPr id="360454" name="Text Box 12"/>
          <p:cNvSpPr txBox="1">
            <a:spLocks noChangeArrowheads="1"/>
          </p:cNvSpPr>
          <p:nvPr/>
        </p:nvSpPr>
        <p:spPr bwMode="auto">
          <a:xfrm>
            <a:off x="406400" y="3937000"/>
            <a:ext cx="848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62" tIns="33330" rIns="66662" bIns="33330">
            <a:spAutoFit/>
          </a:bodyPr>
          <a:lstStyle/>
          <a:p>
            <a:pPr defTabSz="666750">
              <a:spcBef>
                <a:spcPct val="50000"/>
              </a:spcBef>
            </a:pPr>
            <a:r>
              <a:rPr lang="en-US" sz="3200" i="1" dirty="0">
                <a:latin typeface="Tahoma" pitchFamily="34" charset="0"/>
              </a:rPr>
              <a:t> </a:t>
            </a:r>
            <a:endParaRPr lang="th-TH" sz="3200" i="1">
              <a:latin typeface="Tahoma" pitchFamily="34" charset="0"/>
            </a:endParaRP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5904657" y="2794912"/>
            <a:ext cx="3239343" cy="39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62" tIns="33330" rIns="66662" bIns="33330">
            <a:spAutoFit/>
          </a:bodyPr>
          <a:lstStyle/>
          <a:p>
            <a:pPr defTabSz="666750">
              <a:spcBef>
                <a:spcPct val="50000"/>
              </a:spcBef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กระทำการโดยปราศจากอำนาจและหน้าที่  รวมถึง	มีพฤติกรรม เอื้ออำนวยแก่การเสนอราคาหรืองานให้มีการขัดขวาง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การแข่งขันราคาอย่างเป็นธรรม</a:t>
            </a:r>
          </a:p>
        </p:txBody>
      </p:sp>
      <p:pic>
        <p:nvPicPr>
          <p:cNvPr id="650250" name="Picture 10" descr="ANd9GcQTRdXBPwT--tVyKFtgxK86stfFRuLh27P6JLirjm5gXrQYfyp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018" y="4910151"/>
            <a:ext cx="2460306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-123598" y="4085772"/>
            <a:ext cx="5271662" cy="68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62" tIns="33330" rIns="66662" bIns="33330">
            <a:spAutoFit/>
          </a:bodyPr>
          <a:lstStyle/>
          <a:p>
            <a:pPr algn="ctr" defTabSz="666750"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ถ้าทำอย่างนี้จะมีโทษ..</a:t>
            </a:r>
          </a:p>
        </p:txBody>
      </p:sp>
      <p:sp>
        <p:nvSpPr>
          <p:cNvPr id="2" name="Curved Right Arrow 1"/>
          <p:cNvSpPr/>
          <p:nvPr/>
        </p:nvSpPr>
        <p:spPr>
          <a:xfrm rot="12992851">
            <a:off x="2436046" y="4695077"/>
            <a:ext cx="935660" cy="1357909"/>
          </a:xfrm>
          <a:prstGeom prst="curvedRightArrow">
            <a:avLst>
              <a:gd name="adj1" fmla="val 25000"/>
              <a:gd name="adj2" fmla="val 50000"/>
              <a:gd name="adj3" fmla="val 234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3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2" grpId="0"/>
      <p:bldP spid="351243" grpId="0"/>
      <p:bldP spid="351245" grpId="0"/>
      <p:bldP spid="351246" grpId="0"/>
      <p:bldP spid="2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3251200" cy="1143000"/>
          </a:xfrm>
        </p:spPr>
        <p:txBody>
          <a:bodyPr/>
          <a:lstStyle/>
          <a:p>
            <a:pPr eaLnBrk="1" hangingPunct="1"/>
            <a:r>
              <a:rPr lang="th-TH" sz="5900" b="1" smtClean="0">
                <a:latin typeface="Tahoma" pitchFamily="34" charset="0"/>
                <a:cs typeface="Tahoma" pitchFamily="34" charset="0"/>
              </a:rPr>
              <a:t>คำถาม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>
          <a:xfrm>
            <a:off x="-36513" y="1052513"/>
            <a:ext cx="4319588" cy="11001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6600" b="1" smtClean="0">
                <a:latin typeface="Tahoma" pitchFamily="34" charset="0"/>
                <a:cs typeface="Tahoma" pitchFamily="34" charset="0"/>
              </a:rPr>
              <a:t>อยากตอบ</a:t>
            </a:r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76500"/>
            <a:ext cx="374332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4500563" y="4122975"/>
            <a:ext cx="4257675" cy="17235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th-TH" b="1">
                <a:solidFill>
                  <a:srgbClr val="99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บ้านเมืองเราใครเล่าเฝ้ารักษา...</a:t>
            </a:r>
          </a:p>
          <a:p>
            <a:pPr algn="ctr"/>
            <a:r>
              <a:rPr lang="th-TH" b="1">
                <a:solidFill>
                  <a:srgbClr val="99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ถ้าไม่ใช่พวกเราชาวไทยทุกคน</a:t>
            </a:r>
            <a:endParaRPr lang="en-US" b="1" dirty="0">
              <a:solidFill>
                <a:srgbClr val="99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4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7" grpId="0" build="p"/>
      <p:bldP spid="651269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428604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จบการนำเสนอ</a:t>
            </a:r>
            <a:endParaRPr lang="th-TH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5" descr="DcbbNhZrpFAONie2EY74e3Fs9wQWy-bmGBhuC64TD8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659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5086191"/>
            <a:ext cx="387798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นายธีรเดช  บุญ</a:t>
            </a:r>
            <a:r>
              <a:rPr lang="th-TH" sz="2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วาศ</a:t>
            </a:r>
            <a:endParaRPr lang="th-TH" sz="24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089-7654275</a:t>
            </a:r>
          </a:p>
          <a:p>
            <a:r>
              <a:rPr lang="en-US" sz="2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Trdboonvas@gmail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</a:t>
            </a: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6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07503" y="1916832"/>
            <a:ext cx="6133975" cy="4031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alt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บุพการี</a:t>
            </a:r>
          </a:p>
          <a:p>
            <a:pPr eaLnBrk="1" hangingPunct="1"/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ผู้สืบสันดาน</a:t>
            </a:r>
          </a:p>
          <a:p>
            <a:pPr eaLnBrk="1" hangingPunct="1">
              <a:lnSpc>
                <a:spcPct val="80000"/>
              </a:lnSpc>
            </a:pPr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พี่น้อง</a:t>
            </a:r>
          </a:p>
          <a:p>
            <a:pPr eaLnBrk="1" hangingPunct="1">
              <a:lnSpc>
                <a:spcPct val="80000"/>
              </a:lnSpc>
            </a:pPr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ลุง ป้า น้า อา</a:t>
            </a:r>
          </a:p>
          <a:p>
            <a:pPr eaLnBrk="1" hangingPunct="1">
              <a:lnSpc>
                <a:spcPct val="80000"/>
              </a:lnSpc>
            </a:pPr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คู่สมรส ตลอดจนบุพการี </a:t>
            </a:r>
            <a:endParaRPr lang="th-TH" alt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ผู้สืบสันดาน</a:t>
            </a:r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คู่สมรส</a:t>
            </a:r>
          </a:p>
          <a:p>
            <a:pPr eaLnBrk="1" hangingPunct="1">
              <a:lnSpc>
                <a:spcPct val="90000"/>
              </a:lnSpc>
            </a:pPr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6. บุตรบุญธรรมหรือรับบุตร</a:t>
            </a:r>
            <a:r>
              <a:rPr lang="th-TH" alt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บุญ</a:t>
            </a:r>
          </a:p>
          <a:p>
            <a:pPr eaLnBrk="1" hangingPunct="1">
              <a:lnSpc>
                <a:spcPct val="90000"/>
              </a:lnSpc>
            </a:pPr>
            <a:r>
              <a:rPr lang="th-TH" alt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ธรรม</a:t>
            </a:r>
            <a:endParaRPr lang="en-US" alt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03648" y="116632"/>
            <a:ext cx="6624736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การรับการรับทรัพย์สินจากญาติ</a:t>
            </a:r>
            <a:endParaRPr lang="th-TH" alt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http://4.bp.blogspot.com/-HE8eOj1Wpps/TZVAw3I-8kI/AAAAAAAAAE8/8aREy1mB244/s1600/fami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479" y="1618456"/>
            <a:ext cx="28670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8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07504" y="1196752"/>
            <a:ext cx="89644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แจ้งผู้บังคับบัญชา ซึ่งเป็นหัวหน้าส่วนราชการ วินิจฉัย</a:t>
            </a:r>
            <a:endParaRPr lang="en-US" alt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ebdings" pitchFamily="18" charset="2"/>
              </a:rPr>
              <a:t>2.</a:t>
            </a:r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มีเหตุผลรับได้ </a:t>
            </a:r>
            <a:r>
              <a:rPr lang="en-US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รับไว้</a:t>
            </a:r>
          </a:p>
          <a:p>
            <a:pPr eaLnBrk="1" hangingPunct="1"/>
            <a:r>
              <a:rPr lang="en-US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ebdings" pitchFamily="18" charset="2"/>
              </a:rPr>
              <a:t>3.</a:t>
            </a:r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ไม่มีเหตุควรรับ - ส่งคืน                                      </a:t>
            </a:r>
            <a:endParaRPr lang="en-US" alt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th-TH" alt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ส่งคืนไม่ได้ มอบให้ส่วน</a:t>
            </a:r>
            <a:r>
              <a:rPr lang="th-TH" alt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</a:t>
            </a:r>
            <a:endParaRPr lang="th-TH" alt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20"/>
            <a:ext cx="779091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หากมีความจำเป็นต้องรับเพราะเพื่อรักษาไมตรี...</a:t>
            </a:r>
          </a:p>
          <a:p>
            <a:pPr algn="ctr"/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จะทำอย่างไร</a:t>
            </a:r>
          </a:p>
        </p:txBody>
      </p:sp>
      <p:pic>
        <p:nvPicPr>
          <p:cNvPr id="2050" name="Picture 2" descr="http://4.bp.blogspot.com/-kLrkKuTZC1I/Uh4dJSA5I5I/AAAAAAAA9HA/oJowBlchiH8/s1600/280856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360" y="3017593"/>
            <a:ext cx="5688632" cy="37797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9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Oval 2"/>
          <p:cNvSpPr>
            <a:spLocks noChangeArrowheads="1"/>
          </p:cNvSpPr>
          <p:nvPr/>
        </p:nvSpPr>
        <p:spPr bwMode="auto">
          <a:xfrm>
            <a:off x="4541838" y="3322638"/>
            <a:ext cx="46037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3600">
              <a:solidFill>
                <a:srgbClr val="000000"/>
              </a:solidFill>
              <a:cs typeface="Browallia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60648"/>
            <a:ext cx="856895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"ทำงานกับฉัน ฉันไม่มีอะไรจะให้ ฉันมีแต่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ความสุข</a:t>
            </a: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ร่วมกันในการทำประโยชน์ให้กับผู้อื่นเท่านั้น"</a:t>
            </a:r>
          </a:p>
        </p:txBody>
      </p:sp>
      <p:sp>
        <p:nvSpPr>
          <p:cNvPr id="4" name="Oval 3"/>
          <p:cNvSpPr/>
          <p:nvPr/>
        </p:nvSpPr>
        <p:spPr>
          <a:xfrm>
            <a:off x="4283968" y="3140968"/>
            <a:ext cx="60622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ผลการค้นหารูปภาพสำหรับ พระบรมราวา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01" y="1556792"/>
            <a:ext cx="7152406" cy="50352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01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รูปแบบการทุจริตที่ประชาชนพบเห็น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4536504"/>
          </a:xfrm>
        </p:spPr>
        <p:txBody>
          <a:bodyPr>
            <a:normAutofit/>
          </a:bodyPr>
          <a:lstStyle/>
          <a:p>
            <a:pPr algn="l"/>
            <a:r>
              <a:rPr lang="th-TH" sz="36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มากที่สุด </a:t>
            </a:r>
            <a:endParaRPr lang="th-TH" sz="3600" b="1" u="sng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การ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ฮั้วการประมูลในการ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จัดจ้าง </a:t>
            </a:r>
            <a:endParaRPr lang="th-TH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ของ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ทางราชการ (44.3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</a:p>
          <a:p>
            <a:pPr algn="l"/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ปานกลาง </a:t>
            </a:r>
            <a:endParaRPr lang="en-US" sz="3600" b="1" u="sng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1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.การ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เลือกตั้ง (44.2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</a:p>
          <a:p>
            <a:pPr algn="l"/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.กินตามน้ำหรือค่าน้ำร้อนน้ำชา 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(44.0%) </a:t>
            </a:r>
            <a:endParaRPr lang="th-TH" sz="28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.นักการเมือง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ขาดคุณธรรม (42.5%)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6279703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อ้างอิง</a:t>
            </a:r>
            <a:r>
              <a:rPr lang="th-TH" sz="2400" b="1" dirty="0" smtClean="0"/>
              <a:t>ข้อมูลสำนักงาน </a:t>
            </a:r>
            <a:r>
              <a:rPr lang="th-TH" sz="2400" b="1" dirty="0"/>
              <a:t>ก.พ.</a:t>
            </a:r>
          </a:p>
        </p:txBody>
      </p:sp>
    </p:spTree>
    <p:extLst>
      <p:ext uri="{BB962C8B-B14F-4D97-AF65-F5344CB8AC3E}">
        <p14:creationId xmlns:p14="http://schemas.microsoft.com/office/powerpoint/2010/main" xmlns="" val="23416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93610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กลุ่มผู้ทุจริตที่ประชาชนพบเห็น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856984" cy="4320480"/>
          </a:xfrm>
        </p:spPr>
        <p:txBody>
          <a:bodyPr>
            <a:noAutofit/>
          </a:bodyPr>
          <a:lstStyle/>
          <a:p>
            <a:pPr algn="l"/>
            <a:r>
              <a:rPr lang="th-TH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กลุ่มผู้กระทำการ</a:t>
            </a:r>
            <a:r>
              <a:rPr lang="th-TH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ทุจริต </a:t>
            </a:r>
            <a:endParaRPr lang="th-TH" b="1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มาก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ที่สุด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ข้าราชการ (47.8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 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ปาน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กลาง - พนักงานบริษัทเอกชน (43.1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</a:p>
          <a:p>
            <a:pPr algn="l"/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พนักงานรัฐวิสาหกิจ (39.6%)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-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นักวิชาการ (34.0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</a:p>
          <a:p>
            <a:pPr algn="l"/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ที่สุด 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เกษตรกร 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(31.8%)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6279703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อ้างอิง</a:t>
            </a:r>
            <a:r>
              <a:rPr lang="th-TH" sz="2400" b="1" dirty="0" smtClean="0"/>
              <a:t>ข้อมูลสำนักงาน </a:t>
            </a:r>
            <a:r>
              <a:rPr lang="th-TH" sz="2400" b="1" dirty="0"/>
              <a:t>ก.พ.</a:t>
            </a:r>
          </a:p>
        </p:txBody>
      </p:sp>
    </p:spTree>
    <p:extLst>
      <p:ext uri="{BB962C8B-B14F-4D97-AF65-F5344CB8AC3E}">
        <p14:creationId xmlns:p14="http://schemas.microsoft.com/office/powerpoint/2010/main" xmlns="" val="36057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353645"/>
            <a:ext cx="7120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</a:t>
            </a:r>
            <a:r>
              <a:rPr lang="th-TH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และรูปแบบคอร์รัปชัน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8337853"/>
              </p:ext>
            </p:extLst>
          </p:nvPr>
        </p:nvGraphicFramePr>
        <p:xfrm>
          <a:off x="107504" y="1196752"/>
          <a:ext cx="7200800" cy="5010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536504"/>
                <a:gridCol w="1512168"/>
              </a:tblGrid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ลำดับ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รูปแบบ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รับสินบน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9%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รับส่วย รีดไถประชาชน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9%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คอร์ปชั่นเชิงนโยบาย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3%</a:t>
                      </a:r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แต่งตั้งโยกย้ายข้าราชการ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ทุจริตเรื่องเวลาของข้าราชการ</a:t>
                      </a:r>
                      <a:endParaRPr lang="th-TH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1%</a:t>
                      </a:r>
                      <a:endParaRPr lang="th-TH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1840" y="6279703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อ้างอิง</a:t>
            </a:r>
            <a:r>
              <a:rPr lang="th-TH" sz="2400" b="1" dirty="0" smtClean="0"/>
              <a:t>ข้อมูลสำนักงาน </a:t>
            </a:r>
            <a:r>
              <a:rPr lang="th-TH" sz="2400" b="1" dirty="0"/>
              <a:t>ก.พ.</a:t>
            </a:r>
          </a:p>
        </p:txBody>
      </p:sp>
      <p:pic>
        <p:nvPicPr>
          <p:cNvPr id="1026" name="Picture 2" descr="http://www.bangkokbiznews.com/image/media/image/news/2017/03/29/747844/750x422_747844_1490793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7143750" cy="40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772816"/>
            <a:ext cx="30957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จำคุก</a:t>
            </a:r>
          </a:p>
          <a:p>
            <a:pPr marL="457200" indent="-457200">
              <a:buFontTx/>
              <a:buChar char="-"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ผู้ว่า ททท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</a:p>
          <a:p>
            <a:pPr marL="457200" indent="-457200">
              <a:buFontTx/>
              <a:buChar char="-"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ลูกสาว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4842738"/>
            <a:ext cx="5094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รวมเป็นเงิน 62,724,776 บาท </a:t>
            </a:r>
          </a:p>
        </p:txBody>
      </p:sp>
    </p:spTree>
    <p:extLst>
      <p:ext uri="{BB962C8B-B14F-4D97-AF65-F5344CB8AC3E}">
        <p14:creationId xmlns:p14="http://schemas.microsoft.com/office/powerpoint/2010/main" xmlns="" val="21413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14640"/>
            <a:ext cx="393729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alt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ผู้ฝ่าฝืนมีโทษทางอาญา</a:t>
            </a:r>
          </a:p>
        </p:txBody>
      </p:sp>
      <p:pic>
        <p:nvPicPr>
          <p:cNvPr id="2050" name="Picture 2" descr="http://board.postjung.com/data/536/536360-topic-ix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7114"/>
            <a:ext cx="3810000" cy="26479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889556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3 ปี</a:t>
            </a:r>
            <a:endParaRPr lang="th-TH" dirty="0"/>
          </a:p>
        </p:txBody>
      </p:sp>
      <p:pic>
        <p:nvPicPr>
          <p:cNvPr id="2052" name="Picture 4" descr="http://www.petkanya.com/wp-content/uploads/2015/10/12079268_722303414570703_6858915245334931283_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0171"/>
            <a:ext cx="3482752" cy="23218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980728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 6,000 บาท</a:t>
            </a:r>
            <a:endParaRPr lang="th-TH" dirty="0"/>
          </a:p>
        </p:txBody>
      </p:sp>
      <p:sp>
        <p:nvSpPr>
          <p:cNvPr id="6" name="Plus 5"/>
          <p:cNvSpPr/>
          <p:nvPr/>
        </p:nvSpPr>
        <p:spPr>
          <a:xfrm>
            <a:off x="4067944" y="2177033"/>
            <a:ext cx="1080120" cy="1008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045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GV2TWly2gu0/VEuqwR9lIFI/AAAAAAAAAE8/xpRfUbL9jzE/s1600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8" y="1524568"/>
            <a:ext cx="9113222" cy="53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0728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จะแก้ผลประโยชน์ทับซ้อนได้อย่างไร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556792"/>
            <a:ext cx="3209328" cy="22322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จุดศูนย์กลางคือการบริการ</a:t>
            </a:r>
          </a:p>
          <a:p>
            <a:pPr marL="0" indent="0"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-บริการผู้ป่วย</a:t>
            </a:r>
          </a:p>
          <a:p>
            <a:pPr marL="0" indent="0"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-บริการผู้ร่วมงาน</a:t>
            </a:r>
          </a:p>
        </p:txBody>
      </p:sp>
      <p:sp>
        <p:nvSpPr>
          <p:cNvPr id="4" name="Oval 3"/>
          <p:cNvSpPr/>
          <p:nvPr/>
        </p:nvSpPr>
        <p:spPr>
          <a:xfrm>
            <a:off x="30778" y="2418866"/>
            <a:ext cx="2565525" cy="17299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จิตสำนึกของผู้ปฎิบัติ</a:t>
            </a:r>
          </a:p>
        </p:txBody>
      </p:sp>
      <p:sp>
        <p:nvSpPr>
          <p:cNvPr id="5" name="Oval 4"/>
          <p:cNvSpPr/>
          <p:nvPr/>
        </p:nvSpPr>
        <p:spPr>
          <a:xfrm>
            <a:off x="6050051" y="2167738"/>
            <a:ext cx="2914437" cy="22322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เข้าใจและรู้เรื่องระเบียบต่างๆเป็นอย่างดี</a:t>
            </a:r>
          </a:p>
        </p:txBody>
      </p:sp>
      <p:sp>
        <p:nvSpPr>
          <p:cNvPr id="6" name="Oval 5"/>
          <p:cNvSpPr/>
          <p:nvPr/>
        </p:nvSpPr>
        <p:spPr>
          <a:xfrm>
            <a:off x="2843808" y="4293096"/>
            <a:ext cx="2914437" cy="22322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คิดแต่ผลประโยชน์ของราชการเป็นหลัก</a:t>
            </a:r>
          </a:p>
          <a:p>
            <a:pPr marL="514350" indent="-514350" algn="ctr">
              <a:buFont typeface="+mj-lt"/>
              <a:buAutoNum type="arabicPeriod"/>
            </a:pP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2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ag.go.th/AboutOAG/Images/Pisit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291" y="3107529"/>
            <a:ext cx="1135322" cy="1525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ANd9GcRY5t4SvfiRL3ZZ_10oPT8Nj3WcmLi79d3JuP9UcrMmANM5ugCJ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4388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78" y="2000240"/>
            <a:ext cx="2928958" cy="1027109"/>
          </a:xfrm>
          <a:solidFill>
            <a:srgbClr val="FFC000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ประกาศคณะกรรมการตรวจเงินแผ่นดิน พ.ศ.2546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925" y="71414"/>
            <a:ext cx="9109075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การจัดทำแผนการปฏิบัติการจัดซื้อจัดจ้าง</a:t>
            </a:r>
          </a:p>
        </p:txBody>
      </p:sp>
      <p:sp>
        <p:nvSpPr>
          <p:cNvPr id="7177" name="AutoShape 8" descr="9k="/>
          <p:cNvSpPr>
            <a:spLocks noChangeAspect="1" noChangeArrowheads="1"/>
          </p:cNvSpPr>
          <p:nvPr/>
        </p:nvSpPr>
        <p:spPr bwMode="auto">
          <a:xfrm>
            <a:off x="3644591" y="3656162"/>
            <a:ext cx="2151545" cy="10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th-TH" sz="5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สตง</a:t>
            </a:r>
            <a:endParaRPr lang="th-TH" sz="5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8" name="AutoShape 9" descr="9k="/>
          <p:cNvSpPr>
            <a:spLocks noChangeAspect="1" noChangeArrowheads="1"/>
          </p:cNvSpPr>
          <p:nvPr/>
        </p:nvSpPr>
        <p:spPr bwMode="auto">
          <a:xfrm>
            <a:off x="4000500" y="2900363"/>
            <a:ext cx="1143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" name="วงรี 18"/>
          <p:cNvSpPr/>
          <p:nvPr/>
        </p:nvSpPr>
        <p:spPr bwMode="auto">
          <a:xfrm>
            <a:off x="1428728" y="2643182"/>
            <a:ext cx="1571636" cy="15001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หน่วยงานที่ต้องถูกตรวจสอบ</a:t>
            </a:r>
          </a:p>
        </p:txBody>
      </p:sp>
      <p:sp>
        <p:nvSpPr>
          <p:cNvPr id="20" name="วงรี 19"/>
          <p:cNvSpPr/>
          <p:nvPr/>
        </p:nvSpPr>
        <p:spPr bwMode="auto">
          <a:xfrm>
            <a:off x="1285852" y="4714884"/>
            <a:ext cx="1857388" cy="135732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r>
              <a:rPr lang="th-TH" sz="18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หลักเกณฑ์การจัดทำแผน</a:t>
            </a:r>
          </a:p>
        </p:txBody>
      </p:sp>
      <p:sp>
        <p:nvSpPr>
          <p:cNvPr id="21" name="วงรี 20"/>
          <p:cNvSpPr/>
          <p:nvPr/>
        </p:nvSpPr>
        <p:spPr bwMode="auto">
          <a:xfrm>
            <a:off x="6500826" y="2428868"/>
            <a:ext cx="1785950" cy="1357322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>
              <a:defRPr/>
            </a:pPr>
            <a:r>
              <a:rPr lang="th-TH" sz="20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กำหนดแล้วเสร็จ</a:t>
            </a:r>
          </a:p>
        </p:txBody>
      </p:sp>
      <p:sp>
        <p:nvSpPr>
          <p:cNvPr id="22" name="วงรี 21"/>
          <p:cNvSpPr/>
          <p:nvPr/>
        </p:nvSpPr>
        <p:spPr bwMode="auto">
          <a:xfrm>
            <a:off x="6143636" y="4071942"/>
            <a:ext cx="2714644" cy="192882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>
              <a:defRPr/>
            </a:pPr>
            <a:r>
              <a:rPr lang="th-TH" sz="1600" b="1" ker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มีการแก้ไข / เปลี่ยนแปลง / เพิ่มเติม /ตัดทอน รายละเอียด หรือ ระยะเวลาในแผน</a:t>
            </a:r>
            <a:endParaRPr lang="th-TH" sz="16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วงรี 22"/>
          <p:cNvSpPr/>
          <p:nvPr/>
        </p:nvSpPr>
        <p:spPr bwMode="auto">
          <a:xfrm>
            <a:off x="3793592" y="5214950"/>
            <a:ext cx="1714512" cy="1571636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0" hangingPunct="0">
              <a:defRPr/>
            </a:pPr>
            <a:r>
              <a:rPr lang="th-TH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การติดตามผลการปฏิบัติตามแผน</a:t>
            </a:r>
          </a:p>
        </p:txBody>
      </p:sp>
      <p:sp>
        <p:nvSpPr>
          <p:cNvPr id="22555" name="ลูกศรซ้าย 23"/>
          <p:cNvSpPr>
            <a:spLocks noChangeArrowheads="1"/>
          </p:cNvSpPr>
          <p:nvPr/>
        </p:nvSpPr>
        <p:spPr bwMode="auto">
          <a:xfrm rot="1367178">
            <a:off x="3028950" y="3328988"/>
            <a:ext cx="642938" cy="64293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th-TH"/>
          </a:p>
        </p:txBody>
      </p:sp>
      <p:sp>
        <p:nvSpPr>
          <p:cNvPr id="22556" name="ลูกศรซ้าย 24"/>
          <p:cNvSpPr>
            <a:spLocks noChangeArrowheads="1"/>
          </p:cNvSpPr>
          <p:nvPr/>
        </p:nvSpPr>
        <p:spPr bwMode="auto">
          <a:xfrm rot="-5610193">
            <a:off x="4314825" y="4672013"/>
            <a:ext cx="642937" cy="64293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th-TH"/>
          </a:p>
        </p:txBody>
      </p:sp>
      <p:sp>
        <p:nvSpPr>
          <p:cNvPr id="22557" name="ลูกศรซ้าย 25"/>
          <p:cNvSpPr>
            <a:spLocks noChangeArrowheads="1"/>
          </p:cNvSpPr>
          <p:nvPr/>
        </p:nvSpPr>
        <p:spPr bwMode="auto">
          <a:xfrm rot="-1616469">
            <a:off x="3040063" y="4468813"/>
            <a:ext cx="642937" cy="64293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th-TH"/>
          </a:p>
        </p:txBody>
      </p:sp>
      <p:sp>
        <p:nvSpPr>
          <p:cNvPr id="22558" name="ลูกศรซ้าย 26"/>
          <p:cNvSpPr>
            <a:spLocks noChangeArrowheads="1"/>
          </p:cNvSpPr>
          <p:nvPr/>
        </p:nvSpPr>
        <p:spPr bwMode="auto">
          <a:xfrm rot="-9484670">
            <a:off x="5386388" y="4529138"/>
            <a:ext cx="642937" cy="64293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th-TH"/>
          </a:p>
        </p:txBody>
      </p:sp>
      <p:sp>
        <p:nvSpPr>
          <p:cNvPr id="22559" name="ลูกศรซ้าย 27"/>
          <p:cNvSpPr>
            <a:spLocks noChangeArrowheads="1"/>
          </p:cNvSpPr>
          <p:nvPr/>
        </p:nvSpPr>
        <p:spPr bwMode="auto">
          <a:xfrm rot="9279163">
            <a:off x="5608638" y="3249613"/>
            <a:ext cx="642937" cy="64293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3063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22555" grpId="0" animBg="1"/>
      <p:bldP spid="22556" grpId="0" animBg="1"/>
      <p:bldP spid="22557" grpId="0" animBg="1"/>
      <p:bldP spid="22558" grpId="0" animBg="1"/>
      <p:bldP spid="225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686800" cy="662473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th-TH" sz="4200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บทบาทหน้าที่กลุ่มงานพัสดุ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                ให้บริการกับหน่วยงานต่าง ๆ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ภายใน รพ กำแพงเพชร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และสถานพยาบาลเครือข่าย ในการจัดซื้อจัดจ้างพัสดุ ตามแผนงานประจำปี/โครงการต่างๆ ให้แล้วเสร็จตามแผนที่กำหนดไว้ ราชการได้รับประโยชน์สูงสุด และมีการปฏิบัติด้วยความถูกต้อง  รวดเร็ว  โปร่งใส  สามารถตรวจสอบได้  มีการควบคุมเก็บรักษาแจกจ่ายพัสดุ  และจำหน่ายพัสดุที่ชำรุดเสื่อมสภาพและหมดความจำเป็นในการใช้งาน 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มีการกระบวนในการปฏิบัติ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     บริหารแผนงาน/โครงการ หรือ นำแผนงาน/โครงการไปปฏิบัติ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หรือนำไป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ดำเนินการให้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บรรลุผล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สำเร็จ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2.     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วิเคราะห์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และจัดทำแผนงาน/โครงการของงานพัสดุให้บรรลุผล  สำเร็จ ตามนโยบาย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3.    นำแผน/โครงการไปปฏิบัติหรือไปดำเนินการเพื่อให้บรรลุผลสำเร็จ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4.    ประเมินผลการปฏิบัติงานเพื่อพัฒนาคุณภาพอย่างต่อเนื่อง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5.    ควบคุม กำกับ ดูแลและรับผิดชอบตรวจสอบ เพื่อเสนอความคิดเห็น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ขออนุมัติ/อนุญาต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กรณี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ต่าง ๆ ก่อนเสนอผู้มี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อำนาจอนุมัติ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/สั่งการ            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6.    ควบคุมดำเนินการจัดซื้อ/จัดจ้าง ตาม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  พัสดุ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พ.ศ.๒๕๓๕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7.    ประสานงานกับกลุ่มงาน/งานต่าง ๆ และหน่วยงานที่เกี่ยวข้อง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8.    วางแผนการจัดหาพัสดุ ให้ดำเนินการตามแผนและโครงการต่าง ๆ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9.    ควบคุม กำกับ ดูแลและรับผิดชอบตรวจสอบ บัญชีหรือทะเบียนเพื่อ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ควบคุม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พัสดุ    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10.  ควบคุม กำกับ ดูแลและรับผิดชอบตรวจสอบจัดทำรายงาน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ขอจำหน่าย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 ตามระเบียบฯ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11.  ควบคุม กำกับ ดูแลและรับผิดชอบตรวจสอบรับครุภัณฑ์ จากการ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จัดหา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พัสดุ มาเพื่อ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จ่าย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ให้กับ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หน่วยเบิก และรับคืนครุภัณฑ์ที่ชำรุด   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12.  ควบคุม กำกับ ดูและรับผิดชอบตรวจสอบดำเนินการตรวจสอบ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พัสดุ ประจำปี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 คกก ที่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ได้รับ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การแต่งตั้ง  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13.  จัดทำเอกสารงานพัฒนาคุณภาพต่าง ๆ         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14.   ควบคุม กำกับ ดูแลและรับผิดชอบตรวจสอบประสานงาน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การส่ง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มอบระหว่างผู้ขายกับหน่วย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เก็บ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รักษา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/แจกจ่าย และหน่วยเบิก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15.  รวบรวมข้อมูล สถิติ การจัดหาวัสดุ รายงานผู้เกี่ยวข้อง รายงาน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วิชาการของ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กลุ่มงาน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พัสดุ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                      </a:t>
            </a:r>
          </a:p>
        </p:txBody>
      </p:sp>
    </p:spTree>
    <p:extLst>
      <p:ext uri="{BB962C8B-B14F-4D97-AF65-F5344CB8AC3E}">
        <p14:creationId xmlns:p14="http://schemas.microsoft.com/office/powerpoint/2010/main" xmlns="" val="16771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Users\acer\Desktop\ภ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22" r="72402" b="25842"/>
          <a:stretch/>
        </p:blipFill>
        <p:spPr bwMode="auto">
          <a:xfrm>
            <a:off x="4788024" y="116632"/>
            <a:ext cx="3899432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0950" name="AutoShape 6"/>
          <p:cNvSpPr>
            <a:spLocks noChangeArrowheads="1"/>
          </p:cNvSpPr>
          <p:nvPr/>
        </p:nvSpPr>
        <p:spPr bwMode="auto">
          <a:xfrm>
            <a:off x="269159" y="476672"/>
            <a:ext cx="5330982" cy="3384550"/>
          </a:xfrm>
          <a:prstGeom prst="cloudCallout">
            <a:avLst>
              <a:gd name="adj1" fmla="val 62265"/>
              <a:gd name="adj2" fmla="val -1315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66662" tIns="33330" rIns="66662" bIns="33330"/>
          <a:lstStyle/>
          <a:p>
            <a:pPr defTabSz="666750">
              <a:defRPr/>
            </a:pPr>
            <a:r>
              <a:rPr lang="th-TH" sz="35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ระเบียบฉบับไหน</a:t>
            </a:r>
            <a:r>
              <a:rPr lang="en-US" sz="35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defTabSz="666750">
              <a:defRPr/>
            </a:pPr>
            <a:endParaRPr lang="en-US" sz="17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666750">
              <a:defRPr/>
            </a:pPr>
            <a:r>
              <a:rPr lang="th-TH" sz="35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ใช้กับการจัดหาโดยวิธีอะไร ? </a:t>
            </a:r>
          </a:p>
        </p:txBody>
      </p:sp>
    </p:spTree>
    <p:extLst>
      <p:ext uri="{BB962C8B-B14F-4D97-AF65-F5344CB8AC3E}">
        <p14:creationId xmlns:p14="http://schemas.microsoft.com/office/powerpoint/2010/main" xmlns="" val="3286391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วิธีการจัดหา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4553" y="4750296"/>
            <a:ext cx="3973951" cy="206308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วิธีตกลง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วิธีคัดเลือก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วิธีคัดเลือกแบบจำกัดข้อกำหนด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วิธีพิเศษ</a:t>
            </a:r>
          </a:p>
          <a:p>
            <a:pPr algn="l"/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700807"/>
            <a:ext cx="3024133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วิธีตกลงราคา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9634" y="3472972"/>
            <a:ext cx="2613216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จ้าง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ออกแบบ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ควบคุมงาน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4208" y="1105580"/>
            <a:ext cx="21771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จ้างที่ปรึกษา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9539" y="1682805"/>
            <a:ext cx="2829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ตก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คัดเลือก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1052736"/>
            <a:ext cx="575413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การซื้อหรือการ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จ้างทั่วไป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43608" y="2708920"/>
            <a:ext cx="3384376" cy="16879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วิธีสอบราคา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วิธีประกวดราคา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e-Auction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37719" y="5037113"/>
            <a:ext cx="3102233" cy="13442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e-market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e-bidding</a:t>
            </a:r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66027" y="4396844"/>
            <a:ext cx="971702" cy="60311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3024133" y="1700808"/>
            <a:ext cx="2765501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วิธีพิเศษ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วิธีกรณีพิเศษ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7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23529" y="292865"/>
            <a:ext cx="8324868" cy="97589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extrusionClr>
                <a:schemeClr val="accent4">
                  <a:lumMod val="20000"/>
                  <a:lumOff val="80000"/>
                </a:schemeClr>
              </a:extrusion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วิธีการซื้อการจ้าง</a:t>
            </a:r>
            <a:endParaRPr lang="en-US" sz="66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กลุ่ม 3"/>
          <p:cNvGrpSpPr>
            <a:grpSpLocks/>
          </p:cNvGrpSpPr>
          <p:nvPr/>
        </p:nvGrpSpPr>
        <p:grpSpPr bwMode="auto">
          <a:xfrm>
            <a:off x="501650" y="1268413"/>
            <a:ext cx="2333625" cy="2768600"/>
            <a:chOff x="502142" y="1268377"/>
            <a:chExt cx="2333840" cy="2768036"/>
          </a:xfrm>
        </p:grpSpPr>
        <p:pic>
          <p:nvPicPr>
            <p:cNvPr id="13342" name="รูปภาพ 9" descr="thumbtack_note_red_blu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42" y="1268377"/>
              <a:ext cx="2333840" cy="276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3" name="TextBox 4"/>
            <p:cNvSpPr txBox="1">
              <a:spLocks noChangeArrowheads="1"/>
            </p:cNvSpPr>
            <p:nvPr/>
          </p:nvSpPr>
          <p:spPr bwMode="auto">
            <a:xfrm>
              <a:off x="595814" y="1833412"/>
              <a:ext cx="2089342" cy="58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3200" b="1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ตกลงราคา</a:t>
              </a:r>
            </a:p>
          </p:txBody>
        </p:sp>
        <p:sp>
          <p:nvSpPr>
            <p:cNvPr id="13344" name="TextBox 5"/>
            <p:cNvSpPr txBox="1">
              <a:spLocks noChangeArrowheads="1"/>
            </p:cNvSpPr>
            <p:nvPr/>
          </p:nvSpPr>
          <p:spPr bwMode="auto">
            <a:xfrm>
              <a:off x="702185" y="2338134"/>
              <a:ext cx="1960744" cy="52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b="1">
                  <a:latin typeface="TH SarabunPSK" pitchFamily="34" charset="-34"/>
                  <a:cs typeface="TH SarabunPSK" pitchFamily="34" charset="-34"/>
                </a:rPr>
                <a:t>ไม่เกิน </a:t>
              </a:r>
              <a:r>
                <a:rPr lang="en-US" b="1">
                  <a:latin typeface="TH SarabunPSK" pitchFamily="34" charset="-34"/>
                  <a:cs typeface="TH SarabunPSK" pitchFamily="34" charset="-34"/>
                </a:rPr>
                <a:t>1 </a:t>
              </a:r>
              <a:r>
                <a:rPr lang="th-TH" b="1">
                  <a:latin typeface="TH SarabunPSK" pitchFamily="34" charset="-34"/>
                  <a:cs typeface="TH SarabunPSK" pitchFamily="34" charset="-34"/>
                </a:rPr>
                <a:t>แสน</a:t>
              </a:r>
            </a:p>
          </p:txBody>
        </p:sp>
        <p:sp>
          <p:nvSpPr>
            <p:cNvPr id="13345" name="TextBox 24"/>
            <p:cNvSpPr txBox="1">
              <a:spLocks noChangeArrowheads="1"/>
            </p:cNvSpPr>
            <p:nvPr/>
          </p:nvSpPr>
          <p:spPr bwMode="auto">
            <a:xfrm>
              <a:off x="724412" y="3377734"/>
              <a:ext cx="1960744" cy="39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2000" b="1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(ข้อ </a:t>
              </a:r>
              <a:r>
                <a:rPr lang="en-US" sz="2000" b="1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19 , 39</a:t>
              </a:r>
              <a:r>
                <a:rPr lang="th-TH" sz="2000" b="1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5" name="กลุ่ม 12"/>
          <p:cNvGrpSpPr>
            <a:grpSpLocks/>
          </p:cNvGrpSpPr>
          <p:nvPr/>
        </p:nvGrpSpPr>
        <p:grpSpPr bwMode="auto">
          <a:xfrm>
            <a:off x="3348038" y="1260475"/>
            <a:ext cx="2312987" cy="2806700"/>
            <a:chOff x="3348310" y="1259737"/>
            <a:chExt cx="2312894" cy="2807673"/>
          </a:xfrm>
        </p:grpSpPr>
        <p:pic>
          <p:nvPicPr>
            <p:cNvPr id="13338" name="Picture 2" descr="D:\002-CD-ART\0-รวมpng\thumbtack_note_red_pin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310" y="1259737"/>
              <a:ext cx="2312894" cy="280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9" name="TextBox 7"/>
            <p:cNvSpPr txBox="1">
              <a:spLocks noChangeArrowheads="1"/>
            </p:cNvSpPr>
            <p:nvPr/>
          </p:nvSpPr>
          <p:spPr bwMode="auto">
            <a:xfrm>
              <a:off x="3461017" y="1863196"/>
              <a:ext cx="2087479" cy="58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3200" b="1">
                  <a:solidFill>
                    <a:srgbClr val="BF9000"/>
                  </a:solidFill>
                  <a:latin typeface="TH SarabunPSK" pitchFamily="34" charset="-34"/>
                  <a:cs typeface="TH SarabunPSK" pitchFamily="34" charset="-34"/>
                </a:rPr>
                <a:t>สอบราคา</a:t>
              </a:r>
            </a:p>
          </p:txBody>
        </p:sp>
        <p:sp>
          <p:nvSpPr>
            <p:cNvPr id="13340" name="TextBox 8"/>
            <p:cNvSpPr txBox="1">
              <a:spLocks noChangeArrowheads="1"/>
            </p:cNvSpPr>
            <p:nvPr/>
          </p:nvSpPr>
          <p:spPr bwMode="auto">
            <a:xfrm>
              <a:off x="3461017" y="2369785"/>
              <a:ext cx="2087479" cy="95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เกิน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1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แสนไม่เกิน 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2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ล้าน</a:t>
              </a:r>
            </a:p>
          </p:txBody>
        </p:sp>
        <p:sp>
          <p:nvSpPr>
            <p:cNvPr id="13341" name="TextBox 25"/>
            <p:cNvSpPr txBox="1">
              <a:spLocks noChangeArrowheads="1"/>
            </p:cNvSpPr>
            <p:nvPr/>
          </p:nvSpPr>
          <p:spPr bwMode="auto">
            <a:xfrm>
              <a:off x="3583250" y="3315416"/>
              <a:ext cx="1960484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th-TH" sz="2000" b="1" dirty="0" smtClean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ข้อ</a:t>
              </a:r>
              <a:r>
                <a:rPr lang="en-US" sz="2000" b="1" dirty="0" smtClean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20 </a:t>
              </a:r>
              <a:r>
                <a:rPr lang="en-US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, 40-43</a:t>
              </a:r>
              <a:r>
                <a:rPr lang="th-TH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6" name="กลุ่ม 15"/>
          <p:cNvGrpSpPr>
            <a:grpSpLocks/>
          </p:cNvGrpSpPr>
          <p:nvPr/>
        </p:nvGrpSpPr>
        <p:grpSpPr bwMode="auto">
          <a:xfrm>
            <a:off x="6346825" y="1260475"/>
            <a:ext cx="2312988" cy="2806700"/>
            <a:chOff x="6347000" y="1259736"/>
            <a:chExt cx="2312894" cy="2807673"/>
          </a:xfrm>
        </p:grpSpPr>
        <p:pic>
          <p:nvPicPr>
            <p:cNvPr id="13334" name="Picture 2" descr="D:\002-CD-ART\0-รวมpng\thumbtack_note_red_pin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000" y="1259736"/>
              <a:ext cx="2312894" cy="280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5" name="TextBox 10"/>
            <p:cNvSpPr txBox="1">
              <a:spLocks noChangeArrowheads="1"/>
            </p:cNvSpPr>
            <p:nvPr/>
          </p:nvSpPr>
          <p:spPr bwMode="auto">
            <a:xfrm>
              <a:off x="6459708" y="1863195"/>
              <a:ext cx="2087477" cy="58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3200" b="1">
                  <a:solidFill>
                    <a:srgbClr val="BF9000"/>
                  </a:solidFill>
                  <a:latin typeface="TH SarabunPSK" pitchFamily="34" charset="-34"/>
                  <a:cs typeface="TH SarabunPSK" pitchFamily="34" charset="-34"/>
                </a:rPr>
                <a:t>ประกวดราคา</a:t>
              </a:r>
            </a:p>
          </p:txBody>
        </p:sp>
        <p:sp>
          <p:nvSpPr>
            <p:cNvPr id="13336" name="TextBox 11"/>
            <p:cNvSpPr txBox="1">
              <a:spLocks noChangeArrowheads="1"/>
            </p:cNvSpPr>
            <p:nvPr/>
          </p:nvSpPr>
          <p:spPr bwMode="auto">
            <a:xfrm>
              <a:off x="6459708" y="2369784"/>
              <a:ext cx="2087477" cy="138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th-TH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algn="ctr" eaLnBrk="1" hangingPunct="1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เกิน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2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 ล้าน</a:t>
              </a:r>
            </a:p>
          </p:txBody>
        </p:sp>
        <p:sp>
          <p:nvSpPr>
            <p:cNvPr id="13337" name="TextBox 26"/>
            <p:cNvSpPr txBox="1">
              <a:spLocks noChangeArrowheads="1"/>
            </p:cNvSpPr>
            <p:nvPr/>
          </p:nvSpPr>
          <p:spPr bwMode="auto">
            <a:xfrm>
              <a:off x="6597815" y="3413132"/>
              <a:ext cx="1960483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th-TH" sz="2000" b="1" dirty="0" smtClean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ข้อ</a:t>
              </a:r>
              <a:r>
                <a:rPr lang="en-US" sz="2000" b="1" dirty="0" smtClean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21 </a:t>
              </a:r>
              <a:r>
                <a:rPr lang="en-US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, 44-56</a:t>
              </a:r>
              <a:r>
                <a:rPr lang="th-TH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7" name="กลุ่ม 30"/>
          <p:cNvGrpSpPr>
            <a:grpSpLocks/>
          </p:cNvGrpSpPr>
          <p:nvPr/>
        </p:nvGrpSpPr>
        <p:grpSpPr bwMode="auto">
          <a:xfrm>
            <a:off x="493713" y="3835400"/>
            <a:ext cx="2333625" cy="2768600"/>
            <a:chOff x="494140" y="3835484"/>
            <a:chExt cx="2333840" cy="2768036"/>
          </a:xfrm>
        </p:grpSpPr>
        <p:pic>
          <p:nvPicPr>
            <p:cNvPr id="13330" name="รูปภาพ 9" descr="thumbtack_note_red_blu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40" y="3835484"/>
              <a:ext cx="2333840" cy="276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Box 13"/>
            <p:cNvSpPr txBox="1">
              <a:spLocks noChangeArrowheads="1"/>
            </p:cNvSpPr>
            <p:nvPr/>
          </p:nvSpPr>
          <p:spPr bwMode="auto">
            <a:xfrm>
              <a:off x="597337" y="4425885"/>
              <a:ext cx="2087755" cy="58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3200" b="1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พิเศษ</a:t>
              </a:r>
            </a:p>
          </p:txBody>
        </p:sp>
        <p:sp>
          <p:nvSpPr>
            <p:cNvPr id="13332" name="TextBox 14"/>
            <p:cNvSpPr txBox="1">
              <a:spLocks noChangeArrowheads="1"/>
            </p:cNvSpPr>
            <p:nvPr/>
          </p:nvSpPr>
          <p:spPr bwMode="auto">
            <a:xfrm>
              <a:off x="702121" y="4916300"/>
              <a:ext cx="1876598" cy="95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เกิน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1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แสน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b="1" dirty="0">
                  <a:latin typeface="TH SarabunPSK" pitchFamily="34" charset="-34"/>
                  <a:cs typeface="TH SarabunPSK" pitchFamily="34" charset="-34"/>
                </a:rPr>
              </a:br>
              <a:r>
                <a:rPr lang="en-US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+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เงื่อนไข</a:t>
              </a:r>
            </a:p>
          </p:txBody>
        </p:sp>
        <p:sp>
          <p:nvSpPr>
            <p:cNvPr id="13333" name="TextBox 27"/>
            <p:cNvSpPr txBox="1">
              <a:spLocks noChangeArrowheads="1"/>
            </p:cNvSpPr>
            <p:nvPr/>
          </p:nvSpPr>
          <p:spPr bwMode="auto">
            <a:xfrm>
              <a:off x="719586" y="6036793"/>
              <a:ext cx="1959155" cy="40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th-TH" sz="2000" b="1" dirty="0" smtClean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ข้อ</a:t>
              </a:r>
              <a:r>
                <a:rPr lang="en-US" sz="2000" b="1" dirty="0" smtClean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23-24 </a:t>
              </a:r>
              <a:r>
                <a:rPr lang="en-US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, </a:t>
              </a:r>
              <a:endParaRPr lang="th-TH" sz="2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" name="กลุ่ม 31"/>
          <p:cNvGrpSpPr>
            <a:grpSpLocks/>
          </p:cNvGrpSpPr>
          <p:nvPr/>
        </p:nvGrpSpPr>
        <p:grpSpPr bwMode="auto">
          <a:xfrm>
            <a:off x="3346450" y="3814763"/>
            <a:ext cx="2333625" cy="2768600"/>
            <a:chOff x="3346185" y="3814905"/>
            <a:chExt cx="2333840" cy="2768036"/>
          </a:xfrm>
        </p:grpSpPr>
        <p:pic>
          <p:nvPicPr>
            <p:cNvPr id="13326" name="รูปภาพ 9" descr="thumbtack_note_red_blu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185" y="3814905"/>
              <a:ext cx="2333840" cy="276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Box 16"/>
            <p:cNvSpPr txBox="1">
              <a:spLocks noChangeArrowheads="1"/>
            </p:cNvSpPr>
            <p:nvPr/>
          </p:nvSpPr>
          <p:spPr bwMode="auto">
            <a:xfrm>
              <a:off x="3460496" y="4425967"/>
              <a:ext cx="2087755" cy="58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32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กรณีพิเศษ</a:t>
              </a:r>
            </a:p>
          </p:txBody>
        </p:sp>
        <p:sp>
          <p:nvSpPr>
            <p:cNvPr id="13328" name="TextBox 17"/>
            <p:cNvSpPr txBox="1">
              <a:spLocks noChangeArrowheads="1"/>
            </p:cNvSpPr>
            <p:nvPr/>
          </p:nvSpPr>
          <p:spPr bwMode="auto">
            <a:xfrm>
              <a:off x="3460496" y="4916406"/>
              <a:ext cx="2087755" cy="138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ไม่กำหนดวงเงิน</a:t>
              </a:r>
            </a:p>
            <a:p>
              <a:pPr algn="ctr" eaLnBrk="1" hangingPunct="1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มี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เงื่อนไข</a:t>
              </a:r>
            </a:p>
          </p:txBody>
        </p:sp>
        <p:sp>
          <p:nvSpPr>
            <p:cNvPr id="13329" name="TextBox 28"/>
            <p:cNvSpPr txBox="1">
              <a:spLocks noChangeArrowheads="1"/>
            </p:cNvSpPr>
            <p:nvPr/>
          </p:nvSpPr>
          <p:spPr bwMode="auto">
            <a:xfrm>
              <a:off x="3582745" y="5960768"/>
              <a:ext cx="1960743" cy="39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2000" b="1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(ข้อ </a:t>
              </a:r>
              <a:r>
                <a:rPr lang="en-US" sz="2000" b="1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26 , 59</a:t>
              </a:r>
              <a:r>
                <a:rPr lang="th-TH" sz="2000" b="1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10" name="กลุ่ม 32"/>
          <p:cNvGrpSpPr>
            <a:grpSpLocks/>
          </p:cNvGrpSpPr>
          <p:nvPr/>
        </p:nvGrpSpPr>
        <p:grpSpPr bwMode="auto">
          <a:xfrm>
            <a:off x="6346825" y="3822700"/>
            <a:ext cx="2339340" cy="2808288"/>
            <a:chOff x="6346999" y="3822560"/>
            <a:chExt cx="2339245" cy="2807673"/>
          </a:xfrm>
        </p:grpSpPr>
        <p:pic>
          <p:nvPicPr>
            <p:cNvPr id="13322" name="Picture 2" descr="D:\002-CD-ART\0-รวมpng\thumbtack_note_red_pin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999" y="3822560"/>
              <a:ext cx="2312894" cy="280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459707" y="4427266"/>
              <a:ext cx="2087477" cy="1076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Market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Bidding</a:t>
              </a:r>
              <a:endParaRPr lang="th-TH" sz="3200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24" name="TextBox 20"/>
            <p:cNvSpPr txBox="1">
              <a:spLocks noChangeArrowheads="1"/>
            </p:cNvSpPr>
            <p:nvPr/>
          </p:nvSpPr>
          <p:spPr bwMode="auto">
            <a:xfrm>
              <a:off x="6598767" y="5372736"/>
              <a:ext cx="2087477" cy="52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1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แสน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25" name="TextBox 29"/>
            <p:cNvSpPr txBox="1">
              <a:spLocks noChangeArrowheads="1"/>
            </p:cNvSpPr>
            <p:nvPr/>
          </p:nvSpPr>
          <p:spPr bwMode="auto">
            <a:xfrm>
              <a:off x="6540666" y="5966803"/>
              <a:ext cx="1960483" cy="39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h-TH" sz="2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(ระเบียบ </a:t>
              </a:r>
              <a:r>
                <a:rPr lang="en-US" sz="2000" b="1" dirty="0" smtClean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2558</a:t>
              </a:r>
              <a:r>
                <a:rPr lang="th-TH" sz="2000" b="1" dirty="0" smtClean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sz="2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B1501-EA90-42B8-ADD4-1C98C6A305B0}" type="slidenum">
              <a:rPr lang="th-TH"/>
              <a:pPr>
                <a:defRPr/>
              </a:pPr>
              <a:t>29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582988" y="1628800"/>
            <a:ext cx="1853108" cy="2126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607324" y="1628800"/>
            <a:ext cx="1853108" cy="2126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9952" y="2449513"/>
            <a:ext cx="720080" cy="613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92280" y="2420888"/>
            <a:ext cx="720080" cy="613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27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84784"/>
            <a:ext cx="8280920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ผู้ป่วยเข้าไปซื้อของในร้านค้า รพ.ราคา  ๓๐ บาทผู้ป่วยจ่ายเงินใบละ ๑๐๐ บาท  จนท.ร้านค้า ในฐานะผู้ขายไม่มีเงินทอน จึงไปแลกกับแม่ค้าของ รพ.และได้ทอนให้ผู้ป่วยไป ๗๐ บาท ต่อมาปรากฏว่า แม่ค้ามาบอกว่าธนบัตรที่นำมาแลกเป็นของปลอม  ผู้ขาย จึงได้ให้ธนบัตรใบใหม่ ๑๐๐ บาท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อยากรู้ว่าผู้ขายขาดทุนไปเท่าไหร่จากการซื้อขายครั้งนี้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091" y="283061"/>
            <a:ext cx="19386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คำถาม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92788" y="6453336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800" dirty="0"/>
              <a:t>๗๐ บาท พร้อมสินค้า</a:t>
            </a:r>
          </a:p>
        </p:txBody>
      </p:sp>
      <p:pic>
        <p:nvPicPr>
          <p:cNvPr id="4098" name="Picture 2" descr="ผลการค้นหารูปภาพสำหรับ คำถา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332"/>
            <a:ext cx="1140718" cy="1425898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4104" name="Picture 8" descr="ผลการค้นหารูปภาพสำหรับ ผู้ป่วยซื้อของสหกรณ์ ร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5598"/>
            <a:ext cx="8314572" cy="183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79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52"/>
            <a:ext cx="8229600" cy="850106"/>
          </a:xfrm>
        </p:spPr>
        <p:txBody>
          <a:bodyPr>
            <a:norm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การกำหนดวงเงินในวิธีการจัดหา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กวพ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0421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/ว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299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สค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2253695"/>
              </p:ext>
            </p:extLst>
          </p:nvPr>
        </p:nvGraphicFramePr>
        <p:xfrm>
          <a:off x="457200" y="1772816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3240360"/>
                <a:gridCol w="3394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วิธีการ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ระเบียบ พัสดุ </a:t>
                      </a:r>
                      <a:r>
                        <a:rPr lang="en-US" b="1" dirty="0" smtClean="0"/>
                        <a:t>35 </a:t>
                      </a:r>
                      <a:r>
                        <a:rPr lang="th-TH" b="1" dirty="0" smtClean="0"/>
                        <a:t>(เดิม)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มาตรการ ว</a:t>
                      </a:r>
                      <a:r>
                        <a:rPr lang="en-US" b="1" dirty="0" smtClean="0"/>
                        <a:t>299</a:t>
                      </a:r>
                      <a:endParaRPr lang="th-T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ตกลงราคา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ไม่เกิน </a:t>
                      </a:r>
                      <a:r>
                        <a:rPr lang="en-US" b="1" dirty="0" smtClean="0"/>
                        <a:t>100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 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ไม่เกิน </a:t>
                      </a:r>
                      <a:r>
                        <a:rPr lang="en-US" b="1" dirty="0" smtClean="0"/>
                        <a:t>500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 </a:t>
                      </a:r>
                      <a:endParaRPr lang="th-TH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สอบราคา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000-2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 </a:t>
                      </a:r>
                      <a:endParaRPr lang="th-TH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500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000-2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 </a:t>
                      </a:r>
                      <a:endParaRPr lang="th-TH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ประกวดราคา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เกิน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2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เกิน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2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</a:t>
                      </a:r>
                      <a:endParaRPr lang="th-TH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ซื้อโดยวิธีพิเศษ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เกิน </a:t>
                      </a:r>
                      <a:r>
                        <a:rPr lang="en-US" b="1" dirty="0" smtClean="0"/>
                        <a:t>100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 </a:t>
                      </a:r>
                      <a:r>
                        <a:rPr lang="th-TH" b="1" dirty="0" smtClean="0"/>
                        <a:t>ให้ทำได้ตามข้อ</a:t>
                      </a:r>
                      <a:r>
                        <a:rPr lang="th-TH" b="1" baseline="0" dirty="0" smtClean="0"/>
                        <a:t> </a:t>
                      </a:r>
                      <a:r>
                        <a:rPr lang="en-US" b="1" baseline="0" dirty="0" smtClean="0"/>
                        <a:t>23</a:t>
                      </a:r>
                      <a:endParaRPr lang="th-TH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เกิน </a:t>
                      </a:r>
                      <a:r>
                        <a:rPr lang="en-US" b="1" dirty="0" smtClean="0"/>
                        <a:t>500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 </a:t>
                      </a:r>
                      <a:r>
                        <a:rPr lang="th-TH" b="1" dirty="0" smtClean="0"/>
                        <a:t>ให้ทำได้ตาม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ข้อ</a:t>
                      </a:r>
                      <a:r>
                        <a:rPr lang="th-TH" b="1" baseline="0" dirty="0" smtClean="0"/>
                        <a:t> </a:t>
                      </a:r>
                      <a:r>
                        <a:rPr lang="en-US" b="1" baseline="0" dirty="0" smtClean="0"/>
                        <a:t>23</a:t>
                      </a:r>
                      <a:endParaRPr lang="th-TH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จ้างโดยวิธีพิเศษ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เกิน </a:t>
                      </a:r>
                      <a:r>
                        <a:rPr lang="en-US" b="1" dirty="0" smtClean="0"/>
                        <a:t>100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 </a:t>
                      </a:r>
                      <a:r>
                        <a:rPr lang="th-TH" b="1" dirty="0" smtClean="0"/>
                        <a:t>ให้ทำได้ตามข้อ</a:t>
                      </a:r>
                      <a:r>
                        <a:rPr lang="th-TH" b="1" baseline="0" dirty="0" smtClean="0"/>
                        <a:t> </a:t>
                      </a:r>
                      <a:r>
                        <a:rPr lang="en-US" b="1" baseline="0" dirty="0" smtClean="0"/>
                        <a:t>24</a:t>
                      </a:r>
                      <a:endParaRPr lang="th-TH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เกิน </a:t>
                      </a:r>
                      <a:r>
                        <a:rPr lang="en-US" b="1" dirty="0" smtClean="0"/>
                        <a:t>500</a:t>
                      </a:r>
                      <a:r>
                        <a:rPr lang="th-TH" b="1" dirty="0" smtClean="0"/>
                        <a:t>,</a:t>
                      </a:r>
                      <a:r>
                        <a:rPr lang="en-US" b="1" dirty="0" smtClean="0"/>
                        <a:t>000 </a:t>
                      </a:r>
                      <a:r>
                        <a:rPr lang="th-TH" b="1" dirty="0" smtClean="0"/>
                        <a:t>ให้ทำได้ตาม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ข้อ</a:t>
                      </a:r>
                      <a:r>
                        <a:rPr lang="th-TH" b="1" baseline="0" dirty="0" smtClean="0"/>
                        <a:t> </a:t>
                      </a:r>
                      <a:r>
                        <a:rPr lang="en-US" b="1" baseline="0" dirty="0" smtClean="0"/>
                        <a:t>24</a:t>
                      </a:r>
                      <a:endParaRPr lang="th-TH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045" y="6218148"/>
            <a:ext cx="893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ให้ถือปฏิบัติตั้งแต่ วันที่ 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กย.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ถึง พรบ.ประกาศใช้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949" y="796642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กค (กวพ) </a:t>
            </a:r>
            <a:r>
              <a:rPr lang="en-US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0421</a:t>
            </a:r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/ว </a:t>
            </a:r>
            <a:r>
              <a:rPr lang="en-US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145 </a:t>
            </a:r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 </a:t>
            </a:r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 </a:t>
            </a:r>
            <a:r>
              <a:rPr lang="en-US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endParaRPr lang="th-TH" sz="2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660" y="1196752"/>
            <a:ext cx="7274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กค (กวพ)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0405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315 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85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938963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4F914ED-7076-4B63-B628-7B3FBDF7FE42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31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4925" y="142875"/>
            <a:ext cx="9109075" cy="1571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บุคคลในการจัดหาพัสดุ 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132138" y="2420938"/>
            <a:ext cx="5441950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>
                <a:solidFill>
                  <a:schemeClr val="tx1"/>
                </a:solidFill>
                <a:cs typeface="Tahoma" pitchFamily="34" charset="0"/>
              </a:rPr>
              <a:t>๒.ผู้มีอำนาจ</a:t>
            </a:r>
            <a:endParaRPr lang="th-TH" b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23850" y="2420938"/>
            <a:ext cx="2663825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>
                <a:solidFill>
                  <a:schemeClr val="tx1"/>
                </a:solidFill>
                <a:cs typeface="Tahoma" pitchFamily="34" charset="0"/>
              </a:rPr>
              <a:t>๑.ผู้มีหน้าที่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1258888" y="1773238"/>
            <a:ext cx="357187" cy="6429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b="0"/>
          </a:p>
        </p:txBody>
      </p:sp>
      <p:sp>
        <p:nvSpPr>
          <p:cNvPr id="7" name="ลูกศรลง 6"/>
          <p:cNvSpPr/>
          <p:nvPr/>
        </p:nvSpPr>
        <p:spPr>
          <a:xfrm>
            <a:off x="5435600" y="1773238"/>
            <a:ext cx="428625" cy="6429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b="0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916238" y="4005263"/>
            <a:ext cx="2359025" cy="257175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>
                <a:solidFill>
                  <a:schemeClr val="tx1"/>
                </a:solidFill>
                <a:cs typeface="Tahoma" pitchFamily="34" charset="0"/>
              </a:rPr>
              <a:t>๒.๑</a:t>
            </a:r>
          </a:p>
          <a:p>
            <a:pPr algn="ctr">
              <a:defRPr/>
            </a:pPr>
            <a:r>
              <a:rPr lang="th-TH" sz="3200">
                <a:solidFill>
                  <a:schemeClr val="tx1"/>
                </a:solidFill>
                <a:cs typeface="Tahoma" pitchFamily="34" charset="0"/>
              </a:rPr>
              <a:t>อำนาจดำเนินการจัดหาพัสดุ</a:t>
            </a:r>
            <a:endParaRPr lang="th-TH" sz="3200" b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6675" y="4076700"/>
            <a:ext cx="2633663" cy="230505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80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-จนท.พัสดุ</a:t>
            </a:r>
          </a:p>
          <a:p>
            <a:pPr>
              <a:defRPr/>
            </a:pPr>
            <a:r>
              <a:rPr lang="th-TH" sz="280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-หัวหน้า จนท. </a:t>
            </a:r>
          </a:p>
          <a:p>
            <a:pPr>
              <a:defRPr/>
            </a:pPr>
            <a:r>
              <a:rPr lang="th-TH" sz="280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พัสดุ</a:t>
            </a:r>
          </a:p>
          <a:p>
            <a:pPr>
              <a:defRPr/>
            </a:pPr>
            <a:r>
              <a:rPr lang="th-TH" sz="280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-คกก.ต่างๆ	</a:t>
            </a:r>
          </a:p>
          <a:p>
            <a:pPr>
              <a:defRPr/>
            </a:pPr>
            <a:r>
              <a:rPr lang="th-TH" sz="280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-ผู้ควบคุมงาน</a:t>
            </a:r>
            <a:endParaRPr lang="th-TH" sz="2800" b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5076825" y="4005263"/>
            <a:ext cx="2089150" cy="257175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>
                <a:solidFill>
                  <a:srgbClr val="CC00CC"/>
                </a:solidFill>
                <a:cs typeface="Tahoma" pitchFamily="34" charset="0"/>
              </a:rPr>
              <a:t>๒.๒</a:t>
            </a:r>
          </a:p>
          <a:p>
            <a:pPr algn="ctr">
              <a:defRPr/>
            </a:pPr>
            <a:r>
              <a:rPr lang="th-TH" sz="3600">
                <a:solidFill>
                  <a:srgbClr val="CC00CC"/>
                </a:solidFill>
                <a:cs typeface="Tahoma" pitchFamily="34" charset="0"/>
              </a:rPr>
              <a:t>อำนาจสั่งซื้อ/สั่งจ้าง</a:t>
            </a:r>
            <a:endParaRPr lang="th-TH" sz="3600" b="0">
              <a:solidFill>
                <a:srgbClr val="CC00CC"/>
              </a:solidFill>
              <a:cs typeface="Tahoma" pitchFamily="34" charset="0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1187450" y="3644900"/>
            <a:ext cx="500063" cy="357188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b="0"/>
          </a:p>
        </p:txBody>
      </p:sp>
      <p:sp>
        <p:nvSpPr>
          <p:cNvPr id="12" name="ลูกศรลง 11"/>
          <p:cNvSpPr/>
          <p:nvPr/>
        </p:nvSpPr>
        <p:spPr>
          <a:xfrm>
            <a:off x="3995738" y="3644900"/>
            <a:ext cx="571500" cy="357188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b="0"/>
          </a:p>
        </p:txBody>
      </p:sp>
      <p:sp>
        <p:nvSpPr>
          <p:cNvPr id="14" name="ลูกศรลง 13"/>
          <p:cNvSpPr/>
          <p:nvPr/>
        </p:nvSpPr>
        <p:spPr>
          <a:xfrm>
            <a:off x="5867400" y="3624263"/>
            <a:ext cx="428625" cy="357187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b="0"/>
          </a:p>
        </p:txBody>
      </p:sp>
      <p:sp>
        <p:nvSpPr>
          <p:cNvPr id="13" name="สี่เหลี่ยมมุมมน 9"/>
          <p:cNvSpPr/>
          <p:nvPr/>
        </p:nvSpPr>
        <p:spPr>
          <a:xfrm>
            <a:off x="7054850" y="4005263"/>
            <a:ext cx="2089150" cy="257175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>
                <a:solidFill>
                  <a:srgbClr val="00B050"/>
                </a:solidFill>
                <a:cs typeface="Tahoma" pitchFamily="34" charset="0"/>
              </a:rPr>
              <a:t>๒.๓</a:t>
            </a:r>
          </a:p>
          <a:p>
            <a:pPr algn="ctr">
              <a:defRPr/>
            </a:pPr>
            <a:r>
              <a:rPr lang="th-TH" sz="3600">
                <a:solidFill>
                  <a:srgbClr val="00B050"/>
                </a:solidFill>
                <a:cs typeface="Tahoma" pitchFamily="34" charset="0"/>
              </a:rPr>
              <a:t>อำนาจ</a:t>
            </a:r>
          </a:p>
          <a:p>
            <a:pPr algn="ctr">
              <a:defRPr/>
            </a:pPr>
            <a:r>
              <a:rPr lang="th-TH" sz="3600">
                <a:solidFill>
                  <a:srgbClr val="00B050"/>
                </a:solidFill>
                <a:cs typeface="Tahoma" pitchFamily="34" charset="0"/>
              </a:rPr>
              <a:t>ลงนามสัญญา</a:t>
            </a:r>
            <a:endParaRPr lang="th-TH" sz="3600" b="0">
              <a:solidFill>
                <a:srgbClr val="00B050"/>
              </a:solidFill>
              <a:cs typeface="Tahoma" pitchFamily="34" charset="0"/>
            </a:endParaRPr>
          </a:p>
        </p:txBody>
      </p:sp>
      <p:sp>
        <p:nvSpPr>
          <p:cNvPr id="15" name="ลูกศรลง 13"/>
          <p:cNvSpPr/>
          <p:nvPr/>
        </p:nvSpPr>
        <p:spPr>
          <a:xfrm>
            <a:off x="7775575" y="3644900"/>
            <a:ext cx="428625" cy="357188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b="0"/>
          </a:p>
        </p:txBody>
      </p:sp>
    </p:spTree>
    <p:extLst>
      <p:ext uri="{BB962C8B-B14F-4D97-AF65-F5344CB8AC3E}">
        <p14:creationId xmlns:p14="http://schemas.microsoft.com/office/powerpoint/2010/main" xmlns="" val="203073248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ตัวยึดหมายเลขภาพนิ่ง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2B9A5A9-632B-4FC4-8515-EB4FF6F4877D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32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14978" y="3497161"/>
            <a:ext cx="4855662" cy="519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๑.เจ้าหน้าที่พัสดุ(ข้อ๕)</a:t>
            </a:r>
            <a:endParaRPr lang="th-TH" sz="2800" b="1" u="sng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4114978" y="4016273"/>
            <a:ext cx="4849510" cy="267765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โดยตำแหน่ง</a:t>
            </a:r>
          </a:p>
          <a:p>
            <a:pPr>
              <a:buFontTx/>
              <a:buChar char="•"/>
              <a:defRPr/>
            </a:pPr>
            <a:r>
              <a:rPr lang="th-TH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โดยแต่งตั้ง – ข้าราชการ</a:t>
            </a:r>
          </a:p>
          <a:p>
            <a:pPr>
              <a:defRPr/>
            </a:pPr>
            <a:r>
              <a:rPr lang="th-TH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/พ.ราชการ/พ.มหาวิทยาลัย/  </a:t>
            </a:r>
          </a:p>
          <a:p>
            <a:pPr>
              <a:defRPr/>
            </a:pPr>
            <a:r>
              <a:rPr lang="th-TH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ลูกจ้างประจำ/ชั่วคราว</a:t>
            </a:r>
          </a:p>
          <a:p>
            <a:pPr>
              <a:defRPr/>
            </a:pPr>
            <a:endParaRPr lang="th-TH" sz="2800" b="1" u="sng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14978" y="1038509"/>
            <a:ext cx="4957616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๒.หน.เจ้าหน้าที่พัสดุ (ข้อ ๕)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114978" y="1643050"/>
            <a:ext cx="4957616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โดยตำแหน่ง-ผอ.กองพัสดุ/</a:t>
            </a:r>
            <a:r>
              <a:rPr lang="th-TH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หฝ.</a:t>
            </a:r>
            <a:r>
              <a:rPr lang="th-TH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/หน.งานพัสดุ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โดยแต่งตั้ง  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ข้าราชการ</a:t>
            </a:r>
          </a:p>
          <a:p>
            <a:pPr>
              <a:buFont typeface="Wingdings" pitchFamily="2" charset="2"/>
              <a:buNone/>
              <a:defRPr/>
            </a:pPr>
            <a:r>
              <a:rPr lang="th-TH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/พ.มหาวิทยาลัย</a:t>
            </a:r>
            <a:endParaRPr lang="th-TH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400" name="TextBox 9"/>
          <p:cNvSpPr txBox="1">
            <a:spLocks noChangeArrowheads="1"/>
          </p:cNvSpPr>
          <p:nvPr/>
        </p:nvSpPr>
        <p:spPr bwMode="auto">
          <a:xfrm>
            <a:off x="3357563" y="71438"/>
            <a:ext cx="24685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>
                <a:solidFill>
                  <a:srgbClr val="0000CC"/>
                </a:solidFill>
              </a:rPr>
              <a:t>ผู้มีหน้าที่</a:t>
            </a:r>
          </a:p>
        </p:txBody>
      </p:sp>
      <p:pic>
        <p:nvPicPr>
          <p:cNvPr id="12" name="Picture 2" descr="https://4c06f8d0-a-62cb3a1a-s-sites.googlegroups.com/site/phasdukph/home/IMG_0005.gif?attachauth=ANoY7cpF9iJTWlAQI8QPLX2ORUt2U2meqsTcH2eqBtqzYw3KcnTg406XWEPvzf07ELNOLbnlnSJsT7awooCOa07Cq5pIxlUs-Or2mD9ZSitXZ-01V3WD_af-sQTZYjxFu4QV7AEjlyDq98mV-tpXZquI9oKXJVSJTay4T_T2wvbFB82AseYZ08wwC1wzyP6hPpbEDSp214dRs5OtyXg8AxQDnxy38SbULQ%3D%3D&amp;attredirects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42" t="49445" r="56537" b="21644"/>
          <a:stretch/>
        </p:blipFill>
        <p:spPr bwMode="auto">
          <a:xfrm>
            <a:off x="785786" y="642918"/>
            <a:ext cx="2351290" cy="5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5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43335" y="2458700"/>
            <a:ext cx="252055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ปลัด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</a:t>
            </a:r>
            <a:endParaRPr lang="th-TH" sz="4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228184" y="2771491"/>
            <a:ext cx="1309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4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ผวจ.</a:t>
            </a:r>
          </a:p>
        </p:txBody>
      </p:sp>
      <p:sp>
        <p:nvSpPr>
          <p:cNvPr id="17418" name="AutoShape 6" descr="9k="/>
          <p:cNvSpPr>
            <a:spLocks noChangeAspect="1" noChangeArrowheads="1"/>
          </p:cNvSpPr>
          <p:nvPr/>
        </p:nvSpPr>
        <p:spPr bwMode="auto">
          <a:xfrm>
            <a:off x="4259263" y="2952750"/>
            <a:ext cx="628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9" name="AutoShape 7" descr="9k="/>
          <p:cNvSpPr>
            <a:spLocks noChangeAspect="1" noChangeArrowheads="1"/>
          </p:cNvSpPr>
          <p:nvPr/>
        </p:nvSpPr>
        <p:spPr bwMode="auto">
          <a:xfrm>
            <a:off x="4259263" y="2952750"/>
            <a:ext cx="628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20" name="Rectangle 8"/>
          <p:cNvSpPr>
            <a:spLocks noChangeArrowheads="1"/>
          </p:cNvSpPr>
          <p:nvPr/>
        </p:nvSpPr>
        <p:spPr bwMode="auto">
          <a:xfrm>
            <a:off x="36513" y="0"/>
            <a:ext cx="9107487" cy="1006475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หัวหน้าส่วนราชการ</a:t>
            </a:r>
          </a:p>
        </p:txBody>
      </p:sp>
      <p:sp>
        <p:nvSpPr>
          <p:cNvPr id="2" name="Down Arrow 1"/>
          <p:cNvSpPr/>
          <p:nvPr/>
        </p:nvSpPr>
        <p:spPr>
          <a:xfrm>
            <a:off x="1259632" y="1196752"/>
            <a:ext cx="2088232" cy="126194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ส่วน</a:t>
            </a: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กลาง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724127" y="1101613"/>
            <a:ext cx="2415299" cy="145222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ส่วน</a:t>
            </a:r>
          </a:p>
          <a:p>
            <a:pPr algn="ctr" eaLnBrk="0" hangingPunct="0"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ภูมิ</a:t>
            </a:r>
          </a:p>
          <a:p>
            <a:pPr algn="ctr" eaLnBrk="0" hangingPunct="0"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ภาค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http://ops.moph.go.th/images/board/sop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76176"/>
            <a:ext cx="2085193" cy="28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48" r="19891"/>
          <a:stretch/>
        </p:blipFill>
        <p:spPr bwMode="auto">
          <a:xfrm>
            <a:off x="5898710" y="3876176"/>
            <a:ext cx="2417706" cy="28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54546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5" grpId="0"/>
      <p:bldP spid="2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 txBox="1">
            <a:spLocks noGrp="1"/>
          </p:cNvSpPr>
          <p:nvPr/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75F7D16-361A-4667-A3A5-BDF3E2ADC9A8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34</a:t>
            </a:fld>
            <a:endParaRPr lang="th-TH" sz="1200" b="0" dirty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4925" y="53975"/>
            <a:ext cx="9109075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>
                <a:solidFill>
                  <a:schemeClr val="tx1"/>
                </a:solidFill>
                <a:cs typeface="Tahoma" pitchFamily="34" charset="0"/>
              </a:rPr>
              <a:t>๒.ผู้มีอำนาจ</a:t>
            </a:r>
            <a:endParaRPr lang="th-TH" sz="5400" b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925" y="1196975"/>
            <a:ext cx="9109075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th-TH" sz="2800" u="sng">
                <a:solidFill>
                  <a:schemeClr val="bg1"/>
                </a:solidFill>
                <a:latin typeface="Tahoma" pitchFamily="34" charset="0"/>
              </a:rPr>
              <a:t>อำนาจที่ ๑</a:t>
            </a:r>
            <a:r>
              <a:rPr lang="th-TH" sz="2800">
                <a:solidFill>
                  <a:schemeClr val="bg1"/>
                </a:solidFill>
                <a:latin typeface="Tahoma" pitchFamily="34" charset="0"/>
              </a:rPr>
              <a:t>  ผู้มีอำนาจดำเนินการจัดหาพัสดุ (ข้อ ๙)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0" y="1773238"/>
            <a:ext cx="9036050" cy="641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600">
                <a:solidFill>
                  <a:srgbClr val="0000CC"/>
                </a:solidFill>
                <a:latin typeface="Tahoma" pitchFamily="34" charset="0"/>
              </a:rPr>
              <a:t>หัวหน้าส่วนราชการ    </a:t>
            </a:r>
            <a:r>
              <a:rPr lang="th-TH" sz="3600">
                <a:latin typeface="Tahoma" pitchFamily="34" charset="0"/>
              </a:rPr>
              <a:t>ปลัดกระทรวง / ผู้ว่าฯ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06363" y="2492375"/>
            <a:ext cx="3529012" cy="39354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800" u="sng">
                <a:solidFill>
                  <a:srgbClr val="C00000"/>
                </a:solidFill>
                <a:latin typeface="Tahoma" pitchFamily="34" charset="0"/>
              </a:rPr>
              <a:t>และจะมอบอำนาจต่อไป</a:t>
            </a:r>
          </a:p>
          <a:p>
            <a:pPr eaLnBrk="1" hangingPunct="1"/>
            <a:r>
              <a:rPr lang="th-TH" sz="2800">
                <a:solidFill>
                  <a:srgbClr val="0000CC"/>
                </a:solidFill>
                <a:latin typeface="Tahoma" pitchFamily="34" charset="0"/>
              </a:rPr>
              <a:t>ให้แก่ผู้ดำรงตำแหน่งใดอีกก็ได้ </a:t>
            </a:r>
          </a:p>
          <a:p>
            <a:pPr eaLnBrk="1" hangingPunct="1"/>
            <a:r>
              <a:rPr lang="th-TH" sz="2800">
                <a:solidFill>
                  <a:srgbClr val="004821"/>
                </a:solidFill>
                <a:latin typeface="Tahoma" pitchFamily="34" charset="0"/>
              </a:rPr>
              <a:t>โดยให้คำนึงถึง ระดับตำแหน่ง /หน้าที่ </a:t>
            </a:r>
          </a:p>
          <a:p>
            <a:pPr eaLnBrk="1" hangingPunct="1"/>
            <a:r>
              <a:rPr lang="th-TH" sz="2800">
                <a:solidFill>
                  <a:srgbClr val="004821"/>
                </a:solidFill>
                <a:latin typeface="Tahoma" pitchFamily="34" charset="0"/>
              </a:rPr>
              <a:t>และความรับผิดชอบ ของผู้ได้รับมอบอำนาจเป็นสำคัญ</a:t>
            </a:r>
            <a:endParaRPr lang="th-TH" sz="2800" b="0">
              <a:latin typeface="Tahoma" pitchFamily="34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708400" y="2587625"/>
            <a:ext cx="3024188" cy="39370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600">
                <a:solidFill>
                  <a:srgbClr val="C00000"/>
                </a:solidFill>
                <a:latin typeface="Tahoma" pitchFamily="34" charset="0"/>
              </a:rPr>
              <a:t>ผู้ได้รับมอบอำนาจ</a:t>
            </a:r>
            <a:r>
              <a:rPr lang="th-TH" sz="3600">
                <a:solidFill>
                  <a:srgbClr val="0000CC"/>
                </a:solidFill>
                <a:latin typeface="Tahoma" pitchFamily="34" charset="0"/>
              </a:rPr>
              <a:t>               มีหน้าที่ต้องรับมอบอำนาจ </a:t>
            </a:r>
          </a:p>
          <a:p>
            <a:pPr eaLnBrk="1" hangingPunct="1"/>
            <a:r>
              <a:rPr lang="th-TH" sz="3600">
                <a:solidFill>
                  <a:srgbClr val="C00000"/>
                </a:solidFill>
                <a:latin typeface="Tahoma" pitchFamily="34" charset="0"/>
              </a:rPr>
              <a:t>จะมอบอำนาจนั้นต่อไปอีกไม่ได้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783388" y="2714625"/>
            <a:ext cx="2325687" cy="3378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400" u="sng">
                <a:solidFill>
                  <a:srgbClr val="C00000"/>
                </a:solidFill>
                <a:latin typeface="Tahoma" pitchFamily="34" charset="0"/>
              </a:rPr>
              <a:t>เว้นแต่ เจ้าของอำนาจได้มอบให้ผู้ว่าฯ  </a:t>
            </a:r>
          </a:p>
          <a:p>
            <a:pPr eaLnBrk="1" hangingPunct="1"/>
            <a:r>
              <a:rPr lang="th-TH" sz="2400">
                <a:solidFill>
                  <a:srgbClr val="0000CC"/>
                </a:solidFill>
                <a:latin typeface="Tahoma" pitchFamily="34" charset="0"/>
              </a:rPr>
              <a:t>ผู้ว่าฯ สามารถมอบต่อไปให้รองผู้ว่าฯ ผู้ช่วยผู้ว่าฯ หรือ หส.ราชการ อีกก็ได้</a:t>
            </a:r>
          </a:p>
        </p:txBody>
      </p:sp>
    </p:spTree>
    <p:extLst>
      <p:ext uri="{BB962C8B-B14F-4D97-AF65-F5344CB8AC3E}">
        <p14:creationId xmlns:p14="http://schemas.microsoft.com/office/powerpoint/2010/main" xmlns="" val="36044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animBg="1"/>
      <p:bldP spid="23567" grpId="0" animBg="1"/>
      <p:bldP spid="23568" grpId="0" animBg="1"/>
      <p:bldP spid="23569" grpId="0" animBg="1"/>
      <p:bldP spid="235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ตัวยึดหมายเลขภาพนิ่ง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BE3D76A-5313-4C2E-B195-4BC2A3C9F876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35</a:t>
            </a:fld>
            <a:endParaRPr lang="th-TH" sz="1200" b="0" dirty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3490"/>
            <a:ext cx="3600400" cy="954107"/>
          </a:xfrm>
          <a:solidFill>
            <a:srgbClr val="FEDEF8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th-TH" sz="2800" b="1" dirty="0" smtClean="0">
                <a:solidFill>
                  <a:srgbClr val="0000CC"/>
                </a:solidFill>
                <a:cs typeface="FreesiaUPC" pitchFamily="34" charset="-34"/>
              </a:rPr>
              <a:t>ว</a:t>
            </a:r>
            <a:r>
              <a:rPr lang="th-TH" sz="2800" b="1" u="sng" dirty="0" smtClean="0">
                <a:solidFill>
                  <a:srgbClr val="0000CC"/>
                </a:solidFill>
                <a:cs typeface="FreesiaUPC" pitchFamily="34" charset="-34"/>
              </a:rPr>
              <a:t>งเงิน</a:t>
            </a:r>
            <a:r>
              <a:rPr lang="th-TH" sz="2800" b="1" u="sng" dirty="0" smtClean="0">
                <a:solidFill>
                  <a:srgbClr val="0000CC"/>
                </a:solidFill>
                <a:cs typeface="EucrosiaUPC" pitchFamily="18" charset="-34"/>
              </a:rPr>
              <a:t>วิธีตกลงราคา/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2800" b="1" u="sng" dirty="0" smtClean="0">
                <a:solidFill>
                  <a:srgbClr val="0000CC"/>
                </a:solidFill>
                <a:cs typeface="EucrosiaUPC" pitchFamily="18" charset="-34"/>
              </a:rPr>
              <a:t>สอบราคา/ประกวดราคา(๖๕) </a:t>
            </a:r>
          </a:p>
        </p:txBody>
      </p:sp>
      <p:sp>
        <p:nvSpPr>
          <p:cNvPr id="7578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9929" y="1764791"/>
            <a:ext cx="2519833" cy="512081"/>
          </a:xfrm>
          <a:solidFill>
            <a:srgbClr val="CCFF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800" b="1" u="sng" dirty="0" smtClean="0">
                <a:solidFill>
                  <a:srgbClr val="0000CC"/>
                </a:solidFill>
                <a:cs typeface="EucrosiaUPC" pitchFamily="18" charset="-34"/>
              </a:rPr>
              <a:t>วิธีพิเศษ(ข้อ ๖๖) </a:t>
            </a:r>
          </a:p>
        </p:txBody>
      </p:sp>
      <p:sp>
        <p:nvSpPr>
          <p:cNvPr id="19461" name="สี่เหลี่ยมผืนผ้า 11"/>
          <p:cNvSpPr>
            <a:spLocks noChangeArrowheads="1"/>
          </p:cNvSpPr>
          <p:nvPr/>
        </p:nvSpPr>
        <p:spPr bwMode="auto">
          <a:xfrm>
            <a:off x="0" y="134938"/>
            <a:ext cx="91440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 i="1" u="sng">
                <a:latin typeface="Tahoma" pitchFamily="34" charset="0"/>
                <a:ea typeface="Tahoma" pitchFamily="34" charset="0"/>
                <a:cs typeface="Tahoma" pitchFamily="34" charset="0"/>
              </a:rPr>
              <a:t>อำนาจที่ ๒</a:t>
            </a:r>
            <a:r>
              <a:rPr lang="th-TH" sz="3200" b="1" i="1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3200" b="1">
                <a:latin typeface="Tahoma" pitchFamily="34" charset="0"/>
                <a:ea typeface="Tahoma" pitchFamily="34" charset="0"/>
                <a:cs typeface="Tahoma" pitchFamily="34" charset="0"/>
              </a:rPr>
              <a:t>ผู้มีอำนาจอนุมัติให้สั่งซื้อ /สั่งจ้าง”</a:t>
            </a:r>
            <a:endParaRPr lang="th-TH" sz="3200" b="1" i="1" u="sng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4925" y="765175"/>
            <a:ext cx="9109075" cy="95410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800" dirty="0" smtClean="0">
                <a:latin typeface="Tahoma" pitchFamily="34" charset="0"/>
              </a:rPr>
              <a:t>ได้ตัว</a:t>
            </a:r>
            <a:r>
              <a:rPr lang="th-TH" sz="2800" dirty="0">
                <a:latin typeface="Tahoma" pitchFamily="34" charset="0"/>
              </a:rPr>
              <a:t>ผู้ขาย หรือรับจ้าง ได้</a:t>
            </a:r>
            <a:r>
              <a:rPr lang="th-TH" sz="2800" dirty="0" smtClean="0">
                <a:latin typeface="Tahoma" pitchFamily="34" charset="0"/>
              </a:rPr>
              <a:t>แล้วให้</a:t>
            </a:r>
            <a:r>
              <a:rPr lang="th-TH" sz="2800" dirty="0">
                <a:latin typeface="Tahoma" pitchFamily="34" charset="0"/>
              </a:rPr>
              <a:t>พิจารณาจากวงเงินที่ได้จากผลชนะราคา ตามวงเงินดังนี้</a:t>
            </a:r>
            <a:endParaRPr lang="th-TH" sz="2800" b="0" dirty="0">
              <a:latin typeface="Tahoma" pitchFamily="34" charset="0"/>
            </a:endParaRPr>
          </a:p>
        </p:txBody>
      </p:sp>
      <p:pic>
        <p:nvPicPr>
          <p:cNvPr id="1026" name="Picture 2" descr="ผลการค้นหารูปภาพสำหรับ ผวจ กำแพงเพช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326" y="1764791"/>
            <a:ext cx="1279162" cy="16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ปลัดกระทรวงสาธารณสุขคนปัจจุบั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783" y="3445031"/>
            <a:ext cx="1296145" cy="17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8526" y="2712022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cs typeface="EucrosiaUPC" pitchFamily="18" charset="-34"/>
              </a:rPr>
              <a:t> ไม่เกิน </a:t>
            </a:r>
            <a:r>
              <a:rPr lang="th-TH" b="1" dirty="0" smtClean="0">
                <a:cs typeface="EucrosiaUPC" pitchFamily="18" charset="-34"/>
              </a:rPr>
              <a:t>๕๐ ลบ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815088" y="3841093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cs typeface="EucrosiaUPC" pitchFamily="18" charset="-34"/>
              </a:rPr>
              <a:t>๕๐-๑๐๐ </a:t>
            </a:r>
            <a:r>
              <a:rPr lang="th-TH" b="1" dirty="0" smtClean="0">
                <a:cs typeface="EucrosiaUPC" pitchFamily="18" charset="-34"/>
              </a:rPr>
              <a:t>ลบ</a:t>
            </a:r>
            <a:endParaRPr lang="th-TH" b="1" dirty="0"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620" y="5301208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cs typeface="EucrosiaUPC" pitchFamily="18" charset="-34"/>
              </a:rPr>
              <a:t>เกิน ๑๐๐ </a:t>
            </a:r>
            <a:r>
              <a:rPr lang="th-TH" b="1" dirty="0" smtClean="0">
                <a:cs typeface="EucrosiaUPC" pitchFamily="18" charset="-34"/>
              </a:rPr>
              <a:t>ลบ</a:t>
            </a:r>
            <a:endParaRPr lang="th-TH" b="1" dirty="0"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8353" y="2729323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cs typeface="EucrosiaUPC" pitchFamily="18" charset="-34"/>
              </a:rPr>
              <a:t>ไม่</a:t>
            </a:r>
            <a:r>
              <a:rPr lang="th-TH" b="1" dirty="0">
                <a:cs typeface="EucrosiaUPC" pitchFamily="18" charset="-34"/>
              </a:rPr>
              <a:t>เกิน ๒๕ </a:t>
            </a:r>
            <a:r>
              <a:rPr lang="th-TH" b="1" dirty="0" smtClean="0">
                <a:cs typeface="EucrosiaUPC" pitchFamily="18" charset="-34"/>
              </a:rPr>
              <a:t>ลบ</a:t>
            </a:r>
            <a:endParaRPr lang="th-TH" b="1" dirty="0">
              <a:cs typeface="Eucros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353" y="3841093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cs typeface="EucrosiaUPC" pitchFamily="18" charset="-34"/>
              </a:rPr>
              <a:t>๒๕ - ๕๐ </a:t>
            </a:r>
            <a:r>
              <a:rPr lang="th-TH" b="1" dirty="0" smtClean="0">
                <a:cs typeface="EucrosiaUPC" pitchFamily="18" charset="-34"/>
              </a:rPr>
              <a:t>ลบ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4857858" y="5422655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cs typeface="EucrosiaUPC" pitchFamily="18" charset="-34"/>
              </a:rPr>
              <a:t>เกิน ๕๐ </a:t>
            </a:r>
            <a:r>
              <a:rPr lang="th-TH" b="1" dirty="0" smtClean="0">
                <a:cs typeface="EucrosiaUPC" pitchFamily="18" charset="-34"/>
              </a:rPr>
              <a:t>ลบ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717032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1764791"/>
            <a:ext cx="1726755" cy="1654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b="1" u="sng" dirty="0">
                <a:solidFill>
                  <a:srgbClr val="0000CC"/>
                </a:solidFill>
                <a:cs typeface="EucrosiaUPC" pitchFamily="18" charset="-34"/>
              </a:rPr>
              <a:t>วิธีกรณีพิเศษ </a:t>
            </a:r>
            <a:endParaRPr lang="th-TH" b="1" u="sng" dirty="0" smtClean="0">
              <a:solidFill>
                <a:srgbClr val="0000CC"/>
              </a:solidFill>
              <a:cs typeface="EucrosiaUPC" pitchFamily="18" charset="-34"/>
            </a:endParaRPr>
          </a:p>
          <a:p>
            <a:pPr>
              <a:lnSpc>
                <a:spcPct val="90000"/>
              </a:lnSpc>
            </a:pPr>
            <a:r>
              <a:rPr lang="th-TH" b="1" u="sng" dirty="0" smtClean="0">
                <a:solidFill>
                  <a:srgbClr val="0000CC"/>
                </a:solidFill>
                <a:cs typeface="EucrosiaUPC" pitchFamily="18" charset="-34"/>
              </a:rPr>
              <a:t>(</a:t>
            </a:r>
            <a:r>
              <a:rPr lang="th-TH" b="1" u="sng" dirty="0">
                <a:solidFill>
                  <a:srgbClr val="0000CC"/>
                </a:solidFill>
                <a:cs typeface="EucrosiaUPC" pitchFamily="18" charset="-34"/>
              </a:rPr>
              <a:t>ข้อ ๖๗)</a:t>
            </a:r>
          </a:p>
          <a:p>
            <a:pPr>
              <a:lnSpc>
                <a:spcPct val="90000"/>
              </a:lnSpc>
            </a:pPr>
            <a:r>
              <a:rPr lang="th-TH" b="1" dirty="0">
                <a:cs typeface="EucrosiaUPC" pitchFamily="18" charset="-34"/>
              </a:rPr>
              <a:t>-หส.</a:t>
            </a:r>
            <a:r>
              <a:rPr lang="th-TH" b="1" dirty="0" smtClean="0">
                <a:cs typeface="EucrosiaUPC" pitchFamily="18" charset="-34"/>
              </a:rPr>
              <a:t>ราชการ</a:t>
            </a:r>
          </a:p>
          <a:p>
            <a:pPr>
              <a:lnSpc>
                <a:spcPct val="90000"/>
              </a:lnSpc>
            </a:pPr>
            <a:r>
              <a:rPr lang="th-TH" b="1" dirty="0" smtClean="0">
                <a:cs typeface="EucrosiaUPC" pitchFamily="18" charset="-34"/>
              </a:rPr>
              <a:t> </a:t>
            </a:r>
            <a:r>
              <a:rPr lang="th-TH" b="1" dirty="0">
                <a:cs typeface="EucrosiaUPC" pitchFamily="18" charset="-34"/>
              </a:rPr>
              <a:t>ไม่จำกัด</a:t>
            </a:r>
            <a:r>
              <a:rPr lang="th-TH" b="1" dirty="0" smtClean="0">
                <a:cs typeface="EucrosiaUPC" pitchFamily="18" charset="-34"/>
              </a:rPr>
              <a:t>วงเงิน</a:t>
            </a:r>
            <a:endParaRPr lang="th-TH" b="1" dirty="0">
              <a:cs typeface="EucrosiaUPC" pitchFamily="18" charset="-34"/>
            </a:endParaRPr>
          </a:p>
        </p:txBody>
      </p:sp>
      <p:pic>
        <p:nvPicPr>
          <p:cNvPr id="2050" name="Picture 2" descr="ผลการค้นหารูปภาพสำหรับ ปลัดกระทรวงสาธารณสุขคนปัจจุบัน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4" r="15405"/>
          <a:stretch/>
        </p:blipFill>
        <p:spPr bwMode="auto">
          <a:xfrm>
            <a:off x="3440524" y="5229200"/>
            <a:ext cx="1419508" cy="15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29228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 animBg="1"/>
      <p:bldP spid="75781" grpId="0" build="p" animBg="1"/>
      <p:bldP spid="25609" grpId="0" animBg="1"/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15888"/>
            <a:ext cx="9109075" cy="706437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th-TH" sz="3600" b="1" u="sng" smtClean="0">
                <a:latin typeface="Tahoma" pitchFamily="34" charset="0"/>
                <a:cs typeface="Tahoma" pitchFamily="34" charset="0"/>
              </a:rPr>
              <a:t>อำนาจที่๓</a:t>
            </a:r>
            <a:r>
              <a:rPr lang="th-TH" sz="3600" b="1" smtClean="0">
                <a:latin typeface="Tahoma" pitchFamily="34" charset="0"/>
                <a:cs typeface="Tahoma" pitchFamily="34" charset="0"/>
              </a:rPr>
              <a:t> --- อำนาจลงนามสัญญา </a:t>
            </a:r>
            <a:r>
              <a:rPr lang="th-TH" sz="30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(ข้อ๑๓๒)</a:t>
            </a:r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34925" y="1014413"/>
            <a:ext cx="9109075" cy="10668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200">
                <a:latin typeface="Tahoma" pitchFamily="34" charset="0"/>
              </a:rPr>
              <a:t>ใช้กับกรณีเมื่อหาตัวผู้ขาย หรือรับจ้าง ได้แล้ว</a:t>
            </a:r>
          </a:p>
          <a:p>
            <a:pPr eaLnBrk="1" hangingPunct="1"/>
            <a:r>
              <a:rPr lang="th-TH" sz="3200">
                <a:latin typeface="Tahoma" pitchFamily="34" charset="0"/>
              </a:rPr>
              <a:t>และได้มีการอนุมัติสั่งซื้อ/สั่งจ้างเรียบร้อย</a:t>
            </a:r>
            <a:endParaRPr lang="th-TH" sz="3200" b="0">
              <a:latin typeface="Tahoma" pitchFamily="34" charset="0"/>
            </a:endParaRPr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3203848" y="5600544"/>
            <a:ext cx="5348288" cy="7016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4000" dirty="0">
                <a:solidFill>
                  <a:schemeClr val="bg1"/>
                </a:solidFill>
                <a:latin typeface="Tahoma" pitchFamily="34" charset="0"/>
              </a:rPr>
              <a:t>คือ หัวหน้าส่วนราชการ</a:t>
            </a:r>
          </a:p>
        </p:txBody>
      </p:sp>
      <p:sp>
        <p:nvSpPr>
          <p:cNvPr id="21509" name="วงรี 6"/>
          <p:cNvSpPr>
            <a:spLocks noChangeArrowheads="1"/>
          </p:cNvSpPr>
          <p:nvPr/>
        </p:nvSpPr>
        <p:spPr bwMode="auto">
          <a:xfrm>
            <a:off x="34925" y="2297793"/>
            <a:ext cx="2714625" cy="2143125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ผู้มีอำนาจลงนาม</a:t>
            </a:r>
          </a:p>
        </p:txBody>
      </p:sp>
      <p:sp>
        <p:nvSpPr>
          <p:cNvPr id="21510" name="ลูกศรลง 7"/>
          <p:cNvSpPr>
            <a:spLocks noChangeArrowheads="1"/>
          </p:cNvSpPr>
          <p:nvPr/>
        </p:nvSpPr>
        <p:spPr bwMode="auto">
          <a:xfrm rot="18199895">
            <a:off x="3148584" y="3308648"/>
            <a:ext cx="857250" cy="185931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3074" name="Picture 2" descr="ผลการค้นหารูปภาพสำหรับ ผวจ กำแพงเพชร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8" t="9430" r="21381"/>
          <a:stretch/>
        </p:blipFill>
        <p:spPr bwMode="auto">
          <a:xfrm>
            <a:off x="5364088" y="2081212"/>
            <a:ext cx="3169432" cy="35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13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440333" grpId="0" animBg="1"/>
      <p:bldP spid="21509" grpId="0" animBg="1"/>
      <p:bldP spid="215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kph.go.th/html/images/special_article_images/head/he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65" y="190749"/>
            <a:ext cx="4127051" cy="619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8649" name="AutoShape 41"/>
          <p:cNvSpPr>
            <a:spLocks noChangeArrowheads="1"/>
          </p:cNvSpPr>
          <p:nvPr/>
        </p:nvSpPr>
        <p:spPr bwMode="auto">
          <a:xfrm>
            <a:off x="4644008" y="329177"/>
            <a:ext cx="4176464" cy="5520035"/>
          </a:xfrm>
          <a:prstGeom prst="cloudCallout">
            <a:avLst>
              <a:gd name="adj1" fmla="val -99456"/>
              <a:gd name="adj2" fmla="val -1377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6662" tIns="33330" rIns="66662" bIns="33330"/>
          <a:lstStyle/>
          <a:p>
            <a:pPr algn="ctr" defTabSz="666750">
              <a:defRPr/>
            </a:pP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บางท่านโชคดี อาจได้รับการแต่งตั้งให้เป็นกรรมการฯ ชุดใด ชุดหนึ่ง ดังนี้..</a:t>
            </a:r>
          </a:p>
        </p:txBody>
      </p:sp>
      <p:sp>
        <p:nvSpPr>
          <p:cNvPr id="3" name="AutoShape 2" descr="mana1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mana1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mana1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mana1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10" descr="mana1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ktb-10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14" descr="sso00-0"/>
          <p:cNvSpPr>
            <a:spLocks noChangeAspect="1" noChangeArrowheads="1"/>
          </p:cNvSpPr>
          <p:nvPr/>
        </p:nvSpPr>
        <p:spPr bwMode="auto">
          <a:xfrm>
            <a:off x="1104900" y="701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16" descr="mana1"/>
          <p:cNvSpPr>
            <a:spLocks noChangeAspect="1" noChangeArrowheads="1"/>
          </p:cNvSpPr>
          <p:nvPr/>
        </p:nvSpPr>
        <p:spPr bwMode="auto">
          <a:xfrm>
            <a:off x="1257300" y="854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AutoShape 18" descr="om01"/>
          <p:cNvSpPr>
            <a:spLocks noChangeAspect="1" noChangeArrowheads="1"/>
          </p:cNvSpPr>
          <p:nvPr/>
        </p:nvSpPr>
        <p:spPr bwMode="auto">
          <a:xfrm>
            <a:off x="1409700" y="1006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AutoShape 20" descr="so01-00"/>
          <p:cNvSpPr>
            <a:spLocks noChangeAspect="1" noChangeArrowheads="1"/>
          </p:cNvSpPr>
          <p:nvPr/>
        </p:nvSpPr>
        <p:spPr bwMode="auto">
          <a:xfrm>
            <a:off x="1562100" y="1158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AutoShape 4" descr="say01"/>
          <p:cNvSpPr>
            <a:spLocks noChangeAspect="1" noChangeArrowheads="1"/>
          </p:cNvSpPr>
          <p:nvPr/>
        </p:nvSpPr>
        <p:spPr bwMode="auto">
          <a:xfrm>
            <a:off x="1714500" y="1311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AutoShape 6" descr="say01"/>
          <p:cNvSpPr>
            <a:spLocks noChangeAspect="1" noChangeArrowheads="1"/>
          </p:cNvSpPr>
          <p:nvPr/>
        </p:nvSpPr>
        <p:spPr bwMode="auto">
          <a:xfrm>
            <a:off x="1866900" y="1463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" name="AutoShape 8" descr="say01"/>
          <p:cNvSpPr>
            <a:spLocks noChangeAspect="1" noChangeArrowheads="1"/>
          </p:cNvSpPr>
          <p:nvPr/>
        </p:nvSpPr>
        <p:spPr bwMode="auto">
          <a:xfrm>
            <a:off x="2019300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AutoShape 10" descr="bang01"/>
          <p:cNvSpPr>
            <a:spLocks noChangeAspect="1" noChangeArrowheads="1"/>
          </p:cNvSpPr>
          <p:nvPr/>
        </p:nvSpPr>
        <p:spPr bwMode="auto">
          <a:xfrm>
            <a:off x="2171700" y="1768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" name="AutoShape 12" descr="bang01"/>
          <p:cNvSpPr>
            <a:spLocks noChangeAspect="1" noChangeArrowheads="1"/>
          </p:cNvSpPr>
          <p:nvPr/>
        </p:nvSpPr>
        <p:spPr bwMode="auto">
          <a:xfrm>
            <a:off x="2324100" y="1920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" name="AutoShape 14" descr="kung01"/>
          <p:cNvSpPr>
            <a:spLocks noChangeAspect="1" noChangeArrowheads="1"/>
          </p:cNvSpPr>
          <p:nvPr/>
        </p:nvSpPr>
        <p:spPr bwMode="auto">
          <a:xfrm>
            <a:off x="2476500" y="2073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AutoShape 16" descr="long01"/>
          <p:cNvSpPr>
            <a:spLocks noChangeAspect="1" noChangeArrowheads="1"/>
          </p:cNvSpPr>
          <p:nvPr/>
        </p:nvSpPr>
        <p:spPr bwMode="auto">
          <a:xfrm>
            <a:off x="2628900" y="2225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" name="AutoShape 18" descr="long01"/>
          <p:cNvSpPr>
            <a:spLocks noChangeAspect="1" noChangeArrowheads="1"/>
          </p:cNvSpPr>
          <p:nvPr/>
        </p:nvSpPr>
        <p:spPr bwMode="auto">
          <a:xfrm>
            <a:off x="2781300" y="2378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432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882775" y="116632"/>
            <a:ext cx="6970713" cy="7604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คณะกรรมการตามระเบียบ</a:t>
            </a:r>
            <a:endParaRPr lang="en-US" sz="4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663" y="1406525"/>
            <a:ext cx="2287587" cy="6492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เตรียมการ</a:t>
            </a:r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gray">
          <a:xfrm>
            <a:off x="2616200" y="1498600"/>
            <a:ext cx="643413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th-TH" sz="2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คณะกรรมการกำหนดร่างขอบเขตของงาน </a:t>
            </a:r>
            <a:endParaRPr lang="th-TH" sz="20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TOR</a:t>
            </a:r>
            <a:r>
              <a:rPr lang="th-TH" sz="2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 และร่างเอกสารประกวดราคา</a:t>
            </a:r>
            <a:endParaRPr lang="en-US" sz="2000" b="1" dirty="0">
              <a:solidFill>
                <a:srgbClr val="CC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2278063" y="1490663"/>
            <a:ext cx="465137" cy="520700"/>
            <a:chOff x="2078" y="1388"/>
            <a:chExt cx="1615" cy="2195"/>
          </a:xfrm>
          <a:solidFill>
            <a:srgbClr val="FFC000"/>
          </a:solidFill>
        </p:grpSpPr>
        <p:sp>
          <p:nvSpPr>
            <p:cNvPr id="7231" name="Oval 12"/>
            <p:cNvSpPr>
              <a:spLocks noChangeArrowheads="1"/>
            </p:cNvSpPr>
            <p:nvPr/>
          </p:nvSpPr>
          <p:spPr bwMode="gray">
            <a:xfrm>
              <a:off x="2078" y="1682"/>
              <a:ext cx="1615" cy="1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32" name="Oval 13"/>
            <p:cNvSpPr>
              <a:spLocks noChangeArrowheads="1"/>
            </p:cNvSpPr>
            <p:nvPr/>
          </p:nvSpPr>
          <p:spPr bwMode="gray">
            <a:xfrm>
              <a:off x="2172" y="1769"/>
              <a:ext cx="1428" cy="14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gray">
            <a:xfrm>
              <a:off x="2436" y="1388"/>
              <a:ext cx="898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34" name="Oval 15"/>
            <p:cNvSpPr>
              <a:spLocks noChangeArrowheads="1"/>
            </p:cNvSpPr>
            <p:nvPr/>
          </p:nvSpPr>
          <p:spPr bwMode="gray">
            <a:xfrm>
              <a:off x="2431" y="1388"/>
              <a:ext cx="904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gray">
            <a:xfrm>
              <a:off x="2332" y="1388"/>
              <a:ext cx="1097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36" name="Oval 17"/>
            <p:cNvSpPr>
              <a:spLocks noChangeArrowheads="1"/>
            </p:cNvSpPr>
            <p:nvPr/>
          </p:nvSpPr>
          <p:spPr bwMode="gray">
            <a:xfrm>
              <a:off x="2337" y="1388"/>
              <a:ext cx="1097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93663" y="3140075"/>
            <a:ext cx="2287587" cy="9715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ดำเนินการจัดซื้อจัดจ้าง</a:t>
            </a: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gray">
          <a:xfrm>
            <a:off x="2725738" y="2198688"/>
            <a:ext cx="593407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th-TH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คณะกรรมการเปิดซอง</a:t>
            </a:r>
            <a:r>
              <a:rPr lang="th-TH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สอบราคา</a:t>
            </a:r>
            <a:endParaRPr lang="en-US" sz="24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76" name="Group 11"/>
          <p:cNvGrpSpPr>
            <a:grpSpLocks/>
          </p:cNvGrpSpPr>
          <p:nvPr/>
        </p:nvGrpSpPr>
        <p:grpSpPr bwMode="auto">
          <a:xfrm>
            <a:off x="2266950" y="2219325"/>
            <a:ext cx="465138" cy="519113"/>
            <a:chOff x="2078" y="1386"/>
            <a:chExt cx="1615" cy="2197"/>
          </a:xfrm>
          <a:solidFill>
            <a:srgbClr val="00B050"/>
          </a:solidFill>
        </p:grpSpPr>
        <p:sp>
          <p:nvSpPr>
            <p:cNvPr id="7225" name="Oval 12"/>
            <p:cNvSpPr>
              <a:spLocks noChangeArrowheads="1"/>
            </p:cNvSpPr>
            <p:nvPr/>
          </p:nvSpPr>
          <p:spPr bwMode="gray">
            <a:xfrm>
              <a:off x="2078" y="1682"/>
              <a:ext cx="1615" cy="1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26" name="Oval 13"/>
            <p:cNvSpPr>
              <a:spLocks noChangeArrowheads="1"/>
            </p:cNvSpPr>
            <p:nvPr/>
          </p:nvSpPr>
          <p:spPr bwMode="gray">
            <a:xfrm>
              <a:off x="2172" y="1770"/>
              <a:ext cx="1428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2436" y="1386"/>
              <a:ext cx="898" cy="2197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28" name="Oval 15"/>
            <p:cNvSpPr>
              <a:spLocks noChangeArrowheads="1"/>
            </p:cNvSpPr>
            <p:nvPr/>
          </p:nvSpPr>
          <p:spPr bwMode="gray">
            <a:xfrm>
              <a:off x="2431" y="1387"/>
              <a:ext cx="904" cy="21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gray">
            <a:xfrm>
              <a:off x="2332" y="1386"/>
              <a:ext cx="1097" cy="2197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30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7" cy="21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177" name="AutoShape 9"/>
          <p:cNvSpPr>
            <a:spLocks noChangeArrowheads="1"/>
          </p:cNvSpPr>
          <p:nvPr/>
        </p:nvSpPr>
        <p:spPr bwMode="gray">
          <a:xfrm>
            <a:off x="2687638" y="2757488"/>
            <a:ext cx="597217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th-TH" sz="2400" b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คณะกรรมการรับและเปิดซอง</a:t>
            </a:r>
            <a:r>
              <a:rPr lang="th-TH" sz="2400" b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ประกวดราคา</a:t>
            </a:r>
            <a:endParaRPr lang="en-US" sz="2400" b="1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78" name="Group 18"/>
          <p:cNvGrpSpPr>
            <a:grpSpLocks/>
          </p:cNvGrpSpPr>
          <p:nvPr/>
        </p:nvGrpSpPr>
        <p:grpSpPr bwMode="auto">
          <a:xfrm>
            <a:off x="2322513" y="2794000"/>
            <a:ext cx="369887" cy="520700"/>
            <a:chOff x="2078" y="1388"/>
            <a:chExt cx="1615" cy="2195"/>
          </a:xfrm>
          <a:solidFill>
            <a:srgbClr val="00B050"/>
          </a:solidFill>
        </p:grpSpPr>
        <p:sp>
          <p:nvSpPr>
            <p:cNvPr id="7219" name="Oval 19"/>
            <p:cNvSpPr>
              <a:spLocks noChangeArrowheads="1"/>
            </p:cNvSpPr>
            <p:nvPr/>
          </p:nvSpPr>
          <p:spPr bwMode="gray">
            <a:xfrm>
              <a:off x="2078" y="1682"/>
              <a:ext cx="1615" cy="1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20" name="Oval 20"/>
            <p:cNvSpPr>
              <a:spLocks noChangeArrowheads="1"/>
            </p:cNvSpPr>
            <p:nvPr/>
          </p:nvSpPr>
          <p:spPr bwMode="gray">
            <a:xfrm>
              <a:off x="2168" y="1769"/>
              <a:ext cx="1435" cy="14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gray">
            <a:xfrm>
              <a:off x="2321" y="1388"/>
              <a:ext cx="1130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22" name="Oval 22"/>
            <p:cNvSpPr>
              <a:spLocks noChangeArrowheads="1"/>
            </p:cNvSpPr>
            <p:nvPr/>
          </p:nvSpPr>
          <p:spPr bwMode="gray">
            <a:xfrm>
              <a:off x="2321" y="1388"/>
              <a:ext cx="1130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" name="Oval 23"/>
            <p:cNvSpPr>
              <a:spLocks noChangeArrowheads="1"/>
            </p:cNvSpPr>
            <p:nvPr/>
          </p:nvSpPr>
          <p:spPr bwMode="gray">
            <a:xfrm>
              <a:off x="2334" y="1388"/>
              <a:ext cx="1095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24" name="Oval 24"/>
            <p:cNvSpPr>
              <a:spLocks noChangeArrowheads="1"/>
            </p:cNvSpPr>
            <p:nvPr/>
          </p:nvSpPr>
          <p:spPr bwMode="gray">
            <a:xfrm>
              <a:off x="2334" y="1388"/>
              <a:ext cx="1095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179" name="AutoShape 8"/>
          <p:cNvSpPr>
            <a:spLocks noChangeArrowheads="1"/>
          </p:cNvSpPr>
          <p:nvPr/>
        </p:nvSpPr>
        <p:spPr bwMode="gray">
          <a:xfrm>
            <a:off x="2695575" y="3309938"/>
            <a:ext cx="596423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th-TH" sz="2400" b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คณะกรรมการพิจารณาผลการ</a:t>
            </a:r>
            <a:r>
              <a:rPr lang="th-TH" sz="2400" b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ประกวดราคา</a:t>
            </a:r>
            <a:endParaRPr lang="en-US" sz="2400" b="1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80" name="Group 25"/>
          <p:cNvGrpSpPr>
            <a:grpSpLocks/>
          </p:cNvGrpSpPr>
          <p:nvPr/>
        </p:nvGrpSpPr>
        <p:grpSpPr bwMode="auto">
          <a:xfrm>
            <a:off x="2322513" y="3316288"/>
            <a:ext cx="377825" cy="519112"/>
            <a:chOff x="2078" y="1388"/>
            <a:chExt cx="1615" cy="2195"/>
          </a:xfrm>
          <a:solidFill>
            <a:srgbClr val="00B050"/>
          </a:solidFill>
        </p:grpSpPr>
        <p:sp>
          <p:nvSpPr>
            <p:cNvPr id="7213" name="Oval 26"/>
            <p:cNvSpPr>
              <a:spLocks noChangeArrowheads="1"/>
            </p:cNvSpPr>
            <p:nvPr/>
          </p:nvSpPr>
          <p:spPr bwMode="gray">
            <a:xfrm>
              <a:off x="2078" y="1683"/>
              <a:ext cx="1615" cy="16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14" name="Oval 27"/>
            <p:cNvSpPr>
              <a:spLocks noChangeArrowheads="1"/>
            </p:cNvSpPr>
            <p:nvPr/>
          </p:nvSpPr>
          <p:spPr bwMode="gray">
            <a:xfrm>
              <a:off x="2173" y="1771"/>
              <a:ext cx="1425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gray">
            <a:xfrm>
              <a:off x="2329" y="1388"/>
              <a:ext cx="1113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16" name="Oval 29"/>
            <p:cNvSpPr>
              <a:spLocks noChangeArrowheads="1"/>
            </p:cNvSpPr>
            <p:nvPr/>
          </p:nvSpPr>
          <p:spPr bwMode="gray">
            <a:xfrm>
              <a:off x="2329" y="1388"/>
              <a:ext cx="1113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gray">
            <a:xfrm>
              <a:off x="2336" y="1388"/>
              <a:ext cx="1092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18" name="Oval 31"/>
            <p:cNvSpPr>
              <a:spLocks noChangeArrowheads="1"/>
            </p:cNvSpPr>
            <p:nvPr/>
          </p:nvSpPr>
          <p:spPr bwMode="gray">
            <a:xfrm>
              <a:off x="2336" y="1388"/>
              <a:ext cx="1099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181" name="AutoShape 7"/>
          <p:cNvSpPr>
            <a:spLocks noChangeArrowheads="1"/>
          </p:cNvSpPr>
          <p:nvPr/>
        </p:nvSpPr>
        <p:spPr bwMode="gray">
          <a:xfrm>
            <a:off x="2751138" y="3860800"/>
            <a:ext cx="590867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th-TH" sz="2400" b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คณะกรรมการจัดซื้อโดย</a:t>
            </a:r>
            <a:r>
              <a:rPr lang="th-TH" sz="2400" b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วิธีพิเศษ</a:t>
            </a:r>
            <a:endParaRPr lang="en-US" sz="2400" b="1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82" name="Group 32"/>
          <p:cNvGrpSpPr>
            <a:grpSpLocks/>
          </p:cNvGrpSpPr>
          <p:nvPr/>
        </p:nvGrpSpPr>
        <p:grpSpPr bwMode="auto">
          <a:xfrm>
            <a:off x="2309813" y="3894138"/>
            <a:ext cx="412750" cy="519112"/>
            <a:chOff x="2078" y="1388"/>
            <a:chExt cx="1615" cy="2195"/>
          </a:xfrm>
          <a:solidFill>
            <a:srgbClr val="00B050"/>
          </a:solidFill>
        </p:grpSpPr>
        <p:sp>
          <p:nvSpPr>
            <p:cNvPr id="7207" name="Oval 33"/>
            <p:cNvSpPr>
              <a:spLocks noChangeArrowheads="1"/>
            </p:cNvSpPr>
            <p:nvPr/>
          </p:nvSpPr>
          <p:spPr bwMode="gray">
            <a:xfrm>
              <a:off x="2078" y="1683"/>
              <a:ext cx="1615" cy="16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08" name="Oval 34"/>
            <p:cNvSpPr>
              <a:spLocks noChangeArrowheads="1"/>
            </p:cNvSpPr>
            <p:nvPr/>
          </p:nvSpPr>
          <p:spPr bwMode="gray">
            <a:xfrm>
              <a:off x="2171" y="1771"/>
              <a:ext cx="1429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0" name="Oval 35"/>
            <p:cNvSpPr>
              <a:spLocks noChangeArrowheads="1"/>
            </p:cNvSpPr>
            <p:nvPr/>
          </p:nvSpPr>
          <p:spPr bwMode="gray">
            <a:xfrm>
              <a:off x="2376" y="1388"/>
              <a:ext cx="1019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10" name="Oval 36"/>
            <p:cNvSpPr>
              <a:spLocks noChangeArrowheads="1"/>
            </p:cNvSpPr>
            <p:nvPr/>
          </p:nvSpPr>
          <p:spPr bwMode="gray">
            <a:xfrm>
              <a:off x="2376" y="1388"/>
              <a:ext cx="1019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" name="Oval 37"/>
            <p:cNvSpPr>
              <a:spLocks noChangeArrowheads="1"/>
            </p:cNvSpPr>
            <p:nvPr/>
          </p:nvSpPr>
          <p:spPr bwMode="gray">
            <a:xfrm>
              <a:off x="2333" y="1388"/>
              <a:ext cx="1099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12" name="Oval 38"/>
            <p:cNvSpPr>
              <a:spLocks noChangeArrowheads="1"/>
            </p:cNvSpPr>
            <p:nvPr/>
          </p:nvSpPr>
          <p:spPr bwMode="gray">
            <a:xfrm>
              <a:off x="2339" y="1388"/>
              <a:ext cx="1093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183" name="AutoShape 6"/>
          <p:cNvSpPr>
            <a:spLocks noChangeArrowheads="1"/>
          </p:cNvSpPr>
          <p:nvPr/>
        </p:nvSpPr>
        <p:spPr bwMode="gray">
          <a:xfrm>
            <a:off x="2757488" y="4429125"/>
            <a:ext cx="590232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th-TH" sz="2400" b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คณะกรรมการจัดจ้างโดย</a:t>
            </a:r>
            <a:r>
              <a:rPr lang="th-TH" sz="2400" b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วิธีพิเศษ</a:t>
            </a:r>
            <a:endParaRPr lang="en-US" sz="2400" b="1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84" name="Group 39"/>
          <p:cNvGrpSpPr>
            <a:grpSpLocks/>
          </p:cNvGrpSpPr>
          <p:nvPr/>
        </p:nvGrpSpPr>
        <p:grpSpPr bwMode="auto">
          <a:xfrm>
            <a:off x="2344738" y="4410075"/>
            <a:ext cx="396875" cy="519113"/>
            <a:chOff x="2078" y="1388"/>
            <a:chExt cx="1615" cy="2195"/>
          </a:xfrm>
          <a:solidFill>
            <a:srgbClr val="00B050"/>
          </a:solidFill>
        </p:grpSpPr>
        <p:sp>
          <p:nvSpPr>
            <p:cNvPr id="7201" name="Oval 40"/>
            <p:cNvSpPr>
              <a:spLocks noChangeArrowheads="1"/>
            </p:cNvSpPr>
            <p:nvPr/>
          </p:nvSpPr>
          <p:spPr bwMode="gray">
            <a:xfrm>
              <a:off x="2078" y="1683"/>
              <a:ext cx="1615" cy="16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02" name="Oval 41"/>
            <p:cNvSpPr>
              <a:spLocks noChangeArrowheads="1"/>
            </p:cNvSpPr>
            <p:nvPr/>
          </p:nvSpPr>
          <p:spPr bwMode="gray">
            <a:xfrm>
              <a:off x="2168" y="1771"/>
              <a:ext cx="1434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9" name="Oval 42"/>
            <p:cNvSpPr>
              <a:spLocks noChangeArrowheads="1"/>
            </p:cNvSpPr>
            <p:nvPr/>
          </p:nvSpPr>
          <p:spPr bwMode="gray">
            <a:xfrm>
              <a:off x="2356" y="1388"/>
              <a:ext cx="1053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04" name="Oval 43"/>
            <p:cNvSpPr>
              <a:spLocks noChangeArrowheads="1"/>
            </p:cNvSpPr>
            <p:nvPr/>
          </p:nvSpPr>
          <p:spPr bwMode="gray">
            <a:xfrm>
              <a:off x="2356" y="1388"/>
              <a:ext cx="1059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1" name="Oval 44"/>
            <p:cNvSpPr>
              <a:spLocks noChangeArrowheads="1"/>
            </p:cNvSpPr>
            <p:nvPr/>
          </p:nvSpPr>
          <p:spPr bwMode="gray">
            <a:xfrm>
              <a:off x="2336" y="1388"/>
              <a:ext cx="1098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06" name="Oval 45"/>
            <p:cNvSpPr>
              <a:spLocks noChangeArrowheads="1"/>
            </p:cNvSpPr>
            <p:nvPr/>
          </p:nvSpPr>
          <p:spPr bwMode="gray">
            <a:xfrm>
              <a:off x="2336" y="1388"/>
              <a:ext cx="1098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63" name="Rounded Rectangle 67"/>
          <p:cNvSpPr/>
          <p:nvPr/>
        </p:nvSpPr>
        <p:spPr>
          <a:xfrm>
            <a:off x="93663" y="5626373"/>
            <a:ext cx="2276475" cy="9715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ตรวจรับ</a:t>
            </a:r>
          </a:p>
        </p:txBody>
      </p:sp>
      <p:sp>
        <p:nvSpPr>
          <p:cNvPr id="66" name="Oval 107"/>
          <p:cNvSpPr>
            <a:spLocks noChangeArrowheads="1"/>
          </p:cNvSpPr>
          <p:nvPr/>
        </p:nvSpPr>
        <p:spPr bwMode="gray">
          <a:xfrm>
            <a:off x="2657475" y="5572398"/>
            <a:ext cx="260350" cy="5191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91" name="AutoShape 103"/>
          <p:cNvSpPr>
            <a:spLocks noChangeArrowheads="1"/>
          </p:cNvSpPr>
          <p:nvPr/>
        </p:nvSpPr>
        <p:spPr bwMode="gray">
          <a:xfrm>
            <a:off x="2994025" y="5586685"/>
            <a:ext cx="566578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th-TH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คณะกรรมการตรวจรับพัสดุ</a:t>
            </a:r>
            <a:endParaRPr lang="en-US" sz="2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92" name="Oval 110"/>
          <p:cNvSpPr>
            <a:spLocks noChangeArrowheads="1"/>
          </p:cNvSpPr>
          <p:nvPr/>
        </p:nvSpPr>
        <p:spPr bwMode="gray">
          <a:xfrm>
            <a:off x="2638425" y="5586685"/>
            <a:ext cx="350651" cy="553814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93" name="AutoShape 114"/>
          <p:cNvSpPr>
            <a:spLocks noChangeArrowheads="1"/>
          </p:cNvSpPr>
          <p:nvPr/>
        </p:nvSpPr>
        <p:spPr bwMode="gray">
          <a:xfrm>
            <a:off x="3030538" y="6161360"/>
            <a:ext cx="562927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th-TH" sz="2400" b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คณะกรรมการตรวจการจ้าง</a:t>
            </a:r>
            <a:r>
              <a:rPr lang="en-US" sz="2400" b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ผู้ควบคุมงาน</a:t>
            </a:r>
            <a:endParaRPr lang="en-US" sz="2400" b="1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94" name="Group 115"/>
          <p:cNvGrpSpPr>
            <a:grpSpLocks/>
          </p:cNvGrpSpPr>
          <p:nvPr/>
        </p:nvGrpSpPr>
        <p:grpSpPr bwMode="auto">
          <a:xfrm>
            <a:off x="2605088" y="6148660"/>
            <a:ext cx="407987" cy="520700"/>
            <a:chOff x="2078" y="1388"/>
            <a:chExt cx="1615" cy="2195"/>
          </a:xfrm>
          <a:solidFill>
            <a:srgbClr val="FF0000"/>
          </a:solidFill>
        </p:grpSpPr>
        <p:sp>
          <p:nvSpPr>
            <p:cNvPr id="7195" name="Oval 116"/>
            <p:cNvSpPr>
              <a:spLocks noChangeArrowheads="1"/>
            </p:cNvSpPr>
            <p:nvPr/>
          </p:nvSpPr>
          <p:spPr bwMode="gray">
            <a:xfrm>
              <a:off x="2078" y="1682"/>
              <a:ext cx="1615" cy="1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196" name="Oval 117"/>
            <p:cNvSpPr>
              <a:spLocks noChangeArrowheads="1"/>
            </p:cNvSpPr>
            <p:nvPr/>
          </p:nvSpPr>
          <p:spPr bwMode="gray">
            <a:xfrm>
              <a:off x="2172" y="1769"/>
              <a:ext cx="1426" cy="14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7" name="Oval 118"/>
            <p:cNvSpPr>
              <a:spLocks noChangeArrowheads="1"/>
            </p:cNvSpPr>
            <p:nvPr/>
          </p:nvSpPr>
          <p:spPr bwMode="gray">
            <a:xfrm>
              <a:off x="2373" y="1388"/>
              <a:ext cx="1024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198" name="Oval 119"/>
            <p:cNvSpPr>
              <a:spLocks noChangeArrowheads="1"/>
            </p:cNvSpPr>
            <p:nvPr/>
          </p:nvSpPr>
          <p:spPr bwMode="gray">
            <a:xfrm>
              <a:off x="2371" y="1391"/>
              <a:ext cx="1028" cy="2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9" name="Oval 120"/>
            <p:cNvSpPr>
              <a:spLocks noChangeArrowheads="1"/>
            </p:cNvSpPr>
            <p:nvPr/>
          </p:nvSpPr>
          <p:spPr bwMode="gray">
            <a:xfrm>
              <a:off x="2336" y="1388"/>
              <a:ext cx="1093" cy="219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00" name="Oval 121"/>
            <p:cNvSpPr>
              <a:spLocks noChangeArrowheads="1"/>
            </p:cNvSpPr>
            <p:nvPr/>
          </p:nvSpPr>
          <p:spPr bwMode="gray">
            <a:xfrm>
              <a:off x="2336" y="1388"/>
              <a:ext cx="1100" cy="2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69" name="AutoShape 8"/>
          <p:cNvSpPr>
            <a:spLocks noChangeArrowheads="1"/>
          </p:cNvSpPr>
          <p:nvPr/>
        </p:nvSpPr>
        <p:spPr bwMode="gray">
          <a:xfrm>
            <a:off x="2627784" y="4869160"/>
            <a:ext cx="590465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th-TH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คกก.พิจารณา</a:t>
            </a:r>
            <a:r>
              <a:rPr lang="th-TH" sz="20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</a:t>
            </a:r>
            <a:r>
              <a:rPr lang="th-TH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ประกวด</a:t>
            </a:r>
            <a:r>
              <a:rPr lang="th-TH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ราคาอิเล็กทรอนิกส์</a:t>
            </a:r>
            <a:endParaRPr lang="en-US" sz="20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Oval 31"/>
          <p:cNvSpPr>
            <a:spLocks noChangeArrowheads="1"/>
          </p:cNvSpPr>
          <p:nvPr/>
        </p:nvSpPr>
        <p:spPr bwMode="gray">
          <a:xfrm>
            <a:off x="2411760" y="4898270"/>
            <a:ext cx="265798" cy="476071"/>
          </a:xfrm>
          <a:prstGeom prst="ellipse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172400" y="1498600"/>
            <a:ext cx="415405" cy="55721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Multiply 73"/>
          <p:cNvSpPr/>
          <p:nvPr/>
        </p:nvSpPr>
        <p:spPr>
          <a:xfrm>
            <a:off x="8765107" y="2799779"/>
            <a:ext cx="415405" cy="55721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Multiply 74"/>
          <p:cNvSpPr/>
          <p:nvPr/>
        </p:nvSpPr>
        <p:spPr>
          <a:xfrm>
            <a:off x="8765107" y="3303835"/>
            <a:ext cx="415405" cy="55721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Multiply 75"/>
          <p:cNvSpPr/>
          <p:nvPr/>
        </p:nvSpPr>
        <p:spPr>
          <a:xfrm>
            <a:off x="8244408" y="2132856"/>
            <a:ext cx="415405" cy="55721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149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172" grpId="0" animBg="1"/>
      <p:bldP spid="17" grpId="0" animBg="1"/>
      <p:bldP spid="7175" grpId="0" animBg="1"/>
      <p:bldP spid="7177" grpId="0" animBg="1"/>
      <p:bldP spid="7179" grpId="0" animBg="1"/>
      <p:bldP spid="7181" grpId="0" animBg="1"/>
      <p:bldP spid="7183" grpId="0" animBg="1"/>
      <p:bldP spid="63" grpId="0" animBg="1"/>
      <p:bldP spid="7191" grpId="0" animBg="1"/>
      <p:bldP spid="7192" grpId="0" animBg="1"/>
      <p:bldP spid="7193" grpId="0" animBg="1"/>
      <p:bldP spid="69" grpId="0" animBg="1"/>
      <p:bldP spid="70" grpId="0" animBg="1"/>
      <p:bldP spid="4" grpId="0" animBg="1"/>
      <p:bldP spid="74" grpId="0" animBg="1"/>
      <p:bldP spid="75" grpId="0" animBg="1"/>
      <p:bldP spid="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8738"/>
            <a:ext cx="8715375" cy="1465262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 eaLnBrk="1" hangingPunct="1">
              <a:tabLst>
                <a:tab pos="3762375" algn="l"/>
              </a:tabLst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องค์ประกอบคณะกรรมการแต่ละคณะ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800" b="1" i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แก้ไขโดยระเบียบฯพัสดุ(ฉบับที่ ๗)พ.ศ.๒๕๕๒ใช้ ๑๐ เม.ย.๕๒)</a:t>
            </a:r>
            <a:endParaRPr lang="en-US" sz="2800" b="1" i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0" y="5517232"/>
            <a:ext cx="4429124" cy="1214446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2400" b="1" smtClean="0">
                <a:latin typeface="Tahoma" pitchFamily="34" charset="0"/>
                <a:cs typeface="Tahoma" pitchFamily="34" charset="0"/>
              </a:rPr>
              <a:t>ให้แต่งตั้งจากผู้มีความรู้/ชำนาญ ในงานซื้อ,งานจ้างนั้นเข้าร่วมเป็นกก.</a:t>
            </a:r>
          </a:p>
        </p:txBody>
      </p:sp>
      <p:sp>
        <p:nvSpPr>
          <p:cNvPr id="17412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038BD3B-7946-4064-8831-CF92EB2B3709}" type="slidenum">
              <a:rPr lang="en-US" sz="1200" b="0" u="none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ngsana New" pitchFamily="18" charset="-34"/>
              </a:rPr>
              <a:pPr algn="r">
                <a:defRPr/>
              </a:pPr>
              <a:t>39</a:t>
            </a:fld>
            <a:endParaRPr lang="th-TH" sz="1200" b="0" u="none">
              <a:solidFill>
                <a:schemeClr val="tx1">
                  <a:tint val="75000"/>
                </a:scheme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567238" y="1571612"/>
            <a:ext cx="4500562" cy="2357438"/>
          </a:xfrm>
          <a:prstGeom prst="roundRect">
            <a:avLst/>
          </a:prstGeom>
          <a:solidFill>
            <a:srgbClr val="F7FC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lvl="1" algn="l"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q"/>
              <a:defRPr/>
            </a:pPr>
            <a:r>
              <a:rPr lang="th-TH" sz="2800" b="1" u="none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ให้แต่งตั้งจาก</a:t>
            </a:r>
          </a:p>
          <a:p>
            <a:pPr marL="95250" lvl="1" algn="l"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ü"/>
              <a:defRPr/>
            </a:pPr>
            <a:r>
              <a:rPr lang="th-TH" sz="2800" b="1" i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ข้าราชการ</a:t>
            </a:r>
            <a:r>
              <a:rPr lang="th-TH" sz="2800" b="1" u="none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u="none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หรือ/</a:t>
            </a:r>
            <a:r>
              <a:rPr lang="th-TH" sz="2800" b="1" i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พนักงานราชการ  </a:t>
            </a:r>
            <a:r>
              <a:rPr lang="th-TH" sz="2800" b="1" u="none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2800" b="1" i="1" u="none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พ.มหาวิทยาลัย </a:t>
            </a:r>
            <a:r>
              <a:rPr lang="th-TH" sz="2800" b="1" u="none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2800" b="1" i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พนักงานของรัฐ  </a:t>
            </a:r>
            <a:r>
              <a:rPr lang="th-TH" sz="2800" b="1" u="none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ก็ได้</a:t>
            </a: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38100" y="1571612"/>
            <a:ext cx="4000500" cy="1905000"/>
          </a:xfrm>
          <a:prstGeom prst="flowChartAlternateProcess">
            <a:avLst/>
          </a:prstGeom>
          <a:solidFill>
            <a:srgbClr val="E1FFE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l">
              <a:tabLst>
                <a:tab pos="450850" algn="l"/>
              </a:tabLst>
              <a:defRPr/>
            </a:pPr>
            <a:r>
              <a:rPr lang="th-TH" sz="2800" b="1" i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๑.)</a:t>
            </a:r>
            <a:r>
              <a:rPr lang="en-US" sz="2800" b="1" i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i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ประธาน</a:t>
            </a:r>
            <a:r>
              <a:rPr lang="en-US" sz="2800" b="1" i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i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๑ คน </a:t>
            </a:r>
            <a:endParaRPr lang="en-US" sz="2800" b="1" i="1" u="none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algn="l">
              <a:tabLst>
                <a:tab pos="450850" algn="l"/>
              </a:tabLst>
              <a:defRPr/>
            </a:pPr>
            <a:r>
              <a:rPr lang="th-TH" sz="2800" b="1" i="1" u="none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๒.) กรรมการอื่น	อย่างน้อย ๒ คน	</a:t>
            </a:r>
            <a:endParaRPr lang="th-TH" sz="2800" b="1" i="1" u="none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tabLst>
                <a:tab pos="450850" algn="l"/>
              </a:tabLst>
              <a:defRPr/>
            </a:pPr>
            <a:endParaRPr lang="th-TH" sz="2800" b="1" u="none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0" y="3657597"/>
            <a:ext cx="4638676" cy="1343039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457200"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th-TH" sz="2400" b="1" i="1" u="none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โดยให้คำนึงถึงตำแหน่งหน้าที่ และความรับผิดชอบเป็นสำคัญ</a:t>
            </a:r>
          </a:p>
        </p:txBody>
      </p:sp>
      <p:sp>
        <p:nvSpPr>
          <p:cNvPr id="11" name="ลูกศรขวา 10"/>
          <p:cNvSpPr/>
          <p:nvPr/>
        </p:nvSpPr>
        <p:spPr>
          <a:xfrm flipV="1">
            <a:off x="4143375" y="2038337"/>
            <a:ext cx="357188" cy="785813"/>
          </a:xfrm>
          <a:prstGeom prst="rightArrow">
            <a:avLst>
              <a:gd name="adj1" fmla="val 50000"/>
              <a:gd name="adj2" fmla="val 308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3600" b="0" u="none"/>
          </a:p>
        </p:txBody>
      </p:sp>
      <p:sp>
        <p:nvSpPr>
          <p:cNvPr id="10" name="TextBox 9"/>
          <p:cNvSpPr txBox="1"/>
          <p:nvPr/>
        </p:nvSpPr>
        <p:spPr>
          <a:xfrm>
            <a:off x="428596" y="5143512"/>
            <a:ext cx="250033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ตั้งเป็นครั้งๆไป  (ไม่มีรูปแบบ)</a:t>
            </a:r>
            <a:endParaRPr lang="th-TH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6182045"/>
            <a:ext cx="302679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ไม่ตั้งกรรมการซ้ำกัน</a:t>
            </a:r>
            <a:endParaRPr lang="th-TH" sz="2400" dirty="0"/>
          </a:p>
        </p:txBody>
      </p:sp>
      <p:sp>
        <p:nvSpPr>
          <p:cNvPr id="13" name="สี่เหลี่ยมมุมมน 2"/>
          <p:cNvSpPr>
            <a:spLocks noChangeArrowheads="1"/>
          </p:cNvSpPr>
          <p:nvPr/>
        </p:nvSpPr>
        <p:spPr bwMode="auto">
          <a:xfrm>
            <a:off x="3635896" y="1097794"/>
            <a:ext cx="5292080" cy="40639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th-TH" sz="1800" b="1" u="none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(กวพ. ที่ กค๐๔๒๑.๓/๐๕๑๘๒ ลว.๑๘ ก.พ.๕๓)</a:t>
            </a:r>
            <a:endParaRPr lang="th-TH" sz="1800" b="1" u="none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3998674"/>
            <a:ext cx="4355976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1325" lvl="1" indent="15875">
              <a:lnSpc>
                <a:spcPct val="80000"/>
              </a:lnSpc>
              <a:buClr>
                <a:srgbClr val="660033"/>
              </a:buClr>
              <a:defRPr/>
            </a:pPr>
            <a:r>
              <a:rPr lang="th-TH" sz="20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เพื่อประโยชน์</a:t>
            </a:r>
            <a:r>
              <a:rPr lang="th-TH" sz="2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ราชการจะ</a:t>
            </a:r>
            <a:r>
              <a:rPr lang="th-TH" sz="20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แต่งตั้งกรรมการอื่นเพิ่ม</a:t>
            </a:r>
            <a:r>
              <a:rPr lang="th-TH" sz="2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ได้อีกไม่เกิน ๒ คน</a:t>
            </a:r>
          </a:p>
          <a:p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(กวพ. ที่ กค๐๔๒๑.๓/๐๕๑๘๒ ลว.๑๘ ก.พ.๕๓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84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nimBg="1"/>
      <p:bldP spid="8" grpId="0" animBg="1"/>
      <p:bldP spid="11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4YSFfvQxe6w/U4nou_3huqI/AAAAAAAAAD0/QQCl2keySf0/s1600/Social-Media-Strategy-for-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262882" cy="23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1470025"/>
          </a:xfrm>
        </p:spPr>
        <p:txBody>
          <a:bodyPr/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ผลประโยชน์ทับซ้อน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Conflict Of Interests)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556792"/>
            <a:ext cx="9073927" cy="24482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ผลประโยชน์ทับซ้อน หรือความขัดแย้งกันระหว่างผลประโยชน์ส่วนตนและผลประโยชน์ส่วนรวม (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Conflict of interest : COI) </a:t>
            </a:r>
            <a:endParaRPr lang="th-TH" sz="24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400" b="1" dirty="0" smtClean="0">
                <a:solidFill>
                  <a:srgbClr val="99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2400" b="1" dirty="0">
                <a:solidFill>
                  <a:srgbClr val="99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ประเด็นปัญหาทางการบริหารภาครัฐในปัจจุบันที่เป็นบ่อเกิดของปัญหาการทุจริตประพฤติ มิชอบในระดับที่รุนแรงขึ้น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ยังสะท้อนปัญหาการขาดหลักธรรมาภิบาล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และเป็นอุปสรรคต่อการพัฒนาประเทศ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4206567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มีหน้าที่ รักษาผลประโยชน์ส่วนรวม การปฏิบัติหน้าที่ของเจ้าหน้าที่จึงต้องไม่มีผลประโยชน์ส่วนตัวเข้ามาเกี่ยวข้อง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6824" y="5903893"/>
            <a:ext cx="126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จนท.</a:t>
            </a:r>
          </a:p>
          <a:p>
            <a:r>
              <a:rPr lang="th-TH" alt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ของรัฐ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292080" y="4869160"/>
            <a:ext cx="1579815" cy="1224136"/>
          </a:xfrm>
          <a:prstGeom prst="lef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 descr="http://pr.moph.go.th/iprg/pic_web/lw8w4xda02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678" y="4206567"/>
            <a:ext cx="1591777" cy="2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1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64" name="Text Box 12"/>
          <p:cNvSpPr txBox="1">
            <a:spLocks noChangeArrowheads="1"/>
          </p:cNvSpPr>
          <p:nvPr/>
        </p:nvSpPr>
        <p:spPr bwMode="gray">
          <a:xfrm>
            <a:off x="684213" y="2708275"/>
            <a:ext cx="40322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th-TH" sz="1800" b="0">
              <a:cs typeface="Arial" pitchFamily="34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gray">
          <a:xfrm>
            <a:off x="684213" y="1557338"/>
            <a:ext cx="3527425" cy="1296987"/>
          </a:xfrm>
          <a:prstGeom prst="rect">
            <a:avLst/>
          </a:prstGeom>
          <a:solidFill>
            <a:srgbClr val="FF3300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กรรมการรับและเปิด</a:t>
            </a:r>
          </a:p>
          <a:p>
            <a:pPr algn="ctr">
              <a:defRPr/>
            </a:pPr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ซองประกวดราคา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gray">
          <a:xfrm>
            <a:off x="5076825" y="1628775"/>
            <a:ext cx="3382963" cy="1223963"/>
          </a:xfrm>
          <a:prstGeom prst="rect">
            <a:avLst/>
          </a:prstGeom>
          <a:solidFill>
            <a:srgbClr val="CCFF99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3600">
                <a:cs typeface="Angsana New" pitchFamily="18" charset="-34"/>
              </a:rPr>
              <a:t>กรรมการพิจารณา</a:t>
            </a:r>
          </a:p>
          <a:p>
            <a:pPr algn="ctr">
              <a:defRPr/>
            </a:pPr>
            <a:r>
              <a:rPr lang="th-TH" sz="3600">
                <a:cs typeface="Angsana New" pitchFamily="18" charset="-34"/>
              </a:rPr>
              <a:t>ผลการประกวดราคา</a:t>
            </a:r>
          </a:p>
        </p:txBody>
      </p:sp>
      <p:sp>
        <p:nvSpPr>
          <p:cNvPr id="458770" name="Line 18"/>
          <p:cNvSpPr>
            <a:spLocks noChangeShapeType="1"/>
          </p:cNvSpPr>
          <p:nvPr/>
        </p:nvSpPr>
        <p:spPr bwMode="auto">
          <a:xfrm>
            <a:off x="4500563" y="2205038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 sz="1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gray">
          <a:xfrm>
            <a:off x="611188" y="3141663"/>
            <a:ext cx="3641725" cy="1871662"/>
          </a:xfrm>
          <a:prstGeom prst="rect">
            <a:avLst/>
          </a:prstGeom>
          <a:solidFill>
            <a:srgbClr val="FF3300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กรรมการเปิดซองสอบราคา</a:t>
            </a:r>
          </a:p>
          <a:p>
            <a:pPr algn="ctr">
              <a:defRPr/>
            </a:pPr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หรือกรรมการพิจารณา</a:t>
            </a:r>
          </a:p>
          <a:p>
            <a:pPr algn="ctr">
              <a:defRPr/>
            </a:pPr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ผลการประกวดราคา</a:t>
            </a: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gray">
          <a:xfrm>
            <a:off x="5219700" y="3429000"/>
            <a:ext cx="3240088" cy="1223963"/>
          </a:xfrm>
          <a:prstGeom prst="rect">
            <a:avLst/>
          </a:prstGeom>
          <a:solidFill>
            <a:srgbClr val="CCFF99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กรรมการ</a:t>
            </a:r>
          </a:p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ตรวจ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รับพัสดุ</a:t>
            </a:r>
          </a:p>
        </p:txBody>
      </p:sp>
      <p:sp>
        <p:nvSpPr>
          <p:cNvPr id="458774" name="Line 22"/>
          <p:cNvSpPr>
            <a:spLocks noChangeShapeType="1"/>
          </p:cNvSpPr>
          <p:nvPr/>
        </p:nvSpPr>
        <p:spPr bwMode="auto">
          <a:xfrm>
            <a:off x="4572000" y="4076700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 sz="1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7657" name="Picture 9" descr="ANd9GcQ1q0cXXor8SQW-vlpN58xb5CeQbA3OWNkVUoNJcfGTrqygCNn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837" y="0"/>
            <a:ext cx="2160587" cy="16557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245018" y="188913"/>
            <a:ext cx="5437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en-US" dirty="0">
                <a:latin typeface="Tahoma" pitchFamily="34" charset="0"/>
                <a:ea typeface="Tahoma" pitchFamily="34" charset="0"/>
              </a:rPr>
              <a:t>3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405397" y="692150"/>
            <a:ext cx="11657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th-TH" sz="4000" dirty="0">
                <a:latin typeface="Tahoma" pitchFamily="34" charset="0"/>
                <a:ea typeface="Tahoma" pitchFamily="34" charset="0"/>
              </a:rPr>
              <a:t>ห้าม</a:t>
            </a:r>
            <a:endParaRPr lang="en-US" sz="4000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510988" name="Rectangle 12"/>
          <p:cNvSpPr>
            <a:spLocks noChangeArrowheads="1"/>
          </p:cNvSpPr>
          <p:nvPr/>
        </p:nvSpPr>
        <p:spPr bwMode="auto">
          <a:xfrm>
            <a:off x="5364163" y="5445125"/>
            <a:ext cx="3097212" cy="120032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lang="th-TH" sz="36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ผู้ตรวจรับพัสดุ</a:t>
            </a:r>
            <a:endParaRPr lang="en-US" sz="3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717550" y="5308600"/>
            <a:ext cx="3494088" cy="1190625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ผู้จัดซื้อ /จ้าง</a:t>
            </a:r>
          </a:p>
          <a:p>
            <a:pPr algn="ctr" eaLnBrk="1" hangingPunct="1"/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ไม่เกิน 10,000 บ .</a:t>
            </a:r>
            <a:endParaRPr lang="en-US" sz="3600" dirty="0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2" name="Line 22"/>
          <p:cNvSpPr>
            <a:spLocks noChangeShapeType="1"/>
          </p:cNvSpPr>
          <p:nvPr/>
        </p:nvSpPr>
        <p:spPr bwMode="auto">
          <a:xfrm>
            <a:off x="4500563" y="5805488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 sz="1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412776"/>
            <a:ext cx="805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th-TH" sz="8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9259" y="1484784"/>
            <a:ext cx="805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th-TH" sz="8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4120" y="2753633"/>
            <a:ext cx="85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th-TH" sz="8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388" y="116632"/>
            <a:ext cx="4321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หลักการแต่งตั้งคณะกรรมการ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9996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1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8" grpId="0" animBg="1"/>
      <p:bldP spid="458769" grpId="0" animBg="1"/>
      <p:bldP spid="458772" grpId="0" animBg="1"/>
      <p:bldP spid="458773" grpId="0" animBg="1"/>
      <p:bldP spid="27658" grpId="0"/>
      <p:bldP spid="27659" grpId="0"/>
      <p:bldP spid="510988" grpId="0" animBg="1"/>
      <p:bldP spid="510989" grpId="0" animBg="1"/>
      <p:bldP spid="4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388" y="116632"/>
            <a:ext cx="43205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หลักการแต่งตั้งคณะกรรมการ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174455" y="216174"/>
            <a:ext cx="2741612" cy="1020762"/>
          </a:xfrm>
          <a:prstGeom prst="wedgeRoundRectCallout">
            <a:avLst>
              <a:gd name="adj1" fmla="val 8463"/>
              <a:gd name="adj2" fmla="val 8639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4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ไม่ควร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07504" y="5322511"/>
            <a:ext cx="3025187" cy="107721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จนท.ตรวจสอบภายใน</a:t>
            </a:r>
            <a:endParaRPr lang="th-TH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037473"/>
            <a:ext cx="3025187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หน.จนท พัสดุ</a:t>
            </a:r>
            <a:endParaRPr lang="th-TH" sz="36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9534" y="2037473"/>
            <a:ext cx="4826962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คกก.เปิดซองสอบราคา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พิจารณาผลประกวด </a:t>
            </a:r>
          </a:p>
          <a:p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820071"/>
            <a:ext cx="2836033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ผู้ควบคุมงาน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108" y="3820071"/>
            <a:ext cx="3948517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ตรวจการ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จ้าง</a:t>
            </a:r>
            <a:endParaRPr lang="th-TH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9002" y="5298082"/>
            <a:ext cx="4044697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 จัดซื้อ</a:t>
            </a:r>
            <a:r>
              <a:rPr lang="th-TH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จ้าง</a:t>
            </a:r>
            <a:endParaRPr lang="th-TH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63888" y="2204864"/>
            <a:ext cx="432048" cy="478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ight Arrow 13"/>
          <p:cNvSpPr/>
          <p:nvPr/>
        </p:nvSpPr>
        <p:spPr>
          <a:xfrm>
            <a:off x="3419872" y="5385343"/>
            <a:ext cx="432048" cy="478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/>
          <p:cNvSpPr/>
          <p:nvPr/>
        </p:nvSpPr>
        <p:spPr>
          <a:xfrm>
            <a:off x="3491880" y="3886164"/>
            <a:ext cx="432048" cy="478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898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199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85BAE1A-4280-40AF-B469-02D94EB21ECE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42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71683" name="แผนผังลำดับงาน: กระบวนการ 2"/>
          <p:cNvSpPr>
            <a:spLocks noChangeArrowheads="1"/>
          </p:cNvSpPr>
          <p:nvPr/>
        </p:nvSpPr>
        <p:spPr bwMode="auto">
          <a:xfrm>
            <a:off x="0" y="1484313"/>
            <a:ext cx="9144000" cy="2016125"/>
          </a:xfrm>
          <a:prstGeom prst="flowChartProcess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th-TH" sz="3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๓๕ วรรคท้าย 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ผู้ตรวจรับพัสดุวงเงิน</a:t>
            </a:r>
          </a:p>
          <a:p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ไม่เกิน ๑หมื่นบาท</a:t>
            </a:r>
          </a:p>
          <a:p>
            <a:r>
              <a:rPr lang="th-TH" sz="3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๓๗                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ผู้ควบคุมงาน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6513" y="44450"/>
            <a:ext cx="9107487" cy="8096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กรมบัญชีกลาง ที่ กค(กวพ)๐๔๒๑.๓/ว๓๔๑ วันที่ ๒๐ กันยาย ๒๕๕๓</a:t>
            </a:r>
            <a:endParaRPr lang="th-TH" sz="3600" b="0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6513" y="749300"/>
            <a:ext cx="9107487" cy="641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th-TH" sz="3600">
                <a:solidFill>
                  <a:srgbClr val="000000"/>
                </a:solidFill>
              </a:rPr>
              <a:t>การอนุมัติผ่อนผันระเบียบพัสดุฯ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0" y="6284913"/>
            <a:ext cx="9144000" cy="4572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th-TH" sz="2400">
                <a:solidFill>
                  <a:schemeClr val="bg1"/>
                </a:solidFill>
                <a:latin typeface="Tahoma" pitchFamily="34" charset="0"/>
              </a:rPr>
              <a:t>แก้ไขปัญหาอัตรากำลังข้าราชการและลูกจ้างประจำ ที่ลดน้อยลง</a:t>
            </a:r>
            <a:endParaRPr lang="th-TH" sz="2400" b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53975" y="3357563"/>
            <a:ext cx="9223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800">
                <a:solidFill>
                  <a:srgbClr val="0000CC"/>
                </a:solidFill>
                <a:latin typeface="Tahoma" pitchFamily="34" charset="0"/>
              </a:rPr>
              <a:t>ให้แต่งตั้งจาก</a:t>
            </a:r>
            <a:r>
              <a:rPr lang="th-TH" sz="280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th-TH" sz="3600">
                <a:solidFill>
                  <a:srgbClr val="C00000"/>
                </a:solidFill>
                <a:latin typeface="Tahoma" pitchFamily="34" charset="0"/>
              </a:rPr>
              <a:t>พนง.ราชการ, พนง.มหาวิทยาลัย </a:t>
            </a:r>
          </a:p>
          <a:p>
            <a:pPr eaLnBrk="1" hangingPunct="1"/>
            <a:r>
              <a:rPr lang="th-TH" sz="3600">
                <a:solidFill>
                  <a:srgbClr val="C00000"/>
                </a:solidFill>
                <a:latin typeface="Tahoma" pitchFamily="34" charset="0"/>
              </a:rPr>
              <a:t>หรือ พนง.ของรัฐ</a:t>
            </a:r>
            <a:r>
              <a:rPr lang="th-TH" sz="3600" u="sng">
                <a:solidFill>
                  <a:srgbClr val="C00000"/>
                </a:solidFill>
                <a:latin typeface="Tahoma" pitchFamily="34" charset="0"/>
              </a:rPr>
              <a:t> </a:t>
            </a:r>
            <a:endParaRPr lang="th-TH" sz="2800">
              <a:latin typeface="Tahoma" pitchFamily="34" charset="0"/>
            </a:endParaRP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300038" y="4578350"/>
            <a:ext cx="3911600" cy="650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600">
                <a:solidFill>
                  <a:srgbClr val="0000CC"/>
                </a:solidFill>
              </a:rPr>
              <a:t>เป็นผู้ตรวจรับพัสดุ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4572000" y="4581525"/>
            <a:ext cx="3417888" cy="650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600">
                <a:solidFill>
                  <a:srgbClr val="0000CC"/>
                </a:solidFill>
              </a:rPr>
              <a:t>ตรวจการจ้าง</a:t>
            </a:r>
            <a:endParaRPr lang="th-TH" sz="3600"/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987675" y="5445125"/>
            <a:ext cx="3019425" cy="5889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200">
                <a:solidFill>
                  <a:srgbClr val="0000CC"/>
                </a:solidFill>
              </a:rPr>
              <a:t>ผู้ควบคุมงานได้</a:t>
            </a:r>
          </a:p>
        </p:txBody>
      </p:sp>
    </p:spTree>
    <p:extLst>
      <p:ext uri="{BB962C8B-B14F-4D97-AF65-F5344CB8AC3E}">
        <p14:creationId xmlns:p14="http://schemas.microsoft.com/office/powerpoint/2010/main" xmlns="" val="37600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animBg="1"/>
      <p:bldP spid="196616" grpId="0"/>
      <p:bldP spid="196617" grpId="0" animBg="1"/>
      <p:bldP spid="196618" grpId="0" animBg="1"/>
      <p:bldP spid="1966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450D18A-340F-43EB-88AC-A9B0E1DBF72D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43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6513" y="206375"/>
            <a:ext cx="9107487" cy="8921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600">
                <a:solidFill>
                  <a:srgbClr val="000000"/>
                </a:solidFill>
                <a:cs typeface="Angsana New" pitchFamily="18" charset="-34"/>
              </a:rPr>
              <a:t>กรมบัญชีกลาง ที่ กค(กวพ)๐๔๒๑.๓/ว ๔๑๗ วันที่ ๒๒ ตุลาคม ๒๕๕๓</a:t>
            </a:r>
            <a:endParaRPr lang="th-TH" sz="3600" b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1141413"/>
            <a:ext cx="9144000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th-TH" sz="2800" dirty="0">
                <a:solidFill>
                  <a:srgbClr val="000000"/>
                </a:solidFill>
                <a:latin typeface="Tahoma" pitchFamily="34" charset="0"/>
              </a:rPr>
              <a:t>      </a:t>
            </a:r>
            <a:r>
              <a:rPr lang="th-TH" sz="28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th-TH" sz="2800" dirty="0">
                <a:solidFill>
                  <a:srgbClr val="000000"/>
                </a:solidFill>
                <a:latin typeface="Tahoma" pitchFamily="34" charset="0"/>
              </a:rPr>
              <a:t>ผ่อนผันให้ ลูกจ้างประจำเป็น คกก.ตามระเบียบฯ พัสดุ ได้ </a:t>
            </a:r>
            <a:endParaRPr lang="th-TH" sz="2800" b="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6513" y="2482850"/>
            <a:ext cx="9107487" cy="585788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600">
                <a:solidFill>
                  <a:schemeClr val="bg1"/>
                </a:solidFill>
                <a:cs typeface="Angsana New" pitchFamily="18" charset="-34"/>
              </a:rPr>
              <a:t>ตามระเบียบฯพัสดุข้อ ๓๒ ,๓๕, ๘๐, ๙๘, ๑๐๑ และ ๑๑๖</a:t>
            </a:r>
            <a:endParaRPr lang="th-TH" sz="3600" b="0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6513" y="3614738"/>
            <a:ext cx="9107487" cy="15541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200">
                <a:solidFill>
                  <a:srgbClr val="0000CC"/>
                </a:solidFill>
                <a:latin typeface="Tahoma" pitchFamily="34" charset="0"/>
              </a:rPr>
              <a:t>อนุมัติให้แต่งตั้ง  </a:t>
            </a:r>
          </a:p>
          <a:p>
            <a:pPr eaLnBrk="1" hangingPunct="1">
              <a:buFontTx/>
              <a:buChar char="•"/>
            </a:pPr>
            <a:r>
              <a:rPr lang="th-TH" sz="3200">
                <a:solidFill>
                  <a:srgbClr val="0000CC"/>
                </a:solidFill>
                <a:latin typeface="Tahoma" pitchFamily="34" charset="0"/>
              </a:rPr>
              <a:t> ลูกจ้างประจำ  เป็นคณะกรรมการตามระเบียบ</a:t>
            </a:r>
          </a:p>
          <a:p>
            <a:pPr eaLnBrk="1" hangingPunct="1"/>
            <a:r>
              <a:rPr lang="th-TH" sz="3200">
                <a:solidFill>
                  <a:srgbClr val="0000CC"/>
                </a:solidFill>
                <a:latin typeface="Tahoma" pitchFamily="34" charset="0"/>
              </a:rPr>
              <a:t>   พัสดุได้</a:t>
            </a:r>
          </a:p>
        </p:txBody>
      </p:sp>
      <p:sp>
        <p:nvSpPr>
          <p:cNvPr id="198664" name="AutoShape 8"/>
          <p:cNvSpPr>
            <a:spLocks noChangeArrowheads="1"/>
          </p:cNvSpPr>
          <p:nvPr/>
        </p:nvSpPr>
        <p:spPr bwMode="auto">
          <a:xfrm>
            <a:off x="4500563" y="3141663"/>
            <a:ext cx="50323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34925" y="5187950"/>
            <a:ext cx="76041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h-TH" sz="3200">
                <a:latin typeface="Tahoma" pitchFamily="34" charset="0"/>
              </a:rPr>
              <a:t> โดยให้คำนึงถึงความรู้ ความสามารถ </a:t>
            </a:r>
          </a:p>
          <a:p>
            <a:pPr eaLnBrk="1" hangingPunct="1"/>
            <a:r>
              <a:rPr lang="th-TH" sz="3200">
                <a:latin typeface="Tahoma" pitchFamily="34" charset="0"/>
              </a:rPr>
              <a:t>   ลักษณะงาน หน้าที่และความรับผิดชอบ </a:t>
            </a:r>
          </a:p>
          <a:p>
            <a:pPr eaLnBrk="1" hangingPunct="1"/>
            <a:r>
              <a:rPr lang="th-TH" sz="3200">
                <a:latin typeface="Tahoma" pitchFamily="34" charset="0"/>
              </a:rPr>
              <a:t>   ของผู้ได้รับแต่งตั้งเป็นสำคัญ</a:t>
            </a:r>
          </a:p>
        </p:txBody>
      </p:sp>
    </p:spTree>
    <p:extLst>
      <p:ext uri="{BB962C8B-B14F-4D97-AF65-F5344CB8AC3E}">
        <p14:creationId xmlns:p14="http://schemas.microsoft.com/office/powerpoint/2010/main" xmlns="" val="4809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3" grpId="0" animBg="1"/>
      <p:bldP spid="198664" grpId="0" animBg="1"/>
      <p:bldP spid="1986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8163" y="152400"/>
            <a:ext cx="8605837" cy="914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h-TH" sz="32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ข้อยกเว้น ไม่ต้องแต่งตั้งในรูปคณะกรรมการ</a:t>
            </a:r>
            <a:endParaRPr lang="en-US" sz="3200" b="1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8800"/>
            <a:ext cx="4857750" cy="4800600"/>
          </a:xfrm>
          <a:solidFill>
            <a:srgbClr val="E1FFE1"/>
          </a:solidFill>
          <a:ln>
            <a:solidFill>
              <a:srgbClr val="006600"/>
            </a:solidFill>
          </a:ln>
        </p:spPr>
        <p:txBody>
          <a:bodyPr/>
          <a:lstStyle/>
          <a:p>
            <a:pPr marL="352425" indent="-269875" eaLnBrk="1" hangingPunct="1">
              <a:buFont typeface="Wingdings 2" pitchFamily="18" charset="2"/>
              <a:buNone/>
            </a:pPr>
            <a:r>
              <a:rPr lang="th-TH" sz="2800" b="1" u="sng" smtClean="0">
                <a:solidFill>
                  <a:srgbClr val="202394"/>
                </a:solidFill>
                <a:latin typeface="Tahoma" pitchFamily="34" charset="0"/>
                <a:cs typeface="Tahoma" pitchFamily="34" charset="0"/>
              </a:rPr>
              <a:t>๑.</a:t>
            </a:r>
            <a:r>
              <a:rPr lang="th-TH" sz="2800" b="1" u="sng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การซื้อ/การจ้าง วงเงินไม่เกิน ๑๐,๐๐๐ บาท</a:t>
            </a:r>
          </a:p>
          <a:p>
            <a:pPr marL="352425" indent="-269875" eaLnBrk="1" hangingPunct="1">
              <a:buFont typeface="Wingdings" pitchFamily="2" charset="2"/>
              <a:buChar char="ü"/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จะแต่งตั้ง ข้าราชการ ,ลูกจ้างประจำ , พ.ราชการ,พ.มหาวิทยาลัย </a:t>
            </a:r>
          </a:p>
          <a:p>
            <a:pPr marL="352425" indent="-269875" eaLnBrk="1" hangingPunct="1">
              <a:buFont typeface="Wingdings" pitchFamily="2" charset="2"/>
              <a:buNone/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   เพียงคนเดียวที่มิใช่ </a:t>
            </a:r>
          </a:p>
          <a:p>
            <a:pPr marL="352425" indent="-269875" eaLnBrk="1" hangingPunct="1">
              <a:buFont typeface="Wingdings" pitchFamily="2" charset="2"/>
              <a:buChar char="ü"/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ผู้จัดซื้อจัดจ้าง</a:t>
            </a:r>
          </a:p>
          <a:p>
            <a:pPr marL="352425" indent="-269875" eaLnBrk="1" hangingPunct="1">
              <a:buFont typeface="Wingdings" pitchFamily="2" charset="2"/>
              <a:buChar char="Ø"/>
            </a:pPr>
            <a:r>
              <a:rPr lang="th-TH" sz="2800" b="1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เป็นผู้ตรวจรับพัสดุ</a:t>
            </a:r>
          </a:p>
          <a:p>
            <a:pPr marL="352425" indent="-269875" eaLnBrk="1" hangingPunct="1">
              <a:buFont typeface="Wingdings" pitchFamily="2" charset="2"/>
              <a:buNone/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    หรืองานจ้างก็ได้ </a:t>
            </a:r>
          </a:p>
        </p:txBody>
      </p:sp>
      <p:sp>
        <p:nvSpPr>
          <p:cNvPr id="19460" name="ตัวยึดหมายเลขภาพนิ่ง 3"/>
          <p:cNvSpPr txBox="1">
            <a:spLocks noGrp="1"/>
          </p:cNvSpPr>
          <p:nvPr/>
        </p:nvSpPr>
        <p:spPr>
          <a:xfrm>
            <a:off x="6553200" y="6429375"/>
            <a:ext cx="2133600" cy="2921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67FE5CC-3925-4B1C-92F9-847BB445937C}" type="slidenum">
              <a:rPr lang="en-US" sz="1200" b="0" u="none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ngsana New" pitchFamily="18" charset="-34"/>
              </a:rPr>
              <a:pPr algn="r">
                <a:defRPr/>
              </a:pPr>
              <a:t>44</a:t>
            </a:fld>
            <a:endParaRPr lang="th-TH" sz="1200" b="0" u="none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800600" y="1752600"/>
            <a:ext cx="4343400" cy="4786313"/>
          </a:xfrm>
          <a:prstGeom prst="roundRect">
            <a:avLst/>
          </a:prstGeom>
          <a:solidFill>
            <a:srgbClr val="FFE5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th-TH" sz="2800" b="1" u="none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๒.</a:t>
            </a:r>
            <a:r>
              <a:rPr lang="th-TH" sz="2800" b="1" u="none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>
                <a:solidFill>
                  <a:srgbClr val="202394"/>
                </a:solidFill>
                <a:latin typeface="Tahoma" pitchFamily="34" charset="0"/>
                <a:cs typeface="Tahoma" pitchFamily="34" charset="0"/>
              </a:rPr>
              <a:t>กรณีงานจัดทำเอง</a:t>
            </a:r>
          </a:p>
          <a:p>
            <a:pPr algn="l">
              <a:defRPr/>
            </a:pPr>
            <a:r>
              <a:rPr lang="th-TH" sz="2800" b="1" u="none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-ใ</a:t>
            </a:r>
            <a:r>
              <a:rPr lang="th-TH" sz="2800" b="1" u="none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ห้แต่งตั้งผู้ควบคุมรับผิดชอบในการจัดทำเอง</a:t>
            </a:r>
          </a:p>
          <a:p>
            <a:pPr algn="l">
              <a:defRPr/>
            </a:pPr>
            <a:r>
              <a:rPr lang="th-TH" sz="2800" b="1" u="none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-และ</a:t>
            </a:r>
            <a:r>
              <a:rPr lang="th-TH" sz="2800" b="1" u="none">
                <a:solidFill>
                  <a:srgbClr val="202394"/>
                </a:solidFill>
                <a:latin typeface="Tahoma" pitchFamily="34" charset="0"/>
                <a:cs typeface="Tahoma" pitchFamily="34" charset="0"/>
              </a:rPr>
              <a:t>แต่งตั้งคกก.</a:t>
            </a:r>
          </a:p>
          <a:p>
            <a:pPr algn="l">
              <a:defRPr/>
            </a:pPr>
            <a:r>
              <a:rPr lang="th-TH" sz="2800" b="1" u="none">
                <a:solidFill>
                  <a:srgbClr val="202394"/>
                </a:solidFill>
                <a:latin typeface="Tahoma" pitchFamily="34" charset="0"/>
                <a:cs typeface="Tahoma" pitchFamily="34" charset="0"/>
              </a:rPr>
              <a:t>ตรวจการปฏิบัติงาน</a:t>
            </a:r>
          </a:p>
          <a:p>
            <a:pPr algn="l">
              <a:defRPr/>
            </a:pPr>
            <a:r>
              <a:rPr lang="th-TH" sz="2800" b="1" u="none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(เว้นแต่มีเจ้าหน้าที่รับผิดชอบอยู่แล้ว)</a:t>
            </a:r>
            <a:endParaRPr lang="en-US" sz="2800" b="1" u="none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2400" y="1144588"/>
            <a:ext cx="8223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th-TH" sz="2400" b="1" i="1" u="none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i="1" u="none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กวพ.ว</a:t>
            </a:r>
            <a:r>
              <a:rPr lang="th-TH" sz="2400" b="1" i="1" u="none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๑๕๕ </a:t>
            </a:r>
            <a:r>
              <a:rPr lang="th-TH" sz="2400" b="1" i="1" u="none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ลว.</a:t>
            </a:r>
            <a:r>
              <a:rPr lang="th-TH" sz="2400" b="1" i="1" u="none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 พ.ค.๒๕๕๐ให้แต่งตั้งลูกจ้างประจำ ได้)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47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671513" y="228600"/>
            <a:ext cx="8472487" cy="1000125"/>
          </a:xfrm>
          <a:gradFill rotWithShape="1">
            <a:gsLst>
              <a:gs pos="0">
                <a:srgbClr val="CC00CC"/>
              </a:gs>
              <a:gs pos="50000">
                <a:schemeClr val="bg1"/>
              </a:gs>
              <a:gs pos="100000">
                <a:srgbClr val="CC00CC"/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การลงมติของคณะกรรมการ (ข้อ ๓๖)</a:t>
            </a:r>
          </a:p>
        </p:txBody>
      </p:sp>
      <p:sp>
        <p:nvSpPr>
          <p:cNvPr id="88067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642910" y="5410200"/>
            <a:ext cx="8258175" cy="1214438"/>
          </a:xfrm>
          <a:solidFill>
            <a:srgbClr val="FF0000"/>
          </a:solidFill>
          <a:ln w="38100">
            <a:solidFill>
              <a:srgbClr val="FF66FF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h-TH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u="sng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กรรมการคนใดที่ไม่เห็นด้วยกับมติของ คกก.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h-TH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-ให้ทำบันทึกความเห็นแย้งไว้ด้วย</a:t>
            </a:r>
          </a:p>
        </p:txBody>
      </p:sp>
      <p:sp>
        <p:nvSpPr>
          <p:cNvPr id="20484" name="ตัวยึดหมายเลขภาพนิ่ง 3"/>
          <p:cNvSpPr txBox="1">
            <a:spLocks noGrp="1"/>
          </p:cNvSpPr>
          <p:nvPr/>
        </p:nvSpPr>
        <p:spPr>
          <a:xfrm>
            <a:off x="8572500" y="6356350"/>
            <a:ext cx="4286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AA3600F-55E9-4FC4-9724-48936A5BD156}" type="slidenum">
              <a:rPr lang="en-US" sz="1200" b="0" u="none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ngsana New" pitchFamily="18" charset="-34"/>
              </a:rPr>
              <a:pPr algn="r">
                <a:defRPr/>
              </a:pPr>
              <a:t>45</a:t>
            </a:fld>
            <a:endParaRPr lang="th-TH" sz="1200" b="0" u="none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609600" y="1295400"/>
            <a:ext cx="8072438" cy="1500188"/>
          </a:xfrm>
          <a:prstGeom prst="flowChartAlternateProcess">
            <a:avLst/>
          </a:prstGeom>
          <a:solidFill>
            <a:srgbClr val="FFF7D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th-TH" sz="2800" b="1" u="none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วันลงมติ ประธานต้องอยู่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th-TH" sz="2800" b="1" u="none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ประธาน/และกรรมการ  ต้องมาประชุมลงมติ             </a:t>
            </a:r>
            <a:r>
              <a:rPr lang="th-TH" sz="2800" b="1" u="none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ไม่น้อยกว่ากึ่งหนึ่ง</a:t>
            </a:r>
            <a:r>
              <a:rPr lang="th-TH" sz="2800" b="1" u="none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ของจำนวนกรรมการทั้งหมด</a:t>
            </a: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457200" y="2971800"/>
            <a:ext cx="4357688" cy="2286000"/>
          </a:xfrm>
          <a:prstGeom prst="flowChartAlternateProcess">
            <a:avLst/>
          </a:prstGeom>
          <a:solidFill>
            <a:srgbClr val="F7FC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การลงมติ</a:t>
            </a:r>
          </a:p>
          <a:p>
            <a:pPr algn="l">
              <a:defRPr/>
            </a:pPr>
            <a:r>
              <a:rPr lang="th-TH" sz="2800" b="1" u="none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ให้ถือเสียงข้างมาก ถ้าเท่ากัน ให้ประธานออกเสียงเพิ่มขึ้นอีกหนึ่งเสียงชี้ขาด</a:t>
            </a: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5029200" y="2895600"/>
            <a:ext cx="4071938" cy="2133600"/>
          </a:xfrm>
          <a:prstGeom prst="flowChartAlternateProcess">
            <a:avLst/>
          </a:prstGeom>
          <a:solidFill>
            <a:srgbClr val="FDCBF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เว้นแต่ </a:t>
            </a:r>
          </a:p>
          <a:p>
            <a:pPr>
              <a:defRPr/>
            </a:pPr>
            <a:r>
              <a:rPr lang="th-TH" sz="32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ค</a:t>
            </a:r>
            <a:r>
              <a:rPr lang="th-TH" sz="3200" b="1" u="none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กก.ตรวจรับพัสดุ/งานจ้าง</a:t>
            </a:r>
            <a:r>
              <a:rPr lang="th-TH" sz="3200" b="1" u="none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>
              <a:defRPr/>
            </a:pPr>
            <a:r>
              <a:rPr lang="th-TH" sz="3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ให้ถือมติเอกฉันท์</a:t>
            </a:r>
            <a:endParaRPr lang="th-TH" sz="3200" b="1" u="none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7086600" y="5029200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2340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nimBg="1"/>
      <p:bldP spid="5" grpId="0" animBg="1"/>
      <p:bldP spid="880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ประมวล กม.อาญา</a:t>
            </a:r>
            <a:br>
              <a:rPr lang="th-TH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157</a:t>
            </a:r>
            <a:endParaRPr lang="th-TH" b="1" i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ผู้ใดเป็น เจ้าพนักงาน ปฎิบัติหรือละเว้นการปฎิบัติหน้าที่โดยมิชอบ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เพื่อให้เกิดความ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เสียหายต่อหน้าที่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โดยทุจริต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แก่ผู้หนึ่งผู้ใด หรือปฎิบัติหรือละเว้นการปฎิบัติ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ต้องระวางโทษจำคุก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1-10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หรือ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ปรับตั้งแต่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000 -20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 ทั้งจำทั้งปรับ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9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แนวทางการพิจารณาของที่จัดเป็น</a:t>
            </a:r>
            <a:b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วัสดุและครุภัณฑ์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85" y="2276872"/>
            <a:ext cx="2482222" cy="13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วัสดุ แบ่งเป็น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1556792"/>
            <a:ext cx="536877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0704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/ว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37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มค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059832" y="2549222"/>
            <a:ext cx="6012161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คงทน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แต่ใช้งานไม่ยืนยาว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ชำรุดเสียหายไม่สามารถซ่อมใช้งานได้ตามเดิมหรือซ่อมแล้วไม่คุ้มค่า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364088" y="4365104"/>
            <a:ext cx="3501114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สิ้นเปลือง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ใช้แล้วสิ้นเปลืองหมดไป แปรสภาพ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ไม่คงสภาพเดิม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350583"/>
            <a:ext cx="5054640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อุปกรณ์ประกอบและอะไหล่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เป็นการซ่อมแซมบำรุงรักษาทรัพย์สินให้กลับคืนสภาพเดิม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มีลักษณะเป็นการซ่อมตามปกติ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หรือค่าซ่อมกลาง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1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7" y="2361456"/>
            <a:ext cx="5752499" cy="1139552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r>
              <a:rPr lang="th-TH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สงป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.อาจกำหนดให้รายการใดเป็น </a:t>
            </a:r>
          </a:p>
          <a:p>
            <a:pPr marL="0" indent="0"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วัสดุ/ครุภัณฑ์ ได้ตามความจำเป็น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44624"/>
            <a:ext cx="536877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0704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/ว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37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มค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92696"/>
            <a:ext cx="6391493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ครุภัณฑ์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คงทนถาวร อายุยาวนาน  ชำรุดเสียหาย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สามารถซ่อมแซมให้ใช้งานได้ดังเดิม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3657600"/>
            <a:ext cx="5766214" cy="2144110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หากราชการ ได้รับจัดสรรงบลงทุนแล้วไม่สอดคล้องกับ งบรายจ่ายตามหลักการจำแนกประเภทรายจ่ายที่กำหนดไว้   ให้ราชการโอน </a:t>
            </a:r>
            <a:r>
              <a:rPr lang="th-TH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ปป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นั้นให้ถูกต้องก่อนลงนาม</a:t>
            </a:r>
          </a:p>
          <a:p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โดยไม่ต้องขอ </a:t>
            </a:r>
            <a:r>
              <a:rPr lang="th-TH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สงป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68144" y="2204863"/>
            <a:ext cx="3168352" cy="359684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หากราชการ ได้ใช้จ่ายงบปี 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เพื่อจัดหาไปแล้วก่อนวันที่ หนังสือฉบับนี้ออก   ให้ราชการโอน </a:t>
            </a:r>
            <a:r>
              <a:rPr lang="th-TH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ปป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นั้นให้ถูกต้อง</a:t>
            </a:r>
          </a:p>
          <a:p>
            <a:pPr marL="0" indent="0">
              <a:buNone/>
            </a:pPr>
            <a:endParaRPr lang="th-TH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11" y="229732"/>
            <a:ext cx="5292682" cy="657227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ก่อนการซื้อ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หรือจ้างแต่ละวิธี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ต้องกำหนดคุณลักษณะเฉพาะของสิ่งของ    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ที่จะซื้อ หรือ ขอบเขตของงานที่จะจ้างก่อน</a:t>
            </a:r>
          </a:p>
          <a:p>
            <a:pPr algn="ctr"/>
            <a:endParaRPr lang="th-TH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8"/>
          <p:cNvSpPr>
            <a:spLocks noChangeArrowheads="1"/>
          </p:cNvSpPr>
          <p:nvPr/>
        </p:nvSpPr>
        <p:spPr bwMode="auto">
          <a:xfrm>
            <a:off x="5220072" y="4797152"/>
            <a:ext cx="3923928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Specification</a:t>
            </a:r>
            <a:r>
              <a:rPr lang="th-TH" sz="4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</a:t>
            </a:r>
            <a:r>
              <a:rPr lang="en-US" sz="4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</a:t>
            </a:r>
            <a:r>
              <a:rPr lang="th-TH" sz="4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1828" y="6429396"/>
            <a:ext cx="2162204" cy="428603"/>
          </a:xfrm>
        </p:spPr>
        <p:txBody>
          <a:bodyPr/>
          <a:lstStyle/>
          <a:p>
            <a:pPr>
              <a:defRPr/>
            </a:pPr>
            <a:fld id="{FB4BEE15-EF83-47FB-9C4F-BE167534C89D}" type="slidenum">
              <a:rPr lang="en-US" sz="2000" smtClean="0"/>
              <a:pPr>
                <a:defRPr/>
              </a:pPr>
              <a:t>49</a:t>
            </a:fld>
            <a:endParaRPr lang="th-TH" sz="2000" dirty="0"/>
          </a:p>
        </p:txBody>
      </p:sp>
      <p:pic>
        <p:nvPicPr>
          <p:cNvPr id="6" name="Picture 5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95" t="23394" r="4069" b="35957"/>
          <a:stretch/>
        </p:blipFill>
        <p:spPr bwMode="auto">
          <a:xfrm>
            <a:off x="5076056" y="229732"/>
            <a:ext cx="3672864" cy="413537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51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71550" y="332656"/>
            <a:ext cx="7056438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ความขัดแย้งกันระหว่างผลประโยชน์ส่วนตน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และผลประโยชน์ส่วนรวม</a:t>
            </a:r>
            <a:r>
              <a:rPr lang="en-US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“Conflict of Interests (COI</a:t>
            </a:r>
            <a:r>
              <a:rPr lang="en-US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)”</a:t>
            </a:r>
            <a:endParaRPr lang="th-TH" alt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844824"/>
            <a:ext cx="4948214" cy="48320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altLang="th-TH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 </a:t>
            </a:r>
          </a:p>
          <a:p>
            <a:r>
              <a:rPr lang="th-TH" alt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สถานการณ์หรือการกระทำที่บุคคลไม่ว่าจะเป็นนักการเมือง ข้าราชการ พนักงานบริษัท ผู้บริหารมีผลประโยชน์ส่วนตัวมากจนมีผลต่อการตัดสินใจ หรือ         การปฏิบัติหน้าที่ในตำแหน่งหน้าที่ที่บุคคลนั้นรับผิดชอบอยู่  ส่งผลกระทบต่อประโยชน์ของส่วนรวม</a:t>
            </a:r>
          </a:p>
          <a:p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2050" name="Picture 2" descr="ผลการค้นหารูปภาพสำหรับ ขัดแย้งกั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734" y="1988840"/>
            <a:ext cx="3926607" cy="41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2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acer\Desktop\ภ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7" t="21146" r="47583" b="17237"/>
          <a:stretch/>
        </p:blipFill>
        <p:spPr bwMode="auto">
          <a:xfrm>
            <a:off x="6383320" y="280930"/>
            <a:ext cx="1933096" cy="467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ounded Rectangle 2"/>
          <p:cNvSpPr/>
          <p:nvPr/>
        </p:nvSpPr>
        <p:spPr>
          <a:xfrm>
            <a:off x="592945" y="1772816"/>
            <a:ext cx="3714744" cy="19288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พ.ศ.๒๕๓๕และ  ที่แก้ไขเพิ่มเติม 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ไม่ได้กำหนดให้ใคร?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มีหน้าที่ต้องกำหนด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Spec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496" y="44624"/>
            <a:ext cx="6264696" cy="121442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ใครเป็นผู้กำหนด </a:t>
            </a:r>
            <a:r>
              <a:rPr lang="en-US" sz="4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</a:t>
            </a:r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785786" y="4365104"/>
            <a:ext cx="3858222" cy="2376264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 ๒๗กำหนดให้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จนท.พัสดุนำ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ไปแสดงไว้ในรายงาน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ขอซื้อขอจ้าง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28846" y="3841803"/>
            <a:ext cx="642942" cy="42862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5292080" y="4429132"/>
            <a:ext cx="3384376" cy="21682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กรณีนี้จะแต่งตั้งคณะกรรมการ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ขึ้นมากำหนด เป็นการเฉพาะหรือไม่ ก็ได้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pPr>
              <a:defRPr/>
            </a:pPr>
            <a:fld id="{FB4BEE15-EF83-47FB-9C4F-BE167534C89D}" type="slidenum">
              <a:rPr lang="en-US" sz="1600" smtClean="0"/>
              <a:pPr>
                <a:defRPr/>
              </a:pPr>
              <a:t>50</a:t>
            </a:fld>
            <a:endParaRPr lang="th-TH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644008" y="5143512"/>
            <a:ext cx="500066" cy="4286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024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305080" cy="500042"/>
          </a:xfrm>
        </p:spPr>
        <p:txBody>
          <a:bodyPr/>
          <a:lstStyle/>
          <a:p>
            <a:pPr>
              <a:defRPr/>
            </a:pPr>
            <a:fld id="{F24F57B9-4545-4452-8285-5579DC77D198}" type="slidenum">
              <a:rPr lang="en-US"/>
              <a:pPr>
                <a:defRPr/>
              </a:pPr>
              <a:t>51</a:t>
            </a:fld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2008" y="4096236"/>
            <a:ext cx="3499644" cy="267765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.ต้อง</a:t>
            </a:r>
            <a:r>
              <a:rPr lang="th-TH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อยู่ภายใต้หลักเกณฑ์ตามที่กฎหมาย  ระเบียบ  ข้อบังคับ คำสั่ง หรือมติคณะรัฐมนตรีที่เกี่ยวข้อง กำหนดไว้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837273"/>
            <a:ext cx="8928992" cy="14465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>
              <a:tabLst>
                <a:tab pos="715963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เป็นอำนาจของหน่วยงานที่จัดหาพัสดุ </a:t>
            </a:r>
          </a:p>
          <a:p>
            <a:pPr algn="ctr" eaLnBrk="0" hangingPunct="0">
              <a:tabLst>
                <a:tab pos="715963" algn="l"/>
              </a:tabLst>
            </a:pP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สามารถใช้ดุลยพินิจกำหนดได้ตามความ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ต้องการ</a:t>
            </a:r>
          </a:p>
          <a:p>
            <a:pPr algn="ctr" eaLnBrk="0" hangingPunct="0">
              <a:tabLst>
                <a:tab pos="715963" algn="l"/>
              </a:tabLst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3840" y="116632"/>
            <a:ext cx="6286512" cy="101566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 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กำหนดอย่างไร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ให้ถูกต้องใช้งานได้จริง</a:t>
            </a:r>
            <a:endParaRPr lang="th-TH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9100" y="1196752"/>
            <a:ext cx="181101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369042"/>
            <a:ext cx="2539207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เงื่อนไขจัดทำ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653" y="4096236"/>
            <a:ext cx="2499434" cy="181588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ควรกำหนด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ให้ตรงกับการงานของผู้ใช้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1087" y="4123620"/>
            <a:ext cx="3005409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.กำหนดให้สอดคล้องกับเงินงบประมาณที่ได้รับจัดสรรมา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0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981828" y="6286520"/>
            <a:ext cx="2090766" cy="434955"/>
          </a:xfrm>
        </p:spPr>
        <p:txBody>
          <a:bodyPr/>
          <a:lstStyle/>
          <a:p>
            <a:pPr>
              <a:defRPr/>
            </a:pPr>
            <a:fld id="{056B466F-F565-4D41-8127-918DF79A59E3}" type="slidenum">
              <a:rPr lang="en-US" smtClean="0"/>
              <a:pPr>
                <a:defRPr/>
              </a:pPr>
              <a:t>52</a:t>
            </a:fld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2129" y="4005064"/>
            <a:ext cx="8598829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.ห้ามกำหนดทุนจดทะเบียน หรือ เป็นผู้ประกอบการมีผลกำไร </a:t>
            </a:r>
          </a:p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หรือ ต้องมีเครื่องมือครบก่อน/ขณะเข้าเสนอราคา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" y="4922004"/>
            <a:ext cx="6752169" cy="52322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ควรกำหนด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เป็นปัจจุบัน ไม่ตกรุ่น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63" y="5589240"/>
            <a:ext cx="776526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การกำหนด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ต้องสนับสนุนสินค้าที่มีผลิต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ในประเทศ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16632"/>
            <a:ext cx="8501090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.การจัดหาที่เป็นงานซื้อมีแข่งขันราคากัน ห้าม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LOCK SPEC</a:t>
            </a:r>
            <a:endParaRPr lang="th-TH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41" y="764704"/>
            <a:ext cx="8221205" cy="17145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/>
            <a:r>
              <a:rPr lang="en-US" sz="3200" i="1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4</a:t>
            </a:r>
            <a:r>
              <a:rPr lang="th-TH" sz="3200" i="1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.1</a:t>
            </a:r>
            <a:r>
              <a:rPr lang="th-TH" sz="3200" b="1" i="1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ห้าม กำหนดคุณลักษณะสิ่งของให้ใกล้เคียงกับยี่ห้อใดยี่ห้อหนึ่ง</a:t>
            </a:r>
          </a:p>
          <a:p>
            <a:pPr marL="261938" indent="-261938"/>
            <a:r>
              <a:rPr lang="en-US" sz="3200" b="1" i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4</a:t>
            </a:r>
            <a:r>
              <a:rPr lang="th-TH" sz="3200" b="1" i="1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.2ห้าม ระบุยี่ห้อสิ่งของที่จะซื้อโดยเจาะจง             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7699" y="1815375"/>
            <a:ext cx="3643338" cy="16430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ยกเว้น(ที่ </a:t>
            </a:r>
            <a:r>
              <a:rPr lang="th-TH" b="1" i="1" dirty="0" err="1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นร</a:t>
            </a:r>
            <a:r>
              <a:rPr lang="th-TH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1305</a:t>
            </a:r>
            <a:r>
              <a:rPr lang="th-TH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/ว</a:t>
            </a:r>
            <a:r>
              <a:rPr lang="en-US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7914 </a:t>
            </a:r>
            <a:r>
              <a:rPr lang="th-TH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b="1" i="1" dirty="0" err="1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ลว</a:t>
            </a:r>
            <a:r>
              <a:rPr lang="th-TH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22 </a:t>
            </a:r>
            <a:r>
              <a:rPr lang="th-TH" b="1" i="1" dirty="0" err="1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กย</a:t>
            </a:r>
            <a:r>
              <a:rPr lang="th-TH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43</a:t>
            </a:r>
            <a:r>
              <a:rPr lang="th-TH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) </a:t>
            </a:r>
          </a:p>
          <a:p>
            <a:r>
              <a:rPr lang="th-TH" b="1" i="1" dirty="0" smtClean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ยารักษาโรค เครื่องอะไหล่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63" y="2564904"/>
            <a:ext cx="5296135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ห้าม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มิให้ระบุว่าสินค้าที่เสนอ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ราคาต้อง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ผลิตในทวีปยุโรปหรืออเมริกา เป็นต้น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(ต้องห้าม ข้อ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ทวิ)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7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gular Pentagon 7"/>
          <p:cNvSpPr/>
          <p:nvPr/>
        </p:nvSpPr>
        <p:spPr>
          <a:xfrm>
            <a:off x="3203848" y="2492896"/>
            <a:ext cx="3168352" cy="2532856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ราคากลาง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sz="2500" b="1" smtClean="0">
                <a:solidFill>
                  <a:schemeClr val="bg1"/>
                </a:solidFill>
                <a:cs typeface="Tahoma" pitchFamily="34" charset="0"/>
              </a:rPr>
              <a:t>หน่วยงานเมื่อได้รับจัดสรรงบประมาณค่าครุภัณฑ์แล้วจะต้องดำเนินการอย่างไรบ้าง</a:t>
            </a:r>
            <a:endParaRPr lang="en-US" sz="2500" b="1" smtClean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1440185"/>
          </a:xfrm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/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หน่วยงานต้องดำเนินการจัดทำใน 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ส่วนด้วยกันคือ</a:t>
            </a:r>
          </a:p>
        </p:txBody>
      </p:sp>
      <p:sp>
        <p:nvSpPr>
          <p:cNvPr id="7" name="Hexagon 6"/>
          <p:cNvSpPr/>
          <p:nvPr/>
        </p:nvSpPr>
        <p:spPr>
          <a:xfrm>
            <a:off x="323528" y="3068960"/>
            <a:ext cx="3303171" cy="2532856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คุณ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ลักษณะ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เฉพาะ</a:t>
            </a:r>
            <a:endParaRPr lang="th-TH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acer\Desktop\ภ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79" r="65373" b="11324"/>
          <a:stretch/>
        </p:blipFill>
        <p:spPr bwMode="auto">
          <a:xfrm>
            <a:off x="6045341" y="2342208"/>
            <a:ext cx="2525926" cy="360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62997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34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4883" grpId="0" build="p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3810000" cy="152558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h-TH" sz="2400" b="1" u="sng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สำนักงบประมาณกำหนด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- ต้องใช้คุณลักษณะเฉพาะของครุภัณฑ์นั้น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z="2400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th-TH" sz="25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การจัดทำคุณลักษณะเฉพาะของครุภัณฑ์(</a:t>
            </a:r>
            <a:r>
              <a:rPr lang="en-US" sz="25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</a:t>
            </a:r>
            <a:r>
              <a:rPr lang="th-TH" sz="25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5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755650" y="990600"/>
            <a:ext cx="7864475" cy="831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4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ตรวจสอบครุภัณฑ์ที่จะจัดหาว่าสำนักงบประมาณกำหนดคุณลักษณะหรือไม่</a:t>
            </a:r>
            <a:endParaRPr lang="en-US" sz="2400" b="1" u="none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4876800" y="2205038"/>
            <a:ext cx="4267200" cy="38830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none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800" b="1" u="none">
                <a:latin typeface="Tahoma" pitchFamily="34" charset="0"/>
                <a:ea typeface="Tahoma" pitchFamily="34" charset="0"/>
                <a:cs typeface="Tahoma" pitchFamily="34" charset="0"/>
              </a:rPr>
              <a:t>. สำนักงบประมาณไม่ได้กำหนด หรือกำหนดแต่ไม่ตรงตามที่หน่วยงานต้องการใช้</a:t>
            </a:r>
          </a:p>
          <a:p>
            <a:r>
              <a:rPr lang="th-TH" sz="2800" b="1" u="none">
                <a:latin typeface="Tahoma" pitchFamily="34" charset="0"/>
                <a:ea typeface="Tahoma" pitchFamily="34" charset="0"/>
                <a:cs typeface="Tahoma" pitchFamily="34" charset="0"/>
              </a:rPr>
              <a:t>- หน่วยงานต้องเสนอ ผวจ. แต่งตั้ง คกก.จัดทำคุณลักษณะเฉพาะของครุภัณฑ์ขึ้น เพื่อจัดทำ</a:t>
            </a:r>
            <a:r>
              <a:rPr lang="th-TH" sz="2400" b="1" u="none">
                <a:latin typeface="Tahoma" pitchFamily="34" charset="0"/>
                <a:ea typeface="Tahoma" pitchFamily="34" charset="0"/>
                <a:cs typeface="Tahoma" pitchFamily="34" charset="0"/>
              </a:rPr>
              <a:t>คุณลักษณะเฉพาะของครุภัณฑ์นั้น </a:t>
            </a:r>
            <a:endParaRPr lang="en-US" sz="2400" b="1" u="none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63500" y="3789363"/>
            <a:ext cx="4724400" cy="3046988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.เมื่อ คกก.จัดทำคุณลักษณะเฉพาะของครุภัณฑ์แล้วเสร็จให้เสนอ ผวจ.</a:t>
            </a:r>
          </a:p>
          <a:p>
            <a:r>
              <a:rPr lang="th-TH" sz="24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- ให้ความเห็นชอบคุณลักษณะเฉพาะของครุภัณฑ์</a:t>
            </a:r>
          </a:p>
          <a:p>
            <a:r>
              <a:rPr lang="th-TH" sz="24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- อนุมัติให้ใช้คุณลักษณะเฉพาะของครุภัณฑ์เพื่อการจัดหาจัดหาในครั้งนี้</a:t>
            </a:r>
            <a:endParaRPr lang="en-US" sz="2400" b="1" u="none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วงรี 6"/>
          <p:cNvSpPr>
            <a:spLocks noChangeArrowheads="1"/>
          </p:cNvSpPr>
          <p:nvPr/>
        </p:nvSpPr>
        <p:spPr bwMode="auto">
          <a:xfrm>
            <a:off x="0" y="0"/>
            <a:ext cx="1143000" cy="990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400" u="none" dirty="0"/>
              <a:t>1</a:t>
            </a:r>
            <a:endParaRPr lang="th-TH" sz="4400" u="none" dirty="0"/>
          </a:p>
        </p:txBody>
      </p:sp>
    </p:spTree>
    <p:extLst>
      <p:ext uri="{BB962C8B-B14F-4D97-AF65-F5344CB8AC3E}">
        <p14:creationId xmlns:p14="http://schemas.microsoft.com/office/powerpoint/2010/main" xmlns="" val="309860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79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build="p" animBg="1"/>
      <p:bldP spid="637957" grpId="0" animBg="1"/>
      <p:bldP spid="63795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ยึดหมายเลขภาพนิ่ง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E99F2CF-63E9-46F0-AF8E-CFA66848F43B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55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34925" y="0"/>
            <a:ext cx="9109075" cy="1485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tabLst>
                <a:tab pos="354013" algn="l"/>
              </a:tabLst>
              <a:defRPr/>
            </a:pPr>
            <a:r>
              <a:rPr lang="th-TH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การกำหนด</a:t>
            </a:r>
            <a:r>
              <a:rPr lang="th-TH" sz="3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3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Spec</a:t>
            </a:r>
            <a:r>
              <a:rPr lang="th-TH" sz="3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 </a:t>
            </a:r>
          </a:p>
          <a:p>
            <a:pPr>
              <a:tabLst>
                <a:tab pos="354013" algn="l"/>
              </a:tabLst>
              <a:defRPr/>
            </a:pPr>
            <a:r>
              <a:rPr lang="th-TH" sz="3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ต้อง</a:t>
            </a:r>
            <a:r>
              <a:rPr lang="th-TH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สนับสนุนสินค้าที่มีผลิตในประเทศไทย</a:t>
            </a:r>
            <a:r>
              <a:rPr lang="th-TH" sz="3600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3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4925" y="1600200"/>
            <a:ext cx="910907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>
                <a:solidFill>
                  <a:srgbClr val="000000"/>
                </a:solidFill>
              </a:rPr>
              <a:t>มติ ครม. 29 พ.ค. 50   -ที่ นร 0505/ว 83  ลว. 30 พ.ค. 50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4925" y="2276475"/>
            <a:ext cx="9109075" cy="4486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i="1">
                <a:solidFill>
                  <a:srgbClr val="002060"/>
                </a:solidFill>
                <a:cs typeface="Angsana New" pitchFamily="18" charset="-34"/>
              </a:rPr>
              <a:t>ในประกาศสอบหรือประกวดราคา/ในหนังสือเชิญชวน</a:t>
            </a:r>
          </a:p>
          <a:p>
            <a:r>
              <a:rPr lang="th-TH" sz="3600" i="1">
                <a:solidFill>
                  <a:srgbClr val="0000FF"/>
                </a:solidFill>
                <a:cs typeface="Angsana New" pitchFamily="18" charset="-34"/>
              </a:rPr>
              <a:t>-</a:t>
            </a:r>
            <a:r>
              <a:rPr lang="th-TH" sz="3600">
                <a:solidFill>
                  <a:srgbClr val="0000FF"/>
                </a:solidFill>
                <a:cs typeface="Angsana New" pitchFamily="18" charset="-34"/>
              </a:rPr>
              <a:t>ให้หัวหน้าหน่วยงานของรัฐ ระบุความต้องการสินค้า เฉพาะสินค้าที่ได้มาตรฐาน มอก. ตามระเบียบฯ ข้อ ๑๖ </a:t>
            </a:r>
            <a:r>
              <a:rPr lang="th-TH" sz="3600">
                <a:solidFill>
                  <a:srgbClr val="0000CC"/>
                </a:solidFill>
                <a:cs typeface="Angsana New" pitchFamily="18" charset="-34"/>
              </a:rPr>
              <a:t>พัสดุที่ผลิตในประเทศ   </a:t>
            </a:r>
            <a:r>
              <a:rPr lang="th-TH" sz="3600" i="1">
                <a:solidFill>
                  <a:srgbClr val="000000"/>
                </a:solidFill>
                <a:cs typeface="Angsana New" pitchFamily="18" charset="-34"/>
              </a:rPr>
              <a:t>หมายความว่า .......</a:t>
            </a:r>
          </a:p>
          <a:p>
            <a:r>
              <a:rPr lang="th-TH" sz="360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th-TH" sz="3600">
                <a:solidFill>
                  <a:srgbClr val="008000"/>
                </a:solidFill>
                <a:cs typeface="Angsana New" pitchFamily="18" charset="-34"/>
              </a:rPr>
              <a:t>**</a:t>
            </a:r>
            <a:r>
              <a:rPr lang="th-TH" sz="3600">
                <a:solidFill>
                  <a:srgbClr val="000000"/>
                </a:solidFill>
                <a:cs typeface="Angsana New" pitchFamily="18" charset="-34"/>
              </a:rPr>
              <a:t> ผลิตภัณฑ์ที่ผลิตสำเร็จรูปแล้ว โดยสถานที่ผลิตตั้งอยู่ในประเทศไทย </a:t>
            </a:r>
            <a:r>
              <a:rPr lang="th-TH" sz="3600" i="1">
                <a:solidFill>
                  <a:srgbClr val="C00000"/>
                </a:solidFill>
                <a:cs typeface="Angsana New" pitchFamily="18" charset="-34"/>
              </a:rPr>
              <a:t>(ระเบียบฯ ข้อ 5)</a:t>
            </a:r>
          </a:p>
          <a:p>
            <a:r>
              <a:rPr lang="th-TH" sz="3600">
                <a:solidFill>
                  <a:srgbClr val="008000"/>
                </a:solidFill>
                <a:cs typeface="Angsana New" pitchFamily="18" charset="-34"/>
              </a:rPr>
              <a:t>** </a:t>
            </a:r>
            <a:r>
              <a:rPr lang="th-TH" sz="3600">
                <a:solidFill>
                  <a:srgbClr val="000000"/>
                </a:solidFill>
                <a:cs typeface="Angsana New" pitchFamily="18" charset="-34"/>
              </a:rPr>
              <a:t>หมายความรวมถึง ผลิตภัณฑ์ที่ได้จากการประกอบ หรือขึ้นรูปในประเทศไทยด้วย  (</a:t>
            </a:r>
            <a:r>
              <a:rPr lang="th-TH" sz="3600" i="1">
                <a:solidFill>
                  <a:srgbClr val="0000FF"/>
                </a:solidFill>
                <a:cs typeface="Angsana New" pitchFamily="18" charset="-34"/>
              </a:rPr>
              <a:t>ตรวจสอบจาก</a:t>
            </a:r>
            <a:r>
              <a:rPr lang="th-TH" sz="3600">
                <a:solidFill>
                  <a:srgbClr val="0000FF"/>
                </a:solidFill>
                <a:cs typeface="Angsana New" pitchFamily="18" charset="-34"/>
              </a:rPr>
              <a:t> </a:t>
            </a:r>
            <a:r>
              <a:rPr lang="th-TH" sz="3600" i="1">
                <a:solidFill>
                  <a:srgbClr val="CC0000"/>
                </a:solidFill>
                <a:cs typeface="Angsana New" pitchFamily="18" charset="-34"/>
              </a:rPr>
              <a:t>กรมโรงงานอุตสาหกรรม)</a:t>
            </a:r>
            <a:endParaRPr lang="en-US" sz="3600" i="1">
              <a:solidFill>
                <a:srgbClr val="CC0000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24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-36513" y="1557338"/>
            <a:ext cx="9180513" cy="52629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th-TH" sz="48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  ให้ใช้พัสดุที่ผลิตในประเทศและกิจการของคนไทย</a:t>
            </a:r>
          </a:p>
          <a:p>
            <a:pPr algn="l">
              <a:defRPr/>
            </a:pPr>
            <a:r>
              <a:rPr lang="th-TH" sz="48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  ให้สนับสนุนสินค้าไทย</a:t>
            </a:r>
          </a:p>
          <a:p>
            <a:pPr algn="l">
              <a:defRPr/>
            </a:pPr>
            <a:r>
              <a:rPr lang="th-TH" sz="48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 มอก</a:t>
            </a:r>
          </a:p>
          <a:p>
            <a:pPr algn="l">
              <a:defRPr/>
            </a:pPr>
            <a:r>
              <a:rPr lang="th-TH" sz="48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 มอก + </a:t>
            </a:r>
            <a:r>
              <a:rPr lang="en-US" sz="48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</a:t>
            </a:r>
          </a:p>
          <a:p>
            <a:pPr algn="l">
              <a:defRPr/>
            </a:pPr>
            <a:r>
              <a:rPr lang="th-TH" sz="48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 ที่ได้จดทะเบียนรับรองผลิตภัณฑ์</a:t>
            </a:r>
          </a:p>
        </p:txBody>
      </p:sp>
      <p:sp>
        <p:nvSpPr>
          <p:cNvPr id="123909" name="Text Box 3"/>
          <p:cNvSpPr txBox="1">
            <a:spLocks noChangeArrowheads="1"/>
          </p:cNvSpPr>
          <p:nvPr/>
        </p:nvSpPr>
        <p:spPr bwMode="auto">
          <a:xfrm>
            <a:off x="0" y="404813"/>
            <a:ext cx="9144000" cy="650875"/>
          </a:xfrm>
          <a:prstGeom prst="rect">
            <a:avLst/>
          </a:prstGeom>
          <a:solidFill>
            <a:srgbClr val="9966FF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การจัดหาพัสดุ</a:t>
            </a:r>
          </a:p>
        </p:txBody>
      </p:sp>
    </p:spTree>
    <p:extLst>
      <p:ext uri="{BB962C8B-B14F-4D97-AF65-F5344CB8AC3E}">
        <p14:creationId xmlns:p14="http://schemas.microsoft.com/office/powerpoint/2010/main" xmlns="" val="257609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71C135E-9033-47D9-A322-7AFB7DA0AF02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57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5496" y="1543432"/>
            <a:ext cx="5767389" cy="267765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u="none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</a:t>
            </a:r>
            <a:r>
              <a:rPr lang="en-US" b="1" u="none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 </a:t>
            </a:r>
            <a:r>
              <a:rPr lang="th-TH" b="1" u="none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ได้ตามความต้องการ ของหน่วยงาน </a:t>
            </a:r>
          </a:p>
          <a:p>
            <a:pPr>
              <a:defRPr/>
            </a:pPr>
            <a:r>
              <a:rPr lang="th-TH" b="1" u="none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แต่ต้องแจ้งให้ผู้เสนอราคาระบุแหล่งกำเนิด /ประเทศผู้ผลิตสิ่งของที่เข้ามาเสนอราคาด้วย เพื่อใช้เป็นเกณฑ์พิจารณา ตามข้อ ๑๖  (๑๑)</a:t>
            </a:r>
          </a:p>
        </p:txBody>
      </p:sp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34925" y="4258831"/>
            <a:ext cx="4393059" cy="255454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u="none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ข้อห้าม </a:t>
            </a:r>
          </a:p>
          <a:p>
            <a:pPr>
              <a:defRPr/>
            </a:pPr>
            <a:r>
              <a:rPr lang="th-TH" sz="32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ห้ามระบุว่าสินค้าที่เสนอราคาต้องผลิต</a:t>
            </a:r>
            <a:r>
              <a:rPr lang="th-TH" sz="3200" b="1" u="none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</a:p>
          <a:p>
            <a:pPr>
              <a:defRPr/>
            </a:pPr>
            <a:r>
              <a:rPr lang="th-TH" sz="3200" b="1" u="none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ทวีป</a:t>
            </a:r>
            <a:r>
              <a:rPr lang="th-TH" sz="3200" b="1" u="none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ยุโรป </a:t>
            </a:r>
            <a:r>
              <a:rPr lang="th-TH" sz="32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th-TH" sz="3200" b="1" u="none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อเมริกา</a:t>
            </a:r>
            <a:r>
              <a:rPr lang="th-TH" sz="32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3200" b="1" u="none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3200" b="1" u="none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32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</a:p>
        </p:txBody>
      </p:sp>
      <p:sp>
        <p:nvSpPr>
          <p:cNvPr id="124937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กรณีไม่มีผู้ได้รับ </a:t>
            </a:r>
            <a:r>
              <a:rPr lang="th-TH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มอก.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ISO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หรือไม่มีการจดทะเบียน ไว้กับกระทรวงอุตสาหกรรม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acer\Desktop\ภ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9" t="33255" r="67959" b="16281"/>
          <a:stretch/>
        </p:blipFill>
        <p:spPr bwMode="auto">
          <a:xfrm flipH="1">
            <a:off x="5802885" y="1543432"/>
            <a:ext cx="3300411" cy="440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60405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4"/>
            <a:ext cx="8229600" cy="857256"/>
          </a:xfrm>
        </p:spPr>
        <p:txBody>
          <a:bodyPr/>
          <a:lstStyle/>
          <a:p>
            <a:pPr eaLnBrk="1" hangingPunct="1"/>
            <a:r>
              <a:rPr lang="th-TH" sz="3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การจัดทำราคากลางของครุภัณฑ์</a:t>
            </a:r>
            <a:endParaRPr lang="en-US" sz="3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3960811" cy="928694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และราคากลางควบคู่กัน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3357562"/>
            <a:ext cx="3810000" cy="107157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u="none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b="1" u="none">
                <a:latin typeface="Tahoma" pitchFamily="34" charset="0"/>
                <a:ea typeface="Tahoma" pitchFamily="34" charset="0"/>
                <a:cs typeface="Tahoma" pitchFamily="34" charset="0"/>
              </a:rPr>
              <a:t>. สำนักงบประมาณกำหนด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h-TH" sz="2000" b="1" u="none">
                <a:latin typeface="Tahoma" pitchFamily="34" charset="0"/>
                <a:ea typeface="Tahoma" pitchFamily="34" charset="0"/>
                <a:cs typeface="Tahoma" pitchFamily="34" charset="0"/>
              </a:rPr>
              <a:t>      - ต้องใช้ราคามาตรฐานของครุภัณฑ์นั้น 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th-TH" sz="2000" b="1" u="none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2000" b="1" u="none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0" y="2071678"/>
            <a:ext cx="388937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u="none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ตรวจสอบครุภัณฑ์ที่จะจัดหาว่าสำนักงบประมาณกำหนดราคามาตรฐานครุภัณฑ์หรือไม่</a:t>
            </a:r>
            <a:endParaRPr lang="en-US" sz="2000" b="1" u="none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0" y="4643446"/>
            <a:ext cx="4648200" cy="16312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none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000" b="1" u="none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สำนักงบประมาณไม่ได้กำหนด </a:t>
            </a:r>
          </a:p>
          <a:p>
            <a:pPr>
              <a:defRPr/>
            </a:pPr>
            <a:r>
              <a:rPr lang="th-TH" sz="2000" b="1" u="none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u="none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2000" b="1" u="none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ทำคุณลักษณะเฉพาะของครุภัณฑ์ต้องจัดทำราคากลางครุภัณฑ์นั้นควบคู่พร้อมกับการทำคุณลักษณะเฉพาะของครุภัณฑ์ด้วย</a:t>
            </a:r>
            <a:endParaRPr lang="en-US" sz="2000" b="1" u="none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935" name="วงรี 6"/>
          <p:cNvSpPr>
            <a:spLocks noChangeArrowheads="1"/>
          </p:cNvSpPr>
          <p:nvPr/>
        </p:nvSpPr>
        <p:spPr bwMode="auto">
          <a:xfrm>
            <a:off x="228600" y="76200"/>
            <a:ext cx="842938" cy="63815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400" u="none"/>
              <a:t>2</a:t>
            </a:r>
            <a:endParaRPr lang="th-TH" sz="4400" u="none"/>
          </a:p>
        </p:txBody>
      </p:sp>
      <p:sp>
        <p:nvSpPr>
          <p:cNvPr id="8" name="TextBox 7"/>
          <p:cNvSpPr txBox="1"/>
          <p:nvPr/>
        </p:nvSpPr>
        <p:spPr>
          <a:xfrm>
            <a:off x="5036400" y="1000108"/>
            <a:ext cx="3821880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ให้จัดทำตามแนวทาง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ปปช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มติ ครม.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กพ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</a:p>
          <a:p>
            <a:pPr>
              <a:buFontTx/>
              <a:buChar char="-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0505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/ว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129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สค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465856"/>
            <a:ext cx="3714776" cy="26776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ก่อนซื้อ/จ้างต้องสืบหาราคากลางเพื่อใช้ประกอบพิจารณาของ ผู้เข้าเสนอราคา และเปิดเผยไว้ใน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Web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/หน่วยงาน/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4143372" y="1357298"/>
            <a:ext cx="785818" cy="5000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6572264" y="2071678"/>
            <a:ext cx="500066" cy="35719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0034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307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4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5" grpId="0" build="p" animBg="1"/>
      <p:bldP spid="64307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th-TH" sz="4000" b="1" smtClean="0">
                <a:cs typeface="Tahoma" pitchFamily="34" charset="0"/>
              </a:rPr>
              <a:t>การจัดทำราคากลางครุภัณฑ์(ต่อ)</a:t>
            </a:r>
            <a:endParaRPr lang="en-US" sz="4000" b="1" smtClean="0">
              <a:cs typeface="Tahoma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5652120" y="836712"/>
            <a:ext cx="3263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/>
            <a:r>
              <a:rPr lang="th-TH" sz="2400" b="1" u="none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 สำนักงบประมาณไม่ได้กำหนด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 algn="l">
              <a:buFontTx/>
              <a:buAutoNum type="arabicPeriod"/>
            </a:pPr>
            <a:r>
              <a:rPr lang="th-TH" sz="24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ครุภัณฑ์ ให้ใช้ ราคาที่เคยซื้อครั้งหลังสุดภายในระยะเวลา </a:t>
            </a:r>
            <a:r>
              <a:rPr lang="en-US" sz="24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หรือ ราคาตลาดโดยสืบราคาจากท้องตลาด รวมทั้งเว็บไซต์ต่างๆ เป็นราคาอ้างอิง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07504" y="908720"/>
            <a:ext cx="3600463" cy="83099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กค </a:t>
            </a:r>
            <a:r>
              <a:rPr lang="en-US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0421</a:t>
            </a: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/ว</a:t>
            </a:r>
            <a:r>
              <a:rPr lang="en-US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111</a:t>
            </a: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วันที่ </a:t>
            </a:r>
            <a:r>
              <a:rPr lang="en-US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กันยายน</a:t>
            </a:r>
            <a:r>
              <a:rPr lang="en-US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2556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-36512" y="1847721"/>
            <a:ext cx="45365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/>
            <a:r>
              <a:rPr lang="en-US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. ยาและเวชภัณฑ์ที่มิใช่ยา </a:t>
            </a:r>
          </a:p>
          <a:p>
            <a:pPr marL="342900" indent="-342900" algn="l"/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 ยาในบัญชียาหลัก    </a:t>
            </a:r>
          </a:p>
          <a:p>
            <a:pPr marL="342900" indent="-342900" algn="l"/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    -ให้ใช้ราคากลางตามประกาศของ </a:t>
            </a:r>
            <a:r>
              <a:rPr lang="th-TH" sz="2400" b="1" u="non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พัฒนาระบบยาแห่งชาติตามระเบียบ สำนักนายกฯว่าด้วย </a:t>
            </a:r>
            <a:r>
              <a:rPr lang="th-TH" sz="2400" b="1" u="non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คกก.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พัฒนาระบบยาแห่งชาติ </a:t>
            </a:r>
            <a:r>
              <a:rPr lang="th-TH" sz="2400" b="1" u="non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พศ.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2551</a:t>
            </a:r>
            <a:endParaRPr lang="th-TH" sz="2400" b="1" u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/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   - หากไม่มีใช้ราคาที่เคยซื้อครั้งหลังสุดภายในภายในระยะเวลา </a:t>
            </a:r>
            <a:r>
              <a:rPr lang="en-US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หรือ ราคาตลาดโดยสืบราคาจากท้องตลาด รวมทั้งเว็บไซต์ต่างๆ เป็นราคาอ้างอิง</a:t>
            </a:r>
            <a:endParaRPr lang="en-US" sz="2400" b="1" u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89141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1530" y="973318"/>
            <a:ext cx="5260549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90000"/>
              </a:lnSpc>
              <a:tabLst>
                <a:tab pos="723900" algn="l"/>
              </a:tabLst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แบ่งองค์ประกอบของผลประโยชน์ทับซ้อน ออกเป็น 3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ประการ</a:t>
            </a:r>
          </a:p>
          <a:p>
            <a:pPr marL="92075" indent="-92075">
              <a:lnSpc>
                <a:spcPct val="90000"/>
              </a:lnSpc>
              <a:tabLst>
                <a:tab pos="625475" algn="l"/>
              </a:tabLst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(1) เป็นประเด็นเกี่ยวกับผลประโยชน์ส่วนบุคคลหรือผลประโยชน์ส่วนตัว ซึ่งส่วนใหญ่มักเกี่ยวพันกับเงินและทรัพย์สินหรือรูปแบบอื่นๆ ที่ทำให้ผู้รับพึงพอใจ</a:t>
            </a:r>
          </a:p>
          <a:p>
            <a:pPr marL="92075" indent="-92075">
              <a:lnSpc>
                <a:spcPct val="90000"/>
              </a:lnSpc>
              <a:tabLst>
                <a:tab pos="625475" algn="l"/>
                <a:tab pos="723900" algn="l"/>
              </a:tabLst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(2) เป็นเรื่องของการใช้อำนาจหน้าที่และดุลพินิจในการตัดสินใจ</a:t>
            </a:r>
          </a:p>
          <a:p>
            <a:pPr marL="174625" indent="-174625">
              <a:lnSpc>
                <a:spcPct val="90000"/>
              </a:lnSpc>
              <a:tabLst>
                <a:tab pos="625475" algn="l"/>
              </a:tabLst>
              <a:defRPr/>
            </a:pP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ดำเนินการอย่างใดอย่างหนึ่งเพื่อผลประโยชน์ส่วนตัว</a:t>
            </a:r>
          </a:p>
          <a:p>
            <a:pPr marL="92075" indent="-92075">
              <a:lnSpc>
                <a:spcPct val="90000"/>
              </a:lnSpc>
              <a:tabLst>
                <a:tab pos="625475" algn="l"/>
              </a:tabLst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(3) เป็นการปฏิบัติหน้าที่โดยใช้สถานะและขอบเขตอำนาจหน้าที่ของ  ผู้ดำรงตำแหน่งทาง	การเมือง  เจ้าหน้าที่ของรัฐหรือพนักงานของรัฐ โดยขาดหลักจริยธรรมพื้นฐานในวิชาชีพของตน</a:t>
            </a:r>
            <a:endParaRPr lang="th-TH" alt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83568" y="-27384"/>
            <a:ext cx="7632848" cy="1008112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ctr">
              <a:lnSpc>
                <a:spcPct val="90000"/>
              </a:lnSpc>
              <a:tabLst>
                <a:tab pos="723900" algn="l"/>
              </a:tabLst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ของผลประโยชน์ทับซ้อน</a:t>
            </a:r>
          </a:p>
        </p:txBody>
      </p:sp>
      <p:pic>
        <p:nvPicPr>
          <p:cNvPr id="2050" name="Picture 2" descr="https://jediyuth.files.wordpress.com/2016/04/the-founder-first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1"/>
            <a:ext cx="3851920" cy="29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97223" y="1391351"/>
            <a:ext cx="3446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ไมเคิล  แม็ค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โดนัลด์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Michael  McDonald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68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lh5.ggpht.com/-v6NPHiFgPSk/U659dFtGV6I/AAAAAAAAARc/tal1QkqnTpc/s1600/20140619_153027_Richtone%252528HDR%25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5847831" cy="26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.ptcdn.info/236/010/000/1380209066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642" y="4152899"/>
            <a:ext cx="3381497" cy="26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aamor.com/media/images/articlepics/%E0%B8%A2%E0%B8%B2%E0%B8%AD%E0%B8%B0%E0%B8%A1%E0%B8%B4%E0%B8%97%E0%B8%A3%E0%B8%B4%E0%B8%9B%E0%B9%84%E0%B8%97%E0%B8%A5%E0%B8%B5%E0%B8%99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289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sz="2400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ยานอกบัญชียาหลัก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- ให้ใช้ราคากลางตามประกาศของ คกก.พัฒนาระบบยาแห่งชาติตามระเบียบ สำนักนายกฯว่าด้วย คกก.พัฒนาระบบยาแห่งชาติ พศ.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2551</a:t>
            </a:r>
            <a:endParaRPr lang="th-TH" sz="24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- หากไม่มีใช้ราคาที่เคยซื้อครั้งหลังสุดภายในภายในระยะเวลา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ปีงบประมาณ หรือ ราคาตลาดโดยสืบราคาจากท้องตลาด รวมทั้งเว็บไซต์ต่างๆ เป็นราคาอ้างอิง</a:t>
            </a:r>
            <a:endParaRPr lang="en-US" sz="24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19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การจัดทำราคากลางครุภัณฑ์(ต่อ)</a:t>
            </a:r>
            <a:endParaRPr lang="en-US" sz="19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57200" y="36576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u="none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u="none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 u="none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b="1" u="none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เวชภัณฑ์ที่มิใช่ยา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    - ให้ใช้ราคามาตรฐานที่กระทรวง สธ จัดทำขึ้นและเผยแพร่ทางเอกสารหรือเว็บไซต์ของศูนย์ข้อมูลข่าวสารด้านเวชภัณฑ์ของกระทรวง สธจัด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   - หากไม่มีใช้ราคาที่เคยซื้อครั้งหลังสุดภายในภายในระยะเวลา </a:t>
            </a:r>
            <a:r>
              <a:rPr lang="en-US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หรือ ราคาตลาดโดยสืบราคาจากท้องตลาด รวมทั้งเว็บไซต์ต่างๆ เป็นราคาอ้างอิง</a:t>
            </a:r>
            <a:endParaRPr lang="en-US" sz="2400" b="1" u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Clr>
                <a:schemeClr val="accent1"/>
              </a:buClr>
              <a:buFont typeface="Wingdings" pitchFamily="2" charset="2"/>
              <a:buNone/>
            </a:pPr>
            <a:endParaRPr lang="en-US" sz="2400" b="1" u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426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humbs.dreamstime.com/x/female-computer-operator-17292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7280"/>
            <a:ext cx="3248025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9026" name="Rectangle 2"/>
          <p:cNvSpPr>
            <a:spLocks noGrp="1" noChangeArrowheads="1"/>
          </p:cNvSpPr>
          <p:nvPr>
            <p:ph idx="1"/>
          </p:nvPr>
        </p:nvSpPr>
        <p:spPr>
          <a:xfrm>
            <a:off x="86816" y="746720"/>
            <a:ext cx="82296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.ระบบเทคโนโลยี่สารสนเทศ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ฮาร์ดแวร์ และซอฟต์แวร์ ให้ใช้ราคามาตรฐานตามที่กระทรวงเทคโนโลยี่สารสนเทศและการสื่อสารกำหนด ซึ่งได้เผยแพร่ทางเว็บไซต์  หรือใช้ราคาตลาดโดยสืบราคาจากท้องตลาด รวมทั้งเว็บไซต์ต่างๆ เป็นราคาอ้างอิง</a:t>
            </a:r>
            <a:endParaRPr lang="en-US" sz="24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การพัฒนาซอฟต์แวร์ ประเภทโปรแกรมประยุกต์ ให้ใช้ราคามาตรฐานตามที่กระทรวงเทคโนโลยี่สารสนเทศและการสื่อสารกำหนด ซึ่งได้เผยแพร่ทางเว็บไซต์  หรือใช้ราคาตลาดโดยสืบราคาจากท้องตลาด รวมทั้งเว็บไซต์ต่างๆ เป็นราคาอ้างอิง</a:t>
            </a:r>
            <a:endParaRPr lang="en-US" sz="24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24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สำหรับรายการอื่นๆ ที่กระทรวงเทคโนโลยี่สารสนเทศและการสื่อสารไม่ได้กำหนด ราคามาตรฐานให้ใช้ราคาตลาดโดยสืบราคาจากท้องตลาด รวมทั้งเว็บไซต์ต่างๆ เป็นราคาอ้างอิง</a:t>
            </a:r>
            <a:endParaRPr lang="en-US" sz="2400" b="1" dirty="0" smtClean="0">
              <a:solidFill>
                <a:srgbClr val="A5002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1900" b="1" dirty="0">
                <a:solidFill>
                  <a:schemeClr val="tx2"/>
                </a:solidFill>
              </a:rPr>
              <a:t>การจัดทำราคากลางครุภัณฑ์(ต่อ)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487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การเปิดเผยราคากลางของราชการ สำหรับการจัดซื้อ/จ้างที่มีวงเงินเกิน </a:t>
            </a:r>
            <a:r>
              <a:rPr lang="en-US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100</a:t>
            </a:r>
            <a:r>
              <a:rPr lang="th-TH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n-US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000</a:t>
            </a:r>
            <a:r>
              <a:rPr lang="th-TH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บาท ให้หน่วยงานของรัฐประกาศราคากลางและรายละเอียดการคำนวณราคากลางไว้ในเว็บไซต์ของหน่วยงานและของกรมบัญชีกลาง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Tahoma" pitchFamily="34" charset="0"/>
                <a:cs typeface="Tahoma" pitchFamily="34" charset="0"/>
              </a:rPr>
              <a:t>5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. การเปิดเผยราคากลางของราชการ ในระบบ</a:t>
            </a:r>
            <a:endParaRPr lang="en-US" sz="28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e-GP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ให้หน่วยงานของรัฐถือปฏิบัติตามหนังสือ </a:t>
            </a:r>
            <a:endParaRPr lang="en-US" sz="28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Tahoma" pitchFamily="34" charset="0"/>
                <a:cs typeface="Tahoma" pitchFamily="34" charset="0"/>
              </a:rPr>
              <a:t>   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ที่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กค 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0421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4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/ว 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179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วันที่ 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14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พค. 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1900" b="1" dirty="0">
                <a:solidFill>
                  <a:schemeClr val="tx2"/>
                </a:solidFill>
              </a:rPr>
              <a:t>การจัดทำราคากลางครุภัณฑ์(ต่อ)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63460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268413"/>
            <a:ext cx="8686800" cy="187255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h-TH" sz="40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ปฏิบัติตามขั้นตอนของระเบียบจนได้รับอนุมัติจากผู้มีอำนาจแล้วจึงไปทำสัญญาหรือข้อตกลง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188913"/>
            <a:ext cx="9110663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h-TH" sz="4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หลักการจัดหา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350100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ต้องมีการบันทึกหลักฐานในการดำเนินการพร้อมทั้งเหตุผลในการพิจารณาสั่งการในขั้นตอนที่สำคัญไว้เพื่อประกอบการพิจารณา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xmlns="" val="382890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0680EB2-3835-4D6C-8FCA-05CE09868857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64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22530" name="Picture 2" descr="http://www.dailynews.co.th/images/1030343?s=750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84" y="764704"/>
            <a:ext cx="5976664" cy="35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984" y="3861048"/>
            <a:ext cx="5684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</a:t>
            </a:r>
          </a:p>
          <a:p>
            <a:r>
              <a:rPr lang="th-TH" sz="8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</a:t>
            </a:r>
            <a:endParaRPr lang="th-TH" sz="8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acer\Desktop\ภ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01" t="5684" r="32985" b="40883"/>
          <a:stretch/>
        </p:blipFill>
        <p:spPr bwMode="auto">
          <a:xfrm>
            <a:off x="6395570" y="77046"/>
            <a:ext cx="2694837" cy="6089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3428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938963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F1C7B99-B4AF-4AD5-B2AE-D713705F038D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65</a:t>
            </a:fld>
            <a:endParaRPr lang="th-TH" sz="1200" b="0" dirty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97283" name="ชื่อเรื่อง 1"/>
          <p:cNvSpPr txBox="1">
            <a:spLocks/>
          </p:cNvSpPr>
          <p:nvPr/>
        </p:nvSpPr>
        <p:spPr bwMode="auto">
          <a:xfrm>
            <a:off x="0" y="142875"/>
            <a:ext cx="9144000" cy="1357313"/>
          </a:xfrm>
          <a:prstGeom prst="rect">
            <a:avLst/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/>
            <a:r>
              <a:rPr lang="th-TH" sz="4000">
                <a:solidFill>
                  <a:srgbClr val="0000CC"/>
                </a:solidFill>
                <a:cs typeface="FreesiaUPC" pitchFamily="34" charset="-34"/>
              </a:rPr>
              <a:t>ความเข้าใจผิดในการแต่งตั้งคณะกรรมการตรวจรับ</a:t>
            </a:r>
            <a:endParaRPr lang="th-TH" sz="4000" b="0"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 bwMode="auto">
          <a:xfrm>
            <a:off x="179388" y="1628775"/>
            <a:ext cx="4500562" cy="4537075"/>
          </a:xfrm>
          <a:prstGeom prst="rect">
            <a:avLst/>
          </a:prstGeom>
          <a:solidFill>
            <a:srgbClr val="FFFF99"/>
          </a:solidFill>
          <a:ln w="9525">
            <a:solidFill>
              <a:srgbClr val="007434"/>
            </a:solidFill>
            <a:miter lim="800000"/>
            <a:headEnd/>
            <a:tailEnd/>
          </a:ln>
        </p:spPr>
        <p:txBody>
          <a:bodyPr/>
          <a:lstStyle>
            <a:lvl1pPr marL="533400" indent="-5334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h-TH" sz="360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งานซื้อ/จ้างทำของ/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h-TH" sz="360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งานจ้างเหมาบริการ/งานจ้างรับขน/งานจ้างอื่นๆ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h-TH" sz="3600" i="1">
                <a:solidFill>
                  <a:srgbClr val="0000CC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3600" i="1">
                <a:solidFill>
                  <a:srgbClr val="0000CC"/>
                </a:solidFill>
                <a:latin typeface="Tahoma" pitchFamily="34" charset="0"/>
              </a:rPr>
              <a:t>ให้แต่งตั้ง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th-TH" sz="3600" i="1">
                <a:solidFill>
                  <a:srgbClr val="0000CC"/>
                </a:solidFill>
                <a:latin typeface="Tahoma" pitchFamily="34" charset="0"/>
              </a:rPr>
              <a:t>คกก.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th-TH" sz="3600" i="1">
                <a:solidFill>
                  <a:srgbClr val="0000CC"/>
                </a:solidFill>
                <a:latin typeface="Tahoma" pitchFamily="34" charset="0"/>
              </a:rPr>
              <a:t>ตรวจรับ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th-TH" sz="3600" i="1">
                <a:solidFill>
                  <a:srgbClr val="0000CC"/>
                </a:solidFill>
                <a:latin typeface="Tahoma" pitchFamily="34" charset="0"/>
              </a:rPr>
              <a:t>พัสดุ</a:t>
            </a:r>
            <a:endParaRPr lang="th-TH" sz="3600" b="0" i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ตัวยึดเนื้อหา 3"/>
          <p:cNvSpPr txBox="1">
            <a:spLocks/>
          </p:cNvSpPr>
          <p:nvPr/>
        </p:nvSpPr>
        <p:spPr>
          <a:xfrm>
            <a:off x="4929188" y="1700213"/>
            <a:ext cx="3787775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434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th-TH" sz="3600" b="1" u="sng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เฉพาะงานจ้างก่อสร้างเท่านั้น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ให้แต่งตั้ง </a:t>
            </a:r>
            <a:r>
              <a:rPr lang="th-TH" sz="36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</a:t>
            </a: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.ตรวจการจ้าง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ผู้ควบคุมงาน</a:t>
            </a:r>
          </a:p>
        </p:txBody>
      </p:sp>
      <p:pic>
        <p:nvPicPr>
          <p:cNvPr id="444422" name="Picture 6" descr="ANd9GcSVeFnbS-M8wReHp7ezuXSQZ8IeO2F_ykQwMKEl8IzEfMEOCfFh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6700"/>
            <a:ext cx="2232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3" name="Picture 7" descr="hom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97425"/>
            <a:ext cx="27368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6513" y="404813"/>
            <a:ext cx="647700" cy="7921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0" dirty="0">
                <a:solidFill>
                  <a:schemeClr val="bg1"/>
                </a:solidFill>
                <a:cs typeface="Angsana New" pitchFamily="18" charset="-34"/>
              </a:rPr>
              <a:t>1</a:t>
            </a:r>
            <a:endParaRPr lang="th-TH" sz="5400" b="0">
              <a:solidFill>
                <a:schemeClr val="bg1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6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Oval 5"/>
          <p:cNvSpPr>
            <a:spLocks noChangeArrowheads="1"/>
          </p:cNvSpPr>
          <p:nvPr/>
        </p:nvSpPr>
        <p:spPr bwMode="auto">
          <a:xfrm>
            <a:off x="250825" y="333375"/>
            <a:ext cx="792163" cy="719138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7200">
                <a:cs typeface="Angsana New" pitchFamily="18" charset="-34"/>
              </a:rPr>
              <a:t>2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1042988" y="332236"/>
            <a:ext cx="4476981" cy="128650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marL="571500" indent="-571500" eaLnBrk="1" hangingPunct="1"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th-TH" dirty="0" smtClean="0">
                <a:solidFill>
                  <a:schemeClr val="bg1"/>
                </a:solidFill>
              </a:rPr>
              <a:t>จ้าง</a:t>
            </a:r>
            <a:r>
              <a:rPr lang="th-TH" dirty="0">
                <a:solidFill>
                  <a:schemeClr val="bg1"/>
                </a:solidFill>
              </a:rPr>
              <a:t>เขาทำ</a:t>
            </a:r>
            <a:r>
              <a:rPr lang="th-TH" dirty="0" smtClean="0">
                <a:solidFill>
                  <a:schemeClr val="bg1"/>
                </a:solidFill>
              </a:rPr>
              <a:t>ให้</a:t>
            </a:r>
          </a:p>
          <a:p>
            <a:pPr marL="571500" indent="-571500" eaLnBrk="1" hangingPunct="1"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th-TH" sz="2800" dirty="0" smtClean="0">
                <a:solidFill>
                  <a:schemeClr val="bg1"/>
                </a:solidFill>
              </a:rPr>
              <a:t>(จ้างรถรับขน)</a:t>
            </a:r>
          </a:p>
        </p:txBody>
      </p:sp>
      <p:sp>
        <p:nvSpPr>
          <p:cNvPr id="244750" name="AutoShape 14"/>
          <p:cNvSpPr>
            <a:spLocks noChangeArrowheads="1"/>
          </p:cNvSpPr>
          <p:nvPr/>
        </p:nvSpPr>
        <p:spPr bwMode="auto">
          <a:xfrm>
            <a:off x="4607496" y="0"/>
            <a:ext cx="4536504" cy="3237484"/>
          </a:xfrm>
          <a:prstGeom prst="cloudCallout">
            <a:avLst>
              <a:gd name="adj1" fmla="val -71092"/>
              <a:gd name="adj2" fmla="val 55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th-TH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การจ้าง  และการเช่า  ต่างกันอย่างไร</a:t>
            </a:r>
          </a:p>
          <a:p>
            <a:pPr algn="ctr"/>
            <a:endParaRPr lang="th-TH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3708030"/>
            <a:ext cx="4060727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เช่าเราทำเอง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(เช่าเครื่องถ่ายเอกสาร) </a:t>
            </a:r>
          </a:p>
        </p:txBody>
      </p:sp>
      <p:pic>
        <p:nvPicPr>
          <p:cNvPr id="8" name="Picture 11" descr="C:\Users\acer\Desktop\ภ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06" t="44414" r="5056" b="24606"/>
          <a:stretch/>
        </p:blipFill>
        <p:spPr bwMode="auto">
          <a:xfrm>
            <a:off x="250824" y="1700808"/>
            <a:ext cx="2602575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52606128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4" grpId="0" animBg="1"/>
      <p:bldP spid="244750" grpId="0" animBg="1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%E0%B8%82%E0%B9%89%E0%B8%AD%E0%B8%AB%E0%B9%89%E0%B8%B2%E0%B8%A1-300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320" y="795337"/>
            <a:ext cx="19446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668463" y="1211263"/>
            <a:ext cx="244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 dirty="0"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179388" y="2318345"/>
            <a:ext cx="87852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3200" dirty="0">
                <a:latin typeface="Tahoma" pitchFamily="34" charset="0"/>
              </a:rPr>
              <a:t>* </a:t>
            </a:r>
            <a:r>
              <a:rPr lang="th-TH" sz="3200" dirty="0">
                <a:solidFill>
                  <a:srgbClr val="008000"/>
                </a:solidFill>
                <a:latin typeface="Tahoma" pitchFamily="34" charset="0"/>
              </a:rPr>
              <a:t>ห้ามระบุยี่ห้อสิ่งของที่ต้องการจะซื้อทุกชนิด</a:t>
            </a:r>
          </a:p>
          <a:p>
            <a:pPr eaLnBrk="1" hangingPunct="1"/>
            <a:r>
              <a:rPr lang="th-TH" sz="3200" i="1" dirty="0">
                <a:solidFill>
                  <a:srgbClr val="FF0000"/>
                </a:solidFill>
                <a:latin typeface="Tahoma" pitchFamily="34" charset="0"/>
              </a:rPr>
              <a:t>เว้นแต่ ที่มีข้อยกเว้นไว้ เช่น ยารักษาโรค  เครื่องอะไหล่  เป็นต้น</a:t>
            </a:r>
            <a:endParaRPr lang="th-TH" sz="32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buFontTx/>
              <a:buChar char="•"/>
            </a:pPr>
            <a:r>
              <a:rPr lang="th-TH" sz="3200" dirty="0">
                <a:latin typeface="Tahoma" pitchFamily="34" charset="0"/>
              </a:rPr>
              <a:t>ห้ามกำหนดรายละเอียดหรือ</a:t>
            </a:r>
          </a:p>
          <a:p>
            <a:pPr eaLnBrk="1" hangingPunct="1"/>
            <a:r>
              <a:rPr lang="th-TH" sz="3200" dirty="0">
                <a:latin typeface="Tahoma" pitchFamily="34" charset="0"/>
              </a:rPr>
              <a:t>     คุณลักษณะเฉพาะของพัสดุ</a:t>
            </a:r>
          </a:p>
          <a:p>
            <a:pPr eaLnBrk="1" hangingPunct="1"/>
            <a:r>
              <a:rPr lang="th-TH" sz="3200" dirty="0">
                <a:latin typeface="Tahoma" pitchFamily="34" charset="0"/>
              </a:rPr>
              <a:t>     ที่จะซื้อให้ใกล้เคียงกับยี่ห้อใดยี่ห้อหนึ่งหรือ</a:t>
            </a:r>
          </a:p>
          <a:p>
            <a:pPr eaLnBrk="1" hangingPunct="1"/>
            <a:r>
              <a:rPr lang="th-TH" sz="3200" dirty="0">
                <a:latin typeface="Tahoma" pitchFamily="34" charset="0"/>
              </a:rPr>
              <a:t>     ผู้ขายราย รายหนึ่งโดยเฉพาะ</a:t>
            </a:r>
          </a:p>
          <a:p>
            <a:pPr eaLnBrk="1" hangingPunct="1"/>
            <a:r>
              <a:rPr lang="th-TH" sz="3200" dirty="0">
                <a:latin typeface="Tahoma" pitchFamily="34" charset="0"/>
              </a:rPr>
              <a:t>*   </a:t>
            </a:r>
            <a:r>
              <a:rPr lang="th-TH" sz="3200" dirty="0">
                <a:solidFill>
                  <a:srgbClr val="0000CC"/>
                </a:solidFill>
                <a:latin typeface="Tahoma" pitchFamily="34" charset="0"/>
              </a:rPr>
              <a:t>ห้ามมิให้กระทำการแบ่งซื้อแบ่งจ้าง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692275" y="333375"/>
            <a:ext cx="27352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5400">
                <a:latin typeface="Tahoma" pitchFamily="34" charset="0"/>
              </a:rPr>
              <a:t>ข้อห้าม</a:t>
            </a:r>
          </a:p>
        </p:txBody>
      </p:sp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539750" y="404813"/>
            <a:ext cx="9366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/>
              <a:t>3</a:t>
            </a:r>
            <a:endParaRPr lang="th-TH" sz="4800"/>
          </a:p>
        </p:txBody>
      </p:sp>
      <p:sp>
        <p:nvSpPr>
          <p:cNvPr id="2" name="TextBox 1"/>
          <p:cNvSpPr txBox="1"/>
          <p:nvPr/>
        </p:nvSpPr>
        <p:spPr>
          <a:xfrm rot="19679862">
            <a:off x="4317313" y="367508"/>
            <a:ext cx="3228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8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ห้าม</a:t>
            </a:r>
            <a:endParaRPr lang="th-TH" sz="8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179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  <p:bldP spid="99332" grpId="0" animBg="1"/>
      <p:bldP spid="99334" grpId="0" animBg="1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286" y="340630"/>
            <a:ext cx="377378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อย่างไรเรียกว่า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ล็อคสเป็ค</a:t>
            </a:r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กลุ่ม 10"/>
          <p:cNvGrpSpPr>
            <a:grpSpLocks/>
          </p:cNvGrpSpPr>
          <p:nvPr/>
        </p:nvGrpSpPr>
        <p:grpSpPr bwMode="auto">
          <a:xfrm>
            <a:off x="350341" y="2638425"/>
            <a:ext cx="3357563" cy="3965575"/>
            <a:chOff x="-369923" y="2642515"/>
            <a:chExt cx="3664102" cy="4327289"/>
          </a:xfrm>
        </p:grpSpPr>
        <p:pic>
          <p:nvPicPr>
            <p:cNvPr id="29710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20219">
              <a:off x="-369923" y="2642515"/>
              <a:ext cx="3557995" cy="432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23097" y="3235231"/>
              <a:ext cx="2871082" cy="1175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เกณฑ์การ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พิจารณา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กลุ่ม 11"/>
          <p:cNvGrpSpPr>
            <a:grpSpLocks/>
          </p:cNvGrpSpPr>
          <p:nvPr/>
        </p:nvGrpSpPr>
        <p:grpSpPr bwMode="auto">
          <a:xfrm>
            <a:off x="3923387" y="980727"/>
            <a:ext cx="5035550" cy="1233488"/>
            <a:chOff x="3971500" y="1802680"/>
            <a:chExt cx="5036024" cy="1233593"/>
          </a:xfrm>
        </p:grpSpPr>
        <p:sp>
          <p:nvSpPr>
            <p:cNvPr id="4" name="Teardrop 3"/>
            <p:cNvSpPr/>
            <p:nvPr/>
          </p:nvSpPr>
          <p:spPr>
            <a:xfrm>
              <a:off x="3971500" y="1802680"/>
              <a:ext cx="5036024" cy="1233593"/>
            </a:xfrm>
            <a:prstGeom prst="teardrop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44706" y="1899449"/>
              <a:ext cx="4462818" cy="9541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spc="-300" dirty="0">
                  <a:ln/>
                  <a:solidFill>
                    <a:schemeClr val="bg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มีผู้มีคุณสมบัติตามเงื่อนไข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u="sng" spc="-300" dirty="0">
                  <a:ln/>
                  <a:solidFill>
                    <a:schemeClr val="bg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อย่างน้อย </a:t>
              </a:r>
              <a:r>
                <a:rPr lang="en-US" b="1" u="sng" spc="-300" dirty="0">
                  <a:ln/>
                  <a:solidFill>
                    <a:schemeClr val="bg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 </a:t>
              </a:r>
              <a:r>
                <a:rPr lang="th-TH" b="1" u="sng" spc="-300" dirty="0">
                  <a:ln/>
                  <a:solidFill>
                    <a:schemeClr val="bg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ราย</a:t>
              </a:r>
              <a:r>
                <a:rPr lang="th-TH" b="1" spc="-300" dirty="0">
                  <a:ln/>
                  <a:solidFill>
                    <a:schemeClr val="bg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ขึ้นไป</a:t>
              </a:r>
            </a:p>
          </p:txBody>
        </p:sp>
      </p:grpSp>
      <p:grpSp>
        <p:nvGrpSpPr>
          <p:cNvPr id="13" name="กลุ่ม 12"/>
          <p:cNvGrpSpPr>
            <a:grpSpLocks/>
          </p:cNvGrpSpPr>
          <p:nvPr/>
        </p:nvGrpSpPr>
        <p:grpSpPr bwMode="auto">
          <a:xfrm>
            <a:off x="3675500" y="2872532"/>
            <a:ext cx="5103813" cy="1852612"/>
            <a:chOff x="3616657" y="3186846"/>
            <a:chExt cx="5104264" cy="1851096"/>
          </a:xfrm>
        </p:grpSpPr>
        <p:sp>
          <p:nvSpPr>
            <p:cNvPr id="6" name="Teardrop 5"/>
            <p:cNvSpPr/>
            <p:nvPr/>
          </p:nvSpPr>
          <p:spPr>
            <a:xfrm>
              <a:off x="3616657" y="3186846"/>
              <a:ext cx="5035995" cy="1851096"/>
            </a:xfrm>
            <a:prstGeom prst="teardrop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62567" y="3283616"/>
              <a:ext cx="4558354" cy="138386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n/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เป็นสิ่งของที่ควรจะมีหรือ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n/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จัดให้มี เพื่อใช้งานตามปกติของการประกอบธุรกิจ</a:t>
              </a:r>
            </a:p>
          </p:txBody>
        </p:sp>
      </p:grpSp>
      <p:grpSp>
        <p:nvGrpSpPr>
          <p:cNvPr id="14" name="กลุ่ม 14"/>
          <p:cNvGrpSpPr>
            <a:grpSpLocks/>
          </p:cNvGrpSpPr>
          <p:nvPr/>
        </p:nvGrpSpPr>
        <p:grpSpPr bwMode="auto">
          <a:xfrm>
            <a:off x="3639319" y="5206998"/>
            <a:ext cx="5037137" cy="1233488"/>
            <a:chOff x="3275462" y="5207182"/>
            <a:chExt cx="5036024" cy="1233593"/>
          </a:xfrm>
        </p:grpSpPr>
        <p:sp>
          <p:nvSpPr>
            <p:cNvPr id="8" name="Teardrop 7"/>
            <p:cNvSpPr/>
            <p:nvPr/>
          </p:nvSpPr>
          <p:spPr>
            <a:xfrm>
              <a:off x="3275462" y="5207182"/>
              <a:ext cx="5036024" cy="1233593"/>
            </a:xfrm>
            <a:prstGeom prst="teardrop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6657" y="5303951"/>
              <a:ext cx="4694829" cy="95418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n/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เป็นประโยชน์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n/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แก่ทางราชการ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6120-71B9-4933-A1FC-03F743D2815A}" type="slidenum">
              <a:rPr lang="th-TH"/>
              <a:pPr>
                <a:defRPr/>
              </a:pPr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859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01155" y="1196752"/>
            <a:ext cx="3736552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4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ข้อห้าม</a:t>
            </a:r>
          </a:p>
          <a:p>
            <a:pPr>
              <a:defRPr/>
            </a:pPr>
            <a:r>
              <a:rPr lang="th-TH" sz="4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แบ่งซื้อ </a:t>
            </a:r>
            <a:r>
              <a:rPr lang="th-TH" sz="4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th-TH" sz="4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แบ่งจ้าง</a:t>
            </a:r>
          </a:p>
          <a:p>
            <a:pPr>
              <a:defRPr/>
            </a:pPr>
            <a:r>
              <a:rPr lang="th-TH" sz="4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ระเบียบฯข้อ ๒๒</a:t>
            </a:r>
          </a:p>
        </p:txBody>
      </p:sp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616F859-C1F3-4FB7-9BBD-197A987E5805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69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6" name="Picture 8" descr="ผลการค้นหารูปภาพสำหรับ รพ กำแพงเพชร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34" r="34937"/>
          <a:stretch/>
        </p:blipFill>
        <p:spPr bwMode="auto">
          <a:xfrm>
            <a:off x="1258353" y="260647"/>
            <a:ext cx="3025615" cy="6521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4683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4932040" y="5499764"/>
            <a:ext cx="4248472" cy="132343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alt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alt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การทำงานพิเศษ </a:t>
            </a:r>
            <a:r>
              <a:rPr lang="en-US" alt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(Outside Employment or Moonlighting) </a:t>
            </a:r>
            <a:endParaRPr lang="th-TH" alt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เช่น ตั้งบริษัทดำเนินการธุรกิจที่แข่งขันหรือรับงานจากต้น</a:t>
            </a:r>
            <a:r>
              <a:rPr lang="th-TH" alt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สังกัด</a:t>
            </a:r>
            <a:endParaRPr lang="th-TH" alt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4336"/>
            <a:ext cx="4307154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1.การรับผลประโยชน์ต่าง ๆ </a:t>
            </a:r>
            <a:r>
              <a:rPr lang="en-US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(Acceptance of Benefit) </a:t>
            </a:r>
            <a:endParaRPr lang="th-TH" alt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รับของขวัญ เงินสนับสนุน </a:t>
            </a:r>
          </a:p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เงินที่ลูกค้าของหน่วยงานบริจาคให้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7775"/>
            <a:ext cx="3600399" cy="16312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2.การทำธุรกิจกับตนเอง </a:t>
            </a:r>
            <a:r>
              <a:rPr lang="en-US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(Self Dealing) </a:t>
            </a:r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หรือเป็นคู่สัญญากับหน่วยงานตนเอง เช่น มีส่วนได้ส่วนเสียในสัญญาที่ทำกับหน่วยงานต้นสังกัด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7" y="3808991"/>
            <a:ext cx="3600399" cy="255454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3.การทำงานหลังออกจากตำแหน่งหน้าที่สาธารณะหรือหลังเกษียณไปแล้ว</a:t>
            </a:r>
            <a:r>
              <a:rPr lang="en-US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(Post Employment) </a:t>
            </a:r>
            <a:endParaRPr lang="th-TH" alt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ลาออกจากหน่วยงานไปทำงานในหน่วยงานที่ดำเนินธุรกิจประเภทที่ตนเองเคยมีอำนาจควบคุมกำกับดูแล</a:t>
            </a:r>
            <a:endParaRPr lang="en-US" alt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9603"/>
            <a:ext cx="57961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รูปแบบ </a:t>
            </a:r>
            <a:r>
              <a:rPr lang="en-US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alt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ผลประโยชน์ทับซ้อน</a:t>
            </a:r>
            <a:endParaRPr lang="th-TH" alt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img1.imeaw.com/uppic/a2/e3627f9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7154" y="698350"/>
            <a:ext cx="2448272" cy="16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knation.net/blog/home/blog_data/634/23634/images/TravelVacation/KlongLadMaYom/CreativeSalesMan/Eddy1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9994" y="2177775"/>
            <a:ext cx="2414174" cy="16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uilk.com/th/wp-content/uploads/2015/06/cost-pla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810" y="4141528"/>
            <a:ext cx="2587116" cy="13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builk.com/th/wp-content/uploads/2015/06/cost-control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056" y="3808991"/>
            <a:ext cx="3220519" cy="16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39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3" grpId="0" animBg="1"/>
      <p:bldP spid="4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88913"/>
            <a:ext cx="9107487" cy="755650"/>
          </a:xfrm>
          <a:solidFill>
            <a:srgbClr val="FF0000"/>
          </a:solidFill>
          <a:ln>
            <a:solidFill>
              <a:srgbClr val="FF99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32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แนวทางการพิจารณาเรื่องการแบ่งซื้อแบ่งจ้าง</a:t>
            </a:r>
          </a:p>
        </p:txBody>
      </p:sp>
      <p:sp>
        <p:nvSpPr>
          <p:cNvPr id="101379" name="AutoShape 6" descr="9k="/>
          <p:cNvSpPr>
            <a:spLocks noChangeAspect="1" noChangeArrowheads="1"/>
          </p:cNvSpPr>
          <p:nvPr/>
        </p:nvSpPr>
        <p:spPr bwMode="auto">
          <a:xfrm>
            <a:off x="3343275" y="25003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1380" name="AutoShape 7" descr="9k="/>
          <p:cNvSpPr>
            <a:spLocks noChangeAspect="1" noChangeArrowheads="1"/>
          </p:cNvSpPr>
          <p:nvPr/>
        </p:nvSpPr>
        <p:spPr bwMode="auto">
          <a:xfrm>
            <a:off x="3343275" y="25003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1381" name="AutoShape 8" descr="9k="/>
          <p:cNvSpPr>
            <a:spLocks noChangeAspect="1" noChangeArrowheads="1"/>
          </p:cNvSpPr>
          <p:nvPr/>
        </p:nvSpPr>
        <p:spPr bwMode="auto">
          <a:xfrm>
            <a:off x="3343275" y="25003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" name="วงรี 11"/>
          <p:cNvSpPr/>
          <p:nvPr/>
        </p:nvSpPr>
        <p:spPr bwMode="auto">
          <a:xfrm>
            <a:off x="533400" y="1066800"/>
            <a:ext cx="2667000" cy="2819400"/>
          </a:xfrm>
          <a:prstGeom prst="ellipse">
            <a:avLst/>
          </a:prstGeom>
          <a:solidFill>
            <a:srgbClr val="0000CC"/>
          </a:solidFill>
          <a:ln>
            <a:noFill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พัสดุที่จะจัดหาเป็นประเภทเดียวกันหรือไม่</a:t>
            </a:r>
          </a:p>
        </p:txBody>
      </p:sp>
      <p:sp>
        <p:nvSpPr>
          <p:cNvPr id="13" name="วงรี 12"/>
          <p:cNvSpPr/>
          <p:nvPr/>
        </p:nvSpPr>
        <p:spPr bwMode="auto">
          <a:xfrm>
            <a:off x="5638800" y="1143000"/>
            <a:ext cx="2819400" cy="2819400"/>
          </a:xfrm>
          <a:prstGeom prst="ellipse">
            <a:avLst/>
          </a:prstGeom>
          <a:solidFill>
            <a:srgbClr val="CC00CC"/>
          </a:solidFill>
          <a:ln>
            <a:noFill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วงเงินที่ได้รับมาพร้อมกันหรือไม่</a:t>
            </a:r>
          </a:p>
        </p:txBody>
      </p:sp>
      <p:sp>
        <p:nvSpPr>
          <p:cNvPr id="14" name="วงรี 13"/>
          <p:cNvSpPr/>
          <p:nvPr/>
        </p:nvSpPr>
        <p:spPr bwMode="auto">
          <a:xfrm>
            <a:off x="2667000" y="3733800"/>
            <a:ext cx="3581400" cy="29718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พิจารณาจากความต้องการของผู้ใช้พัสดุ</a:t>
            </a:r>
          </a:p>
          <a:p>
            <a:pPr>
              <a:defRPr/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ว่าต้องการใช้พร้อมกันหรือไม่</a:t>
            </a:r>
          </a:p>
        </p:txBody>
      </p:sp>
      <p:sp>
        <p:nvSpPr>
          <p:cNvPr id="15" name="ลูกศรขวา 14"/>
          <p:cNvSpPr>
            <a:spLocks noChangeArrowheads="1"/>
          </p:cNvSpPr>
          <p:nvPr/>
        </p:nvSpPr>
        <p:spPr bwMode="auto">
          <a:xfrm>
            <a:off x="2819400" y="2514600"/>
            <a:ext cx="609600" cy="6096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7" name="ลูกศรขวา 16"/>
          <p:cNvSpPr>
            <a:spLocks noChangeArrowheads="1"/>
          </p:cNvSpPr>
          <p:nvPr/>
        </p:nvSpPr>
        <p:spPr bwMode="auto">
          <a:xfrm flipH="1">
            <a:off x="5334000" y="251460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18" name="ลูกศรขึ้น 17"/>
          <p:cNvSpPr>
            <a:spLocks noChangeArrowheads="1"/>
          </p:cNvSpPr>
          <p:nvPr/>
        </p:nvSpPr>
        <p:spPr bwMode="auto">
          <a:xfrm>
            <a:off x="4114800" y="3276600"/>
            <a:ext cx="762000" cy="457200"/>
          </a:xfrm>
          <a:prstGeom prst="up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2" name="AutoShape 2" descr="ที่มีสีสัน, ปริซึม, รงค์, รุ้ง, ประสาทหลอน, นามธรร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4" descr="ที่มีสีสัน, ปริซึม, รงค์, รุ้ง, ประสาทหลอน, นามธรรม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ที่มีสีสัน, ปริซึม, รงค์, รุ้ง, ประสาทหลอน, นามธรรม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ที่มีสีสัน, ปริซึม, รงค์, รุ้ง, ประสาทหลอน, นามธรรม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ที่มีสีสัน, ปริซึม, รงค์, รุ้ง, ประสาทหลอน, นามธรรม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6" name="Picture 12" descr="http://1.3qdc.com/sakid/2007/09/15/1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767" y="1228312"/>
            <a:ext cx="2336353" cy="21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60213" y="1839324"/>
            <a:ext cx="1944763" cy="83099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เจตนา</a:t>
            </a:r>
          </a:p>
        </p:txBody>
      </p:sp>
    </p:spTree>
    <p:extLst>
      <p:ext uri="{BB962C8B-B14F-4D97-AF65-F5344CB8AC3E}">
        <p14:creationId xmlns:p14="http://schemas.microsoft.com/office/powerpoint/2010/main" xmlns="" val="991364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th-TH" sz="3000" b="1" dirty="0" smtClean="0">
                <a:cs typeface="Tahoma" pitchFamily="34" charset="0"/>
              </a:rPr>
              <a:t>ผล</a:t>
            </a:r>
            <a:br>
              <a:rPr lang="th-TH" sz="3000" b="1" dirty="0" smtClean="0">
                <a:cs typeface="Tahoma" pitchFamily="34" charset="0"/>
              </a:rPr>
            </a:br>
            <a:r>
              <a:rPr lang="th-TH" sz="3000" b="1" dirty="0" smtClean="0">
                <a:cs typeface="Tahoma" pitchFamily="34" charset="0"/>
              </a:rPr>
              <a:t>แบ่งซื้อแบ่งจ้าง</a:t>
            </a:r>
            <a:endParaRPr lang="en-US" sz="3000" b="1" dirty="0" smtClean="0">
              <a:cs typeface="Tahoma" pitchFamily="34" charset="0"/>
            </a:endParaRPr>
          </a:p>
        </p:txBody>
      </p:sp>
      <p:sp>
        <p:nvSpPr>
          <p:cNvPr id="6021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2376488"/>
          </a:xfrm>
          <a:solidFill>
            <a:srgbClr val="FFFF00"/>
          </a:solidFill>
          <a:ln>
            <a:solidFill>
              <a:srgbClr val="0000CC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th-TH" b="1" dirty="0" smtClean="0">
                <a:latin typeface="Tahoma" pitchFamily="34" charset="0"/>
                <a:cs typeface="Tahoma" pitchFamily="34" charset="0"/>
              </a:rPr>
              <a:t>มีการแบ่งวงเงินที่จะซื้อ/จ้างในครั้งเดียวกันออกเป็นส่วนๆโดยไม่มีเหตุผลความจำเป็น มีผล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ทำให้วิธีการจัดซื้อ/จ้างเปลี่ยนไป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เช่น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   จากวิธี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e-bidding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เปลี่ยนเป็น วิธีตกลงราคา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539750" y="3933825"/>
            <a:ext cx="7313613" cy="1563688"/>
          </a:xfrm>
          <a:prstGeom prst="rect">
            <a:avLst/>
          </a:prstGeom>
          <a:solidFill>
            <a:srgbClr val="CC99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h-TH" sz="3200">
                <a:latin typeface="Tahoma" pitchFamily="34" charset="0"/>
              </a:rPr>
              <a:t>  การแบ่งวงเงินออกเป็นส่วนๆ ดังกล่าว </a:t>
            </a:r>
          </a:p>
          <a:p>
            <a:pPr eaLnBrk="1" hangingPunct="1"/>
            <a:r>
              <a:rPr lang="th-TH" sz="3200">
                <a:latin typeface="Tahoma" pitchFamily="34" charset="0"/>
              </a:rPr>
              <a:t>   </a:t>
            </a:r>
            <a:r>
              <a:rPr lang="th-TH" sz="3200">
                <a:solidFill>
                  <a:srgbClr val="0000CC"/>
                </a:solidFill>
                <a:latin typeface="Tahoma" pitchFamily="34" charset="0"/>
              </a:rPr>
              <a:t>มีผลทำให้อำนาจในการสั่งซื้อสั่งจ้าง</a:t>
            </a:r>
          </a:p>
          <a:p>
            <a:pPr eaLnBrk="1" hangingPunct="1"/>
            <a:r>
              <a:rPr lang="th-TH" sz="3200">
                <a:solidFill>
                  <a:srgbClr val="0000CC"/>
                </a:solidFill>
                <a:latin typeface="Tahoma" pitchFamily="34" charset="0"/>
              </a:rPr>
              <a:t>   เปลี่ยนแปลงไป</a:t>
            </a:r>
            <a:endParaRPr lang="en-US" sz="32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611188" y="5661025"/>
            <a:ext cx="6700837" cy="10779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800">
                <a:solidFill>
                  <a:srgbClr val="FF0000"/>
                </a:solidFill>
              </a:rPr>
              <a:t>ต้องพิจารณาในขณะเริ่มจัดซื้อ/จ้าง </a:t>
            </a:r>
          </a:p>
          <a:p>
            <a:pPr eaLnBrk="1" hangingPunct="1"/>
            <a:r>
              <a:rPr lang="th-TH" sz="3600" i="1">
                <a:solidFill>
                  <a:srgbClr val="FF0000"/>
                </a:solidFill>
              </a:rPr>
              <a:t>มิใช่ </a:t>
            </a:r>
            <a:r>
              <a:rPr lang="th-TH" sz="2800">
                <a:solidFill>
                  <a:srgbClr val="FF0000"/>
                </a:solidFill>
              </a:rPr>
              <a:t>พิจารณาจากผลของการดำเนินการ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02118" name="AutoShape 6"/>
          <p:cNvSpPr>
            <a:spLocks noChangeArrowheads="1"/>
          </p:cNvSpPr>
          <p:nvPr/>
        </p:nvSpPr>
        <p:spPr bwMode="auto">
          <a:xfrm rot="224424">
            <a:off x="7596188" y="4868863"/>
            <a:ext cx="935037" cy="1800225"/>
          </a:xfrm>
          <a:prstGeom prst="curvedLeftArrow">
            <a:avLst>
              <a:gd name="adj1" fmla="val 38649"/>
              <a:gd name="adj2" fmla="val 77012"/>
              <a:gd name="adj3" fmla="val 33333"/>
            </a:avLst>
          </a:prstGeom>
          <a:solidFill>
            <a:srgbClr val="33CC33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733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2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0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build="p" animBg="1"/>
      <p:bldP spid="602116" grpId="0" animBg="1"/>
      <p:bldP spid="602117" grpId="0" animBg="1"/>
      <p:bldP spid="6021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450"/>
            <a:ext cx="7543800" cy="869950"/>
          </a:xfrm>
        </p:spPr>
        <p:txBody>
          <a:bodyPr/>
          <a:lstStyle/>
          <a:p>
            <a:pPr eaLnBrk="1" hangingPunct="1"/>
            <a:r>
              <a:rPr lang="th-TH" sz="4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การซื้อพัสดุรวม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424862" cy="5399087"/>
          </a:xfrm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algn="thaiDist" eaLnBrk="1" fontAlgn="auto" hangingPunct="1">
              <a:spcAft>
                <a:spcPts val="0"/>
              </a:spcAft>
              <a:defRPr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การจัดซื้อพัสดุ</a:t>
            </a:r>
            <a:r>
              <a:rPr lang="th-TH" b="1" u="sng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ประเภทชนิดเดียวกัน 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แม้</a:t>
            </a:r>
            <a:r>
              <a:rPr lang="th-TH" b="1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ต่างขนาดและราคา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 เมื่อมีการประมาณการความต้องการในการใช้งานของทั้งปีแล้ว </a:t>
            </a:r>
            <a:r>
              <a:rPr lang="th-TH" b="1" i="1" u="sng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จะต้องจัดซื้อรวมในครั้งเดียวกัน 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เว้นแต่มีเหตุผลที่ชัดเจนที่จำเป็นต้องแยกซื้อที่ไม่ใช่เป็นการแบ่งซื้อแบ่งจ้าง เพื่อประโยชน์ในการบริหารการพัสดุ จะต้องกำหนดเงื่อนไขในการดำเนินการจัดซื้อโดย</a:t>
            </a:r>
            <a:r>
              <a:rPr lang="th-TH" b="1" u="sng" smtClean="0">
                <a:solidFill>
                  <a:srgbClr val="9900FF"/>
                </a:solidFill>
                <a:latin typeface="Tahoma" pitchFamily="34" charset="0"/>
                <a:cs typeface="Tahoma" pitchFamily="34" charset="0"/>
              </a:rPr>
              <a:t>ใช้สัญญาจะซื้อจะขายแบบราคาคงที่ไม่จำกัดปริมาณ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 เพื่อออกใบสั่งซื้อเป็นคราว ๆให้สอดคล้องกับการใช้งานจริง</a:t>
            </a:r>
          </a:p>
        </p:txBody>
      </p:sp>
    </p:spTree>
    <p:extLst>
      <p:ext uri="{BB962C8B-B14F-4D97-AF65-F5344CB8AC3E}">
        <p14:creationId xmlns:p14="http://schemas.microsoft.com/office/powerpoint/2010/main" xmlns="" val="1404349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สี่เหลี่ยมผืนผ้า 4"/>
          <p:cNvSpPr>
            <a:spLocks noChangeArrowheads="1"/>
          </p:cNvSpPr>
          <p:nvPr/>
        </p:nvSpPr>
        <p:spPr bwMode="auto">
          <a:xfrm>
            <a:off x="34925" y="188913"/>
            <a:ext cx="9109075" cy="156966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9600" dirty="0">
                <a:latin typeface="Cordia New" pitchFamily="34" charset="-34"/>
                <a:cs typeface="FreesiaUPC" pitchFamily="34" charset="-34"/>
              </a:rPr>
              <a:t>กรณีที่ไม่ถือว่า</a:t>
            </a:r>
            <a:r>
              <a:rPr lang="th-TH" sz="9600" dirty="0" smtClean="0">
                <a:latin typeface="Cordia New" pitchFamily="34" charset="-34"/>
                <a:cs typeface="FreesiaUPC" pitchFamily="34" charset="-34"/>
              </a:rPr>
              <a:t>เป็น</a:t>
            </a:r>
            <a:endParaRPr lang="th-TH" sz="9600" dirty="0"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564904"/>
            <a:ext cx="20890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แบ่ง</a:t>
            </a:r>
          </a:p>
          <a:p>
            <a:r>
              <a:rPr lang="th-TH" sz="8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ซื้อ</a:t>
            </a:r>
            <a:endParaRPr lang="th-TH" sz="8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8888" y="2564904"/>
            <a:ext cx="2983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แบ่ง</a:t>
            </a:r>
            <a:r>
              <a:rPr lang="th-TH" sz="8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จ้าง</a:t>
            </a:r>
            <a:endParaRPr lang="th-TH" sz="8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4" name="Picture 4" descr="http://www.prachachat.net/online/2016/02/14552786231455278697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32" r="15514"/>
          <a:stretch/>
        </p:blipFill>
        <p:spPr bwMode="auto">
          <a:xfrm>
            <a:off x="2595008" y="1790296"/>
            <a:ext cx="3685309" cy="438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67657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072563" cy="936625"/>
          </a:xfrm>
          <a:solidFill>
            <a:srgbClr val="FFFDA3"/>
          </a:solidFill>
        </p:spPr>
        <p:txBody>
          <a:bodyPr/>
          <a:lstStyle/>
          <a:p>
            <a:pPr eaLnBrk="1" hangingPunct="1"/>
            <a:r>
              <a:rPr lang="th-TH" sz="5400" b="1" smtClean="0">
                <a:solidFill>
                  <a:srgbClr val="3333FF"/>
                </a:solidFill>
                <a:latin typeface="Angsana New" pitchFamily="18" charset="-34"/>
              </a:rPr>
              <a:t>๑.</a:t>
            </a:r>
            <a:r>
              <a:rPr lang="en-US" sz="4000" b="1" dirty="0" smtClean="0">
                <a:solidFill>
                  <a:srgbClr val="3333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smtClean="0">
                <a:solidFill>
                  <a:srgbClr val="3333FF"/>
                </a:solidFill>
                <a:latin typeface="Angsana New" pitchFamily="18" charset="-34"/>
              </a:rPr>
              <a:t>งบที่ได้แยกออกเป็น แต่ละรายการ  </a:t>
            </a: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ไม่ถือว่าแบ่งซื้อ /แบ่งจ้าง.</a:t>
            </a:r>
            <a:r>
              <a:rPr lang="th-TH" sz="4000" b="1" smtClean="0">
                <a:solidFill>
                  <a:srgbClr val="3333FF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52513"/>
            <a:ext cx="9144000" cy="5000625"/>
          </a:xfrm>
          <a:solidFill>
            <a:srgbClr val="E1FFE1"/>
          </a:solidFill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000000"/>
                </a:solidFill>
                <a:latin typeface="Angsana New" pitchFamily="18" charset="-34"/>
              </a:rPr>
              <a:t>ส่วนราชการ</a:t>
            </a:r>
            <a:r>
              <a:rPr lang="th-TH" b="1" u="sng" smtClean="0">
                <a:solidFill>
                  <a:srgbClr val="000000"/>
                </a:solidFill>
                <a:latin typeface="Angsana New" pitchFamily="18" charset="-34"/>
              </a:rPr>
              <a:t>ได้รับการจัดสรรเงินงบประมาณ</a:t>
            </a:r>
            <a:r>
              <a:rPr lang="th-TH" b="1" smtClean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b="1" u="sng" smtClean="0">
                <a:solidFill>
                  <a:srgbClr val="000000"/>
                </a:solidFill>
                <a:latin typeface="Angsana New" pitchFamily="18" charset="-34"/>
              </a:rPr>
              <a:t>โครงการก่อสร้างอาคาร </a:t>
            </a:r>
            <a:r>
              <a:rPr lang="th-TH" b="1" smtClean="0">
                <a:solidFill>
                  <a:srgbClr val="000000"/>
                </a:solidFill>
                <a:latin typeface="Angsana New" pitchFamily="18" charset="-34"/>
              </a:rPr>
              <a:t>  ซึ่ง</a:t>
            </a:r>
            <a:r>
              <a:rPr lang="th-TH" b="1" u="sng" smtClean="0">
                <a:solidFill>
                  <a:srgbClr val="000000"/>
                </a:solidFill>
                <a:latin typeface="Angsana New" pitchFamily="18" charset="-34"/>
              </a:rPr>
              <a:t>มี</a:t>
            </a:r>
            <a:r>
              <a:rPr lang="th-TH" b="1" u="sng" smtClean="0">
                <a:solidFill>
                  <a:srgbClr val="FF0000"/>
                </a:solidFill>
                <a:latin typeface="Angsana New" pitchFamily="18" charset="-34"/>
              </a:rPr>
              <a:t>หลายอาคาร</a:t>
            </a:r>
            <a:r>
              <a:rPr lang="th-TH" b="1" u="sng" smtClean="0">
                <a:solidFill>
                  <a:srgbClr val="000000"/>
                </a:solidFill>
                <a:latin typeface="Angsana New" pitchFamily="18" charset="-34"/>
              </a:rPr>
              <a:t> โดย</a:t>
            </a:r>
            <a:r>
              <a:rPr lang="th-TH" b="1" u="sng" smtClean="0">
                <a:solidFill>
                  <a:srgbClr val="FF0000"/>
                </a:solidFill>
                <a:latin typeface="Angsana New" pitchFamily="18" charset="-34"/>
              </a:rPr>
              <a:t>เงินระบุจำแนกเป็นรายอาคาร </a:t>
            </a:r>
          </a:p>
          <a:p>
            <a:pPr eaLnBrk="1" hangingPunct="1"/>
            <a:r>
              <a:rPr lang="th-TH" b="1" u="sng" smtClean="0">
                <a:solidFill>
                  <a:srgbClr val="000000"/>
                </a:solidFill>
                <a:latin typeface="Angsana New" pitchFamily="18" charset="-34"/>
              </a:rPr>
              <a:t>ถือว่า เงินงบประมาณค่าก่อสร้างอาคารของแต่ละอาคารแยกออกจากกัน </a:t>
            </a:r>
            <a:r>
              <a:rPr lang="th-TH" b="1" smtClean="0">
                <a:solidFill>
                  <a:srgbClr val="000000"/>
                </a:solidFill>
                <a:latin typeface="Angsana New" pitchFamily="18" charset="-34"/>
              </a:rPr>
              <a:t> การดำเนินการจัดจ้างก่อสร้างอาคาร สามารถดำเนินการได้ในลักษณะหนึ่งลักษณะใดดังนี้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ประกวดราคาเป็น</a:t>
            </a:r>
            <a:r>
              <a:rPr lang="th-TH" sz="3200" b="1" smtClean="0">
                <a:solidFill>
                  <a:srgbClr val="FF0000"/>
                </a:solidFill>
                <a:latin typeface="Angsana New" pitchFamily="18" charset="-34"/>
              </a:rPr>
              <a:t>รายครั้ง ๆ ละอาคาร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ประกวดราคาเป็น</a:t>
            </a:r>
            <a:r>
              <a:rPr lang="th-TH" sz="3200" b="1" smtClean="0">
                <a:solidFill>
                  <a:srgbClr val="3333FF"/>
                </a:solidFill>
                <a:latin typeface="Angsana New" pitchFamily="18" charset="-34"/>
              </a:rPr>
              <a:t>รายครั้ง ๆ ละกลุ่มอาคาร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ประกวดราคาเป็น</a:t>
            </a:r>
            <a:r>
              <a:rPr lang="th-TH" sz="3200" b="1" smtClean="0">
                <a:solidFill>
                  <a:srgbClr val="CC00CC"/>
                </a:solidFill>
                <a:latin typeface="Angsana New" pitchFamily="18" charset="-34"/>
              </a:rPr>
              <a:t>รายครั้ง ๆ ละหลายกลุ่มอาคาร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ประกวดราคา</a:t>
            </a:r>
            <a:r>
              <a:rPr lang="th-TH" sz="3200" b="1" smtClean="0">
                <a:solidFill>
                  <a:srgbClr val="FF0000"/>
                </a:solidFill>
                <a:latin typeface="Angsana New" pitchFamily="18" charset="-34"/>
              </a:rPr>
              <a:t>ครั้งเดียวกันทุกอาคาร</a:t>
            </a:r>
          </a:p>
        </p:txBody>
      </p:sp>
      <p:sp>
        <p:nvSpPr>
          <p:cNvPr id="4" name="ตัวยึดหมายเลขภาพนิ่ง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871D395-CA6D-4492-9A94-317179729CD4}" type="slidenum">
              <a:rPr lang="en-US" sz="12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74</a:t>
            </a:fld>
            <a:endParaRPr lang="th-TH" sz="1200" b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6" name="Picture 11" descr="C:\Users\acer\Desktop\ภ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43" t="44266" r="25121" b="31392"/>
          <a:stretch/>
        </p:blipFill>
        <p:spPr bwMode="auto">
          <a:xfrm>
            <a:off x="7281842" y="3068960"/>
            <a:ext cx="1754654" cy="361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6513" y="6165850"/>
            <a:ext cx="7127775" cy="584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00FF"/>
                </a:solidFill>
                <a:cs typeface="Angsana New" pitchFamily="18" charset="-34"/>
              </a:rPr>
              <a:t>{</a:t>
            </a:r>
            <a:r>
              <a:rPr lang="th-TH" sz="3200" dirty="0">
                <a:solidFill>
                  <a:srgbClr val="0000FF"/>
                </a:solidFill>
                <a:cs typeface="Angsana New" pitchFamily="18" charset="-34"/>
              </a:rPr>
              <a:t>กรมบัญชีกลาง ที่ กค (กวพ) 0421.3/05120  ลว 11 มีค 52</a:t>
            </a:r>
            <a:r>
              <a:rPr lang="en-US" sz="3200" dirty="0">
                <a:solidFill>
                  <a:srgbClr val="0000FF"/>
                </a:solidFill>
                <a:cs typeface="Angsana New" pitchFamily="18" charset="-34"/>
              </a:rPr>
              <a:t>}</a:t>
            </a:r>
            <a:endParaRPr lang="th-TH" sz="3200" dirty="0">
              <a:solidFill>
                <a:srgbClr val="0000FF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18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build="p" animBg="1"/>
      <p:bldP spid="10445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30163" y="71438"/>
            <a:ext cx="9113837" cy="1285875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จ้างเหมาบุคคลธรรมดาดำเนินงานหลายคนในเวลาพร้อม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กัน</a:t>
            </a:r>
            <a:r>
              <a:rPr lang="th-TH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การแบ่งซื้อ/แบ่งจ้าง หรือไม่ ? 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61913" y="1700213"/>
            <a:ext cx="9082087" cy="6413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th-TH" sz="3600" i="1" u="sng">
                <a:solidFill>
                  <a:schemeClr val="tx2"/>
                </a:solidFill>
                <a:latin typeface="Tahoma" pitchFamily="34" charset="0"/>
              </a:rPr>
              <a:t>มติ กวพ.ครั้งที่๔๙/๒๕๕๓</a:t>
            </a: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34925" y="2492375"/>
            <a:ext cx="9109075" cy="353943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รพ.จำเป็นต้องบุคคลที่มีความรู้ ความสามารถ มีประสบการณ์ และมีความชำนาญเฉพาะตัว เพื่อให้ทำงานเฉพาะอย่าง ตามที่แผนงานกำหนดไว้ </a:t>
            </a: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โดยเห็นผลงานของผู้นั้นมาก่อนแล้ว ถือว่าเป็นการจ้างผู้มีความชำนาญเฉพาะตัว เพื่อให้ทำงานเฉพาะอย่างตามระเบียบฯข้อ ๒๔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ในการทำสัญญาจ้าง รพ.จึง</a:t>
            </a:r>
            <a:r>
              <a:rPr lang="th-TH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สามารถจ้างเหมาเป็นรายบุคคลได้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2800" b="1" dirty="0">
                <a:solidFill>
                  <a:srgbClr val="F307C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ไม่ถือว่าเป็นการแบ่งซื้อ/แบ่งจ้าง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ตามระเบียบฯ ข้อ ๒๒ วรรคสอง</a:t>
            </a:r>
          </a:p>
        </p:txBody>
      </p:sp>
    </p:spTree>
    <p:extLst>
      <p:ext uri="{BB962C8B-B14F-4D97-AF65-F5344CB8AC3E}">
        <p14:creationId xmlns:p14="http://schemas.microsoft.com/office/powerpoint/2010/main" xmlns="" val="22505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7" grpId="0" animBg="1"/>
      <p:bldP spid="39731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34925" y="115888"/>
            <a:ext cx="9109075" cy="579437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วิธีการจ้างเหมาบุคคลธรรมดาดำเนินงาน(ต่อ)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71438" y="1125538"/>
            <a:ext cx="9072562" cy="2227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2800" b="1">
                <a:solidFill>
                  <a:srgbClr val="E200A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๒.วิธีการจ้าง</a:t>
            </a:r>
          </a:p>
          <a:p>
            <a:r>
              <a:rPr lang="th-TH" sz="28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หากวงเงินตามสัญญาแต่ละราย  ครั้งหนึ่งมีวงเงิน</a:t>
            </a:r>
          </a:p>
          <a:p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-ไม่เกิน ๑ แสนบาท ก็ชอบที่จะจ้างโดยวิธีตกลงราคาได้</a:t>
            </a:r>
          </a:p>
          <a:p>
            <a:r>
              <a:rPr lang="th-TH" sz="2800" b="1">
                <a:latin typeface="Tahoma" pitchFamily="34" charset="0"/>
                <a:ea typeface="Tahoma" pitchFamily="34" charset="0"/>
                <a:cs typeface="Tahoma" pitchFamily="34" charset="0"/>
              </a:rPr>
              <a:t>-เกิน ๑ แสนบาท ก็ชอบที่จะจ้างโดยวิธีพิเศษได้ตามระเบียบฯข้อ ๒๔(๑) โดยอนุโลม</a:t>
            </a:r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179388" y="3789363"/>
            <a:ext cx="8116887" cy="26543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800" i="1">
                <a:solidFill>
                  <a:srgbClr val="FF0000"/>
                </a:solidFill>
              </a:rPr>
              <a:t>๓.การจ่ายค่าจ้างเพิ่มเติม กระทำได้ ๓ แนวทางดังนี้</a:t>
            </a:r>
          </a:p>
          <a:p>
            <a:pPr eaLnBrk="1" hangingPunct="1"/>
            <a:r>
              <a:rPr lang="th-TH" sz="2800" i="1" u="sng"/>
              <a:t>แนวทางที่ ๑</a:t>
            </a:r>
            <a:r>
              <a:rPr lang="th-TH" sz="2800" i="1"/>
              <a:t> </a:t>
            </a:r>
          </a:p>
          <a:p>
            <a:pPr eaLnBrk="1" hangingPunct="1"/>
            <a:r>
              <a:rPr lang="th-TH" sz="2800" i="1">
                <a:solidFill>
                  <a:srgbClr val="0000CC"/>
                </a:solidFill>
              </a:rPr>
              <a:t>หากได้กำหนดเงื่อนไขการจ่ายค่าตอบแทน</a:t>
            </a:r>
          </a:p>
          <a:p>
            <a:pPr eaLnBrk="1" hangingPunct="1"/>
            <a:r>
              <a:rPr lang="th-TH" sz="2800" i="1">
                <a:solidFill>
                  <a:srgbClr val="0000CC"/>
                </a:solidFill>
              </a:rPr>
              <a:t>อื่นโดยคิดเป็นค่าจ้างเพิ่มเติมไว้ในสัญญานอกเหนือ</a:t>
            </a:r>
          </a:p>
          <a:p>
            <a:pPr eaLnBrk="1" hangingPunct="1"/>
            <a:r>
              <a:rPr lang="th-TH" sz="2800" i="1">
                <a:solidFill>
                  <a:srgbClr val="0000CC"/>
                </a:solidFill>
              </a:rPr>
              <a:t>จากเนื้องานปกติแล้ว ก็กระทำได้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788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/>
      <p:bldP spid="39936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34925" y="841375"/>
            <a:ext cx="9109075" cy="224676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2800" b="1" i="1" u="sng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แนวทางที่๒</a:t>
            </a:r>
            <a:r>
              <a:rPr lang="th-TH" sz="28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800" b="1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หากไม่ได้ระบุเงื่อนไขการจ่ายค่าจ้างเพิ่มเติมไว้ในสัญญาตั้งแต่แรกตามแนวทางที่๑ ก็สามารถแก้ไขสัญญาจ้างได้ แต่ต้องเป็นเรื่องที่อยู่ภายใต้เนื้องานหรือขอบวัตถุประสงค์เดิม</a:t>
            </a:r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34925" y="115888"/>
            <a:ext cx="9109075" cy="579437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วิธีการจ้างเหมาบุคคลธรรมดาดำเนินงาน(ต่อ)</a:t>
            </a:r>
          </a:p>
        </p:txBody>
      </p:sp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71438" y="3284538"/>
            <a:ext cx="8964612" cy="31083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800" i="1" u="sng">
                <a:solidFill>
                  <a:srgbClr val="FF0000"/>
                </a:solidFill>
                <a:latin typeface="Tahoma" pitchFamily="34" charset="0"/>
              </a:rPr>
              <a:t>แนวทางที่ ๓</a:t>
            </a:r>
          </a:p>
          <a:p>
            <a:pPr eaLnBrk="1" hangingPunct="1"/>
            <a:r>
              <a:rPr lang="th-TH" sz="2800">
                <a:solidFill>
                  <a:srgbClr val="6600CC"/>
                </a:solidFill>
                <a:latin typeface="Tahoma" pitchFamily="34" charset="0"/>
              </a:rPr>
              <a:t>หากเป็นกรณีที่จะให้ทำงานเพิ่มเติมที่ไม่ได้อยู่ในขอบวัตถุประสงค์ของเนื้องานตามสัญญาจ้างที่ทำไว้เดิม </a:t>
            </a:r>
          </a:p>
          <a:p>
            <a:pPr lvl="1" eaLnBrk="1" hangingPunct="1"/>
            <a:r>
              <a:rPr lang="th-TH" sz="2800">
                <a:solidFill>
                  <a:srgbClr val="6600CC"/>
                </a:solidFill>
                <a:latin typeface="Tahoma" pitchFamily="34" charset="0"/>
              </a:rPr>
              <a:t>-</a:t>
            </a:r>
            <a:r>
              <a:rPr lang="th-TH" sz="2800">
                <a:solidFill>
                  <a:srgbClr val="003300"/>
                </a:solidFill>
                <a:latin typeface="Tahoma" pitchFamily="34" charset="0"/>
              </a:rPr>
              <a:t>กรณีนี้ย่อม</a:t>
            </a:r>
            <a:r>
              <a:rPr lang="th-TH" sz="2800">
                <a:solidFill>
                  <a:srgbClr val="C00000"/>
                </a:solidFill>
                <a:latin typeface="Tahoma" pitchFamily="34" charset="0"/>
              </a:rPr>
              <a:t>ไม่สามารถแก้ไขเปลี่ยนแปลงสัญญาได้  </a:t>
            </a:r>
          </a:p>
          <a:p>
            <a:pPr lvl="1" eaLnBrk="1" hangingPunct="1"/>
            <a:r>
              <a:rPr lang="th-TH" sz="2800">
                <a:solidFill>
                  <a:srgbClr val="003300"/>
                </a:solidFill>
                <a:latin typeface="Tahoma" pitchFamily="34" charset="0"/>
              </a:rPr>
              <a:t>รพ.จะต้องจัดหาใหม่ และหากมีเหตุผลที่ต้องจ้างรายเดิมก็สามารถจ้างโดยวิธีพิเศษตามระเบียบฯข้อ๒๔(๕)ได้โดยอนุโลม</a:t>
            </a:r>
            <a:endParaRPr lang="en-US" sz="28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animBg="1"/>
      <p:bldP spid="4014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3913"/>
          </a:xfrm>
          <a:solidFill>
            <a:srgbClr val="FFCCCC"/>
          </a:solidFill>
        </p:spPr>
        <p:txBody>
          <a:bodyPr/>
          <a:lstStyle/>
          <a:p>
            <a:pPr algn="r" eaLnBrk="1" hangingPunct="1"/>
            <a:r>
              <a:rPr lang="th-TH" sz="3600" b="1" smtClean="0">
                <a:latin typeface="Tahoma" pitchFamily="34" charset="0"/>
                <a:cs typeface="Tahoma" pitchFamily="34" charset="0"/>
              </a:rPr>
              <a:t>การแจ้งจัดสรรค่าที่ดินและสิ่งก่อสร้าง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764704"/>
            <a:ext cx="4994275" cy="5559425"/>
          </a:xfrm>
          <a:solidFill>
            <a:srgbClr val="FFFF99"/>
          </a:solidFill>
        </p:spPr>
        <p:txBody>
          <a:bodyPr/>
          <a:lstStyle/>
          <a:p>
            <a:pPr marL="552450" indent="-552450" eaLnBrk="1" hangingPunct="1"/>
            <a:r>
              <a:rPr lang="th-TH" sz="2400" b="1" u="sng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สสจ.กำแพงเพชร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ได้รับจัดสรรให้ก่อสร้าง รพ.ขนาด ๓๐ เตียงใหม่ที่ รพ.คลองขลุงประกอบด้วย</a:t>
            </a:r>
          </a:p>
          <a:p>
            <a:pPr marL="552450" indent="-552450" eaLnBrk="1" hangingPunct="1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๑.อาคารผู้ป่วยนอกและอุบัติเหตุ </a:t>
            </a:r>
          </a:p>
          <a:p>
            <a:pPr marL="552450" indent="-552450" eaLnBrk="1" hangingPunct="1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๒.อาคารผู้ป่วยในขนาด ๓๐ เตียง</a:t>
            </a:r>
          </a:p>
          <a:p>
            <a:pPr marL="552450" indent="-552450" eaLnBrk="1" hangingPunct="1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๓.บ้านพักข้าราชการ ระดับ ๗-๘ จำนวน ๑ หลัง</a:t>
            </a:r>
          </a:p>
          <a:p>
            <a:pPr marL="552450" indent="-552450" eaLnBrk="1" hangingPunct="1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๔.บ้านพักข้าราชการระดับ ๕-๖ </a:t>
            </a:r>
          </a:p>
          <a:p>
            <a:pPr marL="552450" indent="-552450" eaLnBrk="1" hangingPunct="1"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จำนวน ๓ หลัง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712787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2"/>
                </a:solidFill>
                <a:cs typeface="Angsana New" pitchFamily="18" charset="-34"/>
              </a:rPr>
              <a:t>EX</a:t>
            </a:r>
            <a:endParaRPr lang="th-TH" sz="3200">
              <a:solidFill>
                <a:schemeClr val="tx2"/>
              </a:solidFill>
              <a:cs typeface="Angsana New" pitchFamily="18" charset="-34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5076825" y="836613"/>
            <a:ext cx="4067175" cy="3416320"/>
          </a:xfrm>
          <a:prstGeom prst="rect">
            <a:avLst/>
          </a:prstGeom>
          <a:solidFill>
            <a:srgbClr val="CC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400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รพ.กำแพงเพชน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ได้รับจัดสรร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งบประมาณให้ก่อสร้าง</a:t>
            </a: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๑.บ้านพักข้าราชการระดับ  </a:t>
            </a: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๕-๖  จำนวน ๑ หลัง</a:t>
            </a: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๒.อาคารผู้ป่วยนอกและ</a:t>
            </a: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อุบัติเหตุ  จำนวน ๑ หลัง</a:t>
            </a:r>
          </a:p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๓.อาคารพัสดุ จำนวน ๑ หลัง</a:t>
            </a:r>
          </a:p>
          <a:p>
            <a:pPr>
              <a:defRPr/>
            </a:pP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0" y="4581128"/>
            <a:ext cx="4876800" cy="1200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400" dirty="0"/>
              <a:t>๕.อาคารโรงอาหารและโรงครัว</a:t>
            </a:r>
          </a:p>
          <a:p>
            <a:pPr eaLnBrk="1" hangingPunct="1"/>
            <a:r>
              <a:rPr lang="th-TH" sz="2400" dirty="0"/>
              <a:t>    จำนวน ๑ หลัง</a:t>
            </a:r>
          </a:p>
          <a:p>
            <a:pPr eaLnBrk="1" hangingPunct="1"/>
            <a:r>
              <a:rPr lang="th-TH" sz="2400" dirty="0"/>
              <a:t> ๖.ถนน รั้ว และป้านชื่อ</a:t>
            </a:r>
          </a:p>
        </p:txBody>
      </p:sp>
      <p:pic>
        <p:nvPicPr>
          <p:cNvPr id="7" name="Picture 6" descr="C:\Users\acer\Desktop\ภ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21" t="44789" r="45039" b="33233"/>
          <a:stretch/>
        </p:blipFill>
        <p:spPr bwMode="auto">
          <a:xfrm>
            <a:off x="6012160" y="3902122"/>
            <a:ext cx="2733479" cy="2856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997096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67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nimBg="1"/>
      <p:bldP spid="24679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76200"/>
            <a:ext cx="8229600" cy="1143000"/>
          </a:xfrm>
          <a:ln>
            <a:solidFill>
              <a:srgbClr val="0000CC"/>
            </a:solidFill>
          </a:ln>
        </p:spPr>
        <p:txBody>
          <a:bodyPr/>
          <a:lstStyle/>
          <a:p>
            <a:r>
              <a:rPr lang="th-TH" sz="3400" b="1" dirty="0" smtClean="0">
                <a:latin typeface="Tahoma" pitchFamily="34" charset="0"/>
                <a:cs typeface="Tahoma" pitchFamily="34" charset="0"/>
              </a:rPr>
              <a:t>รพ.กำแพงเพชรได้รับจัดสรรงบประมาณให้จัดซื้อครุภัณฑ์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70410"/>
            <a:ext cx="8929687" cy="521497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1. รถพยาบาลพร้อมอุปกรณ์ช่วยชีวิตฉุกเฉิน ปริมาตรกระบอกสอบไม่ น้อยกว่า 2,400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cc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(๓,๓๐๐,๐๐๐)</a:t>
            </a:r>
          </a:p>
          <a:p>
            <a:pPr>
              <a:lnSpc>
                <a:spcPct val="90000"/>
              </a:lnSpc>
              <a:buFontTx/>
              <a:buNone/>
            </a:pPr>
            <a:endParaRPr lang="th-TH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2. เครื่องนับเม็ดยา(๓๓๐,๐๐๐)</a:t>
            </a:r>
          </a:p>
          <a:p>
            <a:pPr>
              <a:lnSpc>
                <a:spcPct val="90000"/>
              </a:lnSpc>
              <a:buFontTx/>
              <a:buNone/>
            </a:pPr>
            <a:endParaRPr lang="th-TH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3. เครื่องกำเนินไฟฟ้า ขนาด ๓๐๐ กิโลวัตต์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(๑,๗๗๐,๐๐๐)</a:t>
            </a:r>
          </a:p>
          <a:p>
            <a:pPr>
              <a:lnSpc>
                <a:spcPct val="90000"/>
              </a:lnSpc>
              <a:buFontTx/>
              <a:buNone/>
            </a:pPr>
            <a:endParaRPr lang="th-TH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4. เครื่องเฝ้าติดตามการทำงานหัวใจและสัญญาณชีพ</a:t>
            </a:r>
            <a:r>
              <a:rPr lang="th-TH" sz="2200" b="1" dirty="0" smtClean="0">
                <a:latin typeface="Tahoma" pitchFamily="34" charset="0"/>
                <a:cs typeface="Tahoma" pitchFamily="34" charset="0"/>
              </a:rPr>
              <a:t>(๕๒๐,๐๐๐)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5. เครื่องกระตุกหัวใจแบบ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800" b="1" dirty="0" err="1" smtClean="0">
                <a:latin typeface="Tahoma" pitchFamily="34" charset="0"/>
                <a:cs typeface="Tahoma" pitchFamily="34" charset="0"/>
              </a:rPr>
              <a:t>เฟต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(๕๕๐.๐๐๐)</a:t>
            </a:r>
          </a:p>
          <a:p>
            <a:pPr>
              <a:lnSpc>
                <a:spcPct val="90000"/>
              </a:lnSpc>
              <a:buFontTx/>
              <a:buNone/>
            </a:pPr>
            <a:endParaRPr lang="th-TH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6. เตียงผ่าตัดศัลยกรรม</a:t>
            </a:r>
            <a:r>
              <a:rPr lang="th-TH" sz="2800" b="1" dirty="0" err="1" smtClean="0">
                <a:latin typeface="Tahoma" pitchFamily="34" charset="0"/>
                <a:cs typeface="Tahoma" pitchFamily="34" charset="0"/>
              </a:rPr>
              <a:t>ออร์โธปิดิกส์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(๑,๗๐๐,๐๐๐)</a:t>
            </a:r>
          </a:p>
          <a:p>
            <a:pPr>
              <a:lnSpc>
                <a:spcPct val="90000"/>
              </a:lnSpc>
              <a:buFontTx/>
              <a:buNone/>
            </a:pPr>
            <a:endParaRPr lang="th-TH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7.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เครื่องคอมพิวเตอร์โน้ตบุ๊ค ราคา (๔๕,๐๐๐ )</a:t>
            </a:r>
            <a:endParaRPr lang="th-TH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07950" y="228600"/>
            <a:ext cx="65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Angsana New" pitchFamily="18" charset="-34"/>
              </a:rPr>
              <a:t>EX</a:t>
            </a:r>
            <a:endParaRPr lang="th-TH" sz="2800">
              <a:solidFill>
                <a:srgbClr val="FF0000"/>
              </a:solidFill>
              <a:cs typeface="Angsana New" pitchFamily="18" charset="-34"/>
            </a:endParaRPr>
          </a:p>
        </p:txBody>
      </p:sp>
      <p:sp>
        <p:nvSpPr>
          <p:cNvPr id="12" name="สี่เหลี่ยมมุมมน 11"/>
          <p:cNvSpPr>
            <a:spLocks noChangeArrowheads="1"/>
          </p:cNvSpPr>
          <p:nvPr/>
        </p:nvSpPr>
        <p:spPr bwMode="auto">
          <a:xfrm>
            <a:off x="28604" y="1443030"/>
            <a:ext cx="8686800" cy="914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" name="สี่เหลี่ยมมุมมน 12"/>
          <p:cNvSpPr>
            <a:spLocks noChangeArrowheads="1"/>
          </p:cNvSpPr>
          <p:nvPr/>
        </p:nvSpPr>
        <p:spPr bwMode="auto">
          <a:xfrm>
            <a:off x="0" y="2564904"/>
            <a:ext cx="5143504" cy="457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" name="สี่เหลี่ยมมุมมน 13"/>
          <p:cNvSpPr>
            <a:spLocks noChangeArrowheads="1"/>
          </p:cNvSpPr>
          <p:nvPr/>
        </p:nvSpPr>
        <p:spPr bwMode="auto">
          <a:xfrm>
            <a:off x="0" y="3298498"/>
            <a:ext cx="9144000" cy="49054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" name="สี่เหลี่ยมมุมมน 14"/>
          <p:cNvSpPr>
            <a:spLocks noChangeArrowheads="1"/>
          </p:cNvSpPr>
          <p:nvPr/>
        </p:nvSpPr>
        <p:spPr bwMode="auto">
          <a:xfrm>
            <a:off x="-12830" y="3933994"/>
            <a:ext cx="9156830" cy="71914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th-TH"/>
              <a:t> </a:t>
            </a:r>
          </a:p>
        </p:txBody>
      </p:sp>
      <p:sp>
        <p:nvSpPr>
          <p:cNvPr id="16" name="สี่เหลี่ยมมุมมน 15"/>
          <p:cNvSpPr>
            <a:spLocks noChangeArrowheads="1"/>
          </p:cNvSpPr>
          <p:nvPr/>
        </p:nvSpPr>
        <p:spPr bwMode="auto">
          <a:xfrm>
            <a:off x="0" y="4653136"/>
            <a:ext cx="7358082" cy="50006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" name="สี่เหลี่ยมมุมมน 16"/>
          <p:cNvSpPr>
            <a:spLocks noChangeArrowheads="1"/>
          </p:cNvSpPr>
          <p:nvPr/>
        </p:nvSpPr>
        <p:spPr bwMode="auto">
          <a:xfrm>
            <a:off x="0" y="5357826"/>
            <a:ext cx="8534400" cy="457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" name="สี่เหลี่ยมมุมมน 18"/>
          <p:cNvSpPr>
            <a:spLocks noChangeArrowheads="1"/>
          </p:cNvSpPr>
          <p:nvPr/>
        </p:nvSpPr>
        <p:spPr bwMode="auto">
          <a:xfrm>
            <a:off x="0" y="6021288"/>
            <a:ext cx="8534400" cy="600076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324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5161" y="3766388"/>
            <a:ext cx="8280400" cy="3046988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alt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การนำโครงการสาธารณะลงในเขตเสือกตั้งเพื่อประโยชน์ทางการเมือง </a:t>
            </a:r>
            <a:r>
              <a:rPr lang="en-US" alt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(Pork </a:t>
            </a:r>
            <a:r>
              <a:rPr lang="en-US" alt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Barreling)</a:t>
            </a:r>
            <a:r>
              <a:rPr lang="th-TH" alt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รัฐมนตรีเจ้าสังกัดอนุมัติโครงการไปลงในเขตพื้นที่เลือกตั้งตนเองเพื่อใช้หาเสียง รวมถึงใส่ชื่อตนเองในฐานะรัฐมนตรี ส.ส. สมาชิกสภาองค์การบริหารส่วนจังหวัด (ส.อบจ.) เพื่อแสดงความ </a:t>
            </a:r>
            <a:r>
              <a:rPr lang="th-TH" alt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เจ้าของทรัพย์สินสาธารณะ เช่น ถนน ที่พักรอรถประจำทาง อ่างเก็บน่า </a:t>
            </a:r>
            <a:r>
              <a:rPr lang="th-TH" alt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สวนสาธารณะทั้งนี้</a:t>
            </a:r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เพื่อประโยชน์ทางการเมืองของตนเอง เป็น</a:t>
            </a:r>
            <a:r>
              <a:rPr lang="th-TH" alt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alt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89354"/>
            <a:ext cx="410445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th-TH" alt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รูปแบบ </a:t>
            </a:r>
            <a:r>
              <a:rPr lang="en-US" alt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alt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ผลประโยชน์ทับซ้อน(ต่อ)</a:t>
            </a:r>
            <a:endParaRPr lang="th-TH" alt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1" y="692696"/>
            <a:ext cx="515524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.การใช้สมบัติของหน่วยงานเพื่อประโยชน์ส่วนตัว </a:t>
            </a:r>
            <a:r>
              <a:rPr lang="en-US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(Using Employer’s Property for Private Usage) </a:t>
            </a:r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การนำทรัพย์สินของหน่วยงานไปใช้ส่วนตัว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61" y="2053297"/>
            <a:ext cx="5155241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en-US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การรับรู้ข้อมูลภายใน </a:t>
            </a:r>
            <a:r>
              <a:rPr lang="en-US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(Inside Information) </a:t>
            </a:r>
            <a:endParaRPr lang="th-TH" alt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alt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ใช้ประโยชน์จากข้อมูลภายในเพื่อประโยชน์ตนเอง</a:t>
            </a:r>
          </a:p>
        </p:txBody>
      </p:sp>
      <p:pic>
        <p:nvPicPr>
          <p:cNvPr id="2050" name="Picture 2" descr="http://resource.nationtv.tv/photo_news/2016/03/28/640_fc965b7a57cb5ah65e7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402" y="116632"/>
            <a:ext cx="2936311" cy="18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5" y="647691"/>
            <a:ext cx="1250457" cy="1890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214518" y="312255"/>
            <a:ext cx="1013665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th-TH" dirty="0"/>
          </a:p>
        </p:txBody>
      </p:sp>
      <p:pic>
        <p:nvPicPr>
          <p:cNvPr id="2054" name="Picture 6" descr="http://www.doa.go.th/fcrc/nsn/images/sugarcane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912193" cy="18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8304" y="764704"/>
            <a:ext cx="818409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0754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4" grpId="0" animBg="1"/>
      <p:bldP spid="5" grpId="0" animBg="1"/>
      <p:bldP spid="2" grpId="0" animBg="1"/>
      <p:bldP spid="6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http://3.bp.blogspot.com/-Yid2xT8D9b4/U7K-Z5ULtlI/AAAAAAAAADE/878_hog0Ews/s1600/capture-20140701-2057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496" y="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555" name="Text Box 35"/>
          <p:cNvSpPr txBox="1">
            <a:spLocks noChangeArrowheads="1"/>
          </p:cNvSpPr>
          <p:nvPr/>
        </p:nvSpPr>
        <p:spPr bwMode="auto">
          <a:xfrm>
            <a:off x="76200" y="152400"/>
            <a:ext cx="51764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5400" b="1" i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แหล่งเงินที่ใช้ใน</a:t>
            </a:r>
          </a:p>
          <a:p>
            <a:pPr algn="l"/>
            <a:r>
              <a:rPr lang="th-TH" sz="5400" b="1" i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การจัดหาพัสดุ</a:t>
            </a:r>
            <a:endParaRPr lang="en-US" sz="5400" b="1" i="1" u="none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861048"/>
            <a:ext cx="2340880" cy="52322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3557" name="วงรี 11"/>
          <p:cNvSpPr>
            <a:spLocks noChangeArrowheads="1"/>
          </p:cNvSpPr>
          <p:nvPr/>
        </p:nvSpPr>
        <p:spPr bwMode="auto">
          <a:xfrm>
            <a:off x="90601" y="3861048"/>
            <a:ext cx="2486012" cy="914408"/>
          </a:xfrm>
          <a:prstGeom prst="ellipse">
            <a:avLst/>
          </a:prstGeom>
          <a:solidFill>
            <a:srgbClr val="66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th-TH" sz="2000" b="1" u="non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งป</a:t>
            </a:r>
            <a:r>
              <a:rPr lang="th-TH" sz="20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ม.รายจ่ายประจำปี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4782" y="4005064"/>
            <a:ext cx="1881674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3558" name="วงรี 12"/>
          <p:cNvSpPr>
            <a:spLocks noChangeArrowheads="1"/>
          </p:cNvSpPr>
          <p:nvPr/>
        </p:nvSpPr>
        <p:spPr bwMode="auto">
          <a:xfrm>
            <a:off x="6794580" y="3861048"/>
            <a:ext cx="1907704" cy="8382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เงินกู้ใน </a:t>
            </a:r>
            <a:r>
              <a:rPr lang="th-TH" sz="2400" b="1" u="non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ปท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5949280"/>
            <a:ext cx="1728192" cy="523220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3559" name="วงรี 13"/>
          <p:cNvSpPr>
            <a:spLocks noChangeArrowheads="1"/>
          </p:cNvSpPr>
          <p:nvPr/>
        </p:nvSpPr>
        <p:spPr bwMode="auto">
          <a:xfrm>
            <a:off x="1661726" y="5840442"/>
            <a:ext cx="2766258" cy="756910"/>
          </a:xfrm>
          <a:prstGeom prst="ellipse">
            <a:avLst/>
          </a:prstGeom>
          <a:solidFill>
            <a:srgbClr val="CC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</a:t>
            </a:r>
            <a:r>
              <a:rPr lang="th-TH" sz="2400" b="1" u="non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ต่างปท</a:t>
            </a:r>
            <a:r>
              <a:rPr lang="th-TH" sz="24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5930116"/>
            <a:ext cx="1872208" cy="52322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3560" name="วงรี 14"/>
          <p:cNvSpPr>
            <a:spLocks noChangeArrowheads="1"/>
          </p:cNvSpPr>
          <p:nvPr/>
        </p:nvSpPr>
        <p:spPr bwMode="auto">
          <a:xfrm>
            <a:off x="5252617" y="5750768"/>
            <a:ext cx="2209800" cy="990600"/>
          </a:xfrm>
          <a:prstGeom prst="ellipse">
            <a:avLst/>
          </a:prstGeom>
          <a:solidFill>
            <a:srgbClr val="FF66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th-TH" sz="1800" b="1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เงินช่วยเหลือต่าง </a:t>
            </a:r>
            <a:r>
              <a:rPr lang="th-TH" sz="1800" b="1" u="non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ปท.</a:t>
            </a:r>
            <a:endParaRPr lang="th-TH" sz="1800" b="1" u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841884"/>
            <a:ext cx="2448272" cy="52322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3556" name="วงรี 10"/>
          <p:cNvSpPr>
            <a:spLocks noChangeArrowheads="1"/>
          </p:cNvSpPr>
          <p:nvPr/>
        </p:nvSpPr>
        <p:spPr bwMode="auto">
          <a:xfrm>
            <a:off x="3283463" y="3717032"/>
            <a:ext cx="2514600" cy="10081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th-TH" sz="2400" b="1" u="none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  <a:r>
              <a:rPr lang="th-TH" sz="2400" b="1" u="none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นอก</a:t>
            </a:r>
          </a:p>
          <a:p>
            <a:r>
              <a:rPr lang="th-TH" sz="2400" b="1" u="none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</a:t>
            </a:r>
            <a:endParaRPr lang="th-TH" sz="2400" b="1" u="none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36724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3" grpId="0" animBg="1"/>
      <p:bldP spid="23557" grpId="0" animBg="1"/>
      <p:bldP spid="5" grpId="0" animBg="1"/>
      <p:bldP spid="23558" grpId="0" animBg="1"/>
      <p:bldP spid="6" grpId="0" animBg="1"/>
      <p:bldP spid="23559" grpId="0" animBg="1"/>
      <p:bldP spid="7" grpId="0" animBg="1"/>
      <p:bldP spid="23560" grpId="0" animBg="1"/>
      <p:bldP spid="10" grpId="0" animBg="1"/>
      <p:bldP spid="2355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3348038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33123" name="Rounded Rectangle 1"/>
          <p:cNvSpPr>
            <a:spLocks noChangeArrowheads="1"/>
          </p:cNvSpPr>
          <p:nvPr/>
        </p:nvSpPr>
        <p:spPr bwMode="auto">
          <a:xfrm>
            <a:off x="251520" y="241126"/>
            <a:ext cx="8715375" cy="65722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solidFill>
                <a:srgbClr val="FFFFFF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417" y="1142984"/>
            <a:ext cx="143020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</a:rPr>
              <a:t>เจ้าหน้าที่พัสดุ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97" y="1952620"/>
            <a:ext cx="1760657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</a:rPr>
              <a:t>หัวหน้าส่วนราชการ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4417" y="2714620"/>
            <a:ext cx="143020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</a:rPr>
              <a:t>ดำเนินการ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4417" y="5072074"/>
            <a:ext cx="143020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</a:rPr>
              <a:t>ตรวจรับ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4417" y="4286256"/>
            <a:ext cx="143020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</a:rPr>
              <a:t>ทำสัญญา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4417" y="5857892"/>
            <a:ext cx="143020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</a:rPr>
              <a:t>เบิกจ่าย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348" y="3500438"/>
            <a:ext cx="1714512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</a:rPr>
              <a:t>ขออนุมัติซื้อ / จ้าง</a:t>
            </a:r>
            <a:endParaRPr lang="en-US" sz="2000" b="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6" idx="2"/>
          </p:cNvCxnSpPr>
          <p:nvPr/>
        </p:nvCxnSpPr>
        <p:spPr>
          <a:xfrm rot="5400000">
            <a:off x="1286669" y="1874044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285875" y="2571750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285875" y="3357563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285875" y="4143375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285875" y="4929188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85875" y="5715000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3137" name="Group 17"/>
          <p:cNvGrpSpPr>
            <a:grpSpLocks/>
          </p:cNvGrpSpPr>
          <p:nvPr/>
        </p:nvGrpSpPr>
        <p:grpSpPr bwMode="auto">
          <a:xfrm>
            <a:off x="2195513" y="955675"/>
            <a:ext cx="4610100" cy="681038"/>
            <a:chOff x="1383" y="602"/>
            <a:chExt cx="2904" cy="429"/>
          </a:xfrm>
        </p:grpSpPr>
        <p:sp>
          <p:nvSpPr>
            <p:cNvPr id="133180" name="Line 18"/>
            <p:cNvSpPr>
              <a:spLocks noChangeShapeType="1"/>
            </p:cNvSpPr>
            <p:nvPr/>
          </p:nvSpPr>
          <p:spPr bwMode="auto">
            <a:xfrm>
              <a:off x="1383" y="890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3181" name="Text Box 19"/>
            <p:cNvSpPr txBox="1">
              <a:spLocks noChangeArrowheads="1"/>
            </p:cNvSpPr>
            <p:nvPr/>
          </p:nvSpPr>
          <p:spPr bwMode="auto">
            <a:xfrm>
              <a:off x="2246" y="602"/>
              <a:ext cx="2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sz="2200">
                  <a:cs typeface="Angsana New" pitchFamily="18" charset="-34"/>
                </a:rPr>
                <a:t>ทำรายงานขอซื้อ/จ้างพัสดุทั่วไป</a:t>
              </a:r>
            </a:p>
          </p:txBody>
        </p:sp>
        <p:sp>
          <p:nvSpPr>
            <p:cNvPr id="133182" name="Text Box 20"/>
            <p:cNvSpPr txBox="1">
              <a:spLocks noChangeArrowheads="1"/>
            </p:cNvSpPr>
            <p:nvPr/>
          </p:nvSpPr>
          <p:spPr bwMode="auto">
            <a:xfrm>
              <a:off x="2246" y="829"/>
              <a:ext cx="20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1pPr>
              <a:lvl2pPr marL="742950" indent="-285750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2pPr>
              <a:lvl3pPr marL="1143000" indent="-228600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3pPr>
              <a:lvl4pPr marL="1600200" indent="-228600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4pPr>
              <a:lvl5pPr marL="2057400" indent="-228600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Arial" pitchFamily="34" charset="0"/>
                  <a:cs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sz="2200">
                  <a:cs typeface="Angsana New" pitchFamily="18" charset="-34"/>
                </a:rPr>
                <a:t>ที่ดิน</a:t>
              </a:r>
            </a:p>
          </p:txBody>
        </p:sp>
        <p:sp>
          <p:nvSpPr>
            <p:cNvPr id="133183" name="Line 21"/>
            <p:cNvSpPr>
              <a:spLocks noChangeShapeType="1"/>
            </p:cNvSpPr>
            <p:nvPr/>
          </p:nvSpPr>
          <p:spPr bwMode="auto">
            <a:xfrm>
              <a:off x="2064" y="78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3184" name="Line 22"/>
            <p:cNvSpPr>
              <a:spLocks noChangeShapeType="1"/>
            </p:cNvSpPr>
            <p:nvPr/>
          </p:nvSpPr>
          <p:spPr bwMode="auto">
            <a:xfrm>
              <a:off x="2064" y="78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3185" name="Line 23"/>
            <p:cNvSpPr>
              <a:spLocks noChangeShapeType="1"/>
            </p:cNvSpPr>
            <p:nvPr/>
          </p:nvSpPr>
          <p:spPr bwMode="auto">
            <a:xfrm>
              <a:off x="2064" y="9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33138" name="Line 24"/>
          <p:cNvSpPr>
            <a:spLocks noChangeShapeType="1"/>
          </p:cNvSpPr>
          <p:nvPr/>
        </p:nvSpPr>
        <p:spPr bwMode="auto">
          <a:xfrm>
            <a:off x="2516188" y="22034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39" name="Text Box 25"/>
          <p:cNvSpPr txBox="1">
            <a:spLocks noChangeArrowheads="1"/>
          </p:cNvSpPr>
          <p:nvPr/>
        </p:nvSpPr>
        <p:spPr bwMode="auto">
          <a:xfrm>
            <a:off x="3598863" y="1746250"/>
            <a:ext cx="3238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>
                <a:cs typeface="Angsana New" pitchFamily="18" charset="-34"/>
              </a:rPr>
              <a:t>ให้ความเห็นชอบ</a:t>
            </a:r>
          </a:p>
        </p:txBody>
      </p:sp>
      <p:sp>
        <p:nvSpPr>
          <p:cNvPr id="133140" name="Text Box 26"/>
          <p:cNvSpPr txBox="1">
            <a:spLocks noChangeArrowheads="1"/>
          </p:cNvSpPr>
          <p:nvPr/>
        </p:nvSpPr>
        <p:spPr bwMode="auto">
          <a:xfrm>
            <a:off x="3595688" y="2106613"/>
            <a:ext cx="3241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 dirty="0">
                <a:cs typeface="Angsana New" pitchFamily="18" charset="-34"/>
              </a:rPr>
              <a:t>แต่งตั้งคณะกรรมการ</a:t>
            </a:r>
          </a:p>
        </p:txBody>
      </p:sp>
      <p:sp>
        <p:nvSpPr>
          <p:cNvPr id="133141" name="Line 27"/>
          <p:cNvSpPr>
            <a:spLocks noChangeShapeType="1"/>
          </p:cNvSpPr>
          <p:nvPr/>
        </p:nvSpPr>
        <p:spPr bwMode="auto">
          <a:xfrm>
            <a:off x="3308350" y="2035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42" name="Line 28"/>
          <p:cNvSpPr>
            <a:spLocks noChangeShapeType="1"/>
          </p:cNvSpPr>
          <p:nvPr/>
        </p:nvSpPr>
        <p:spPr bwMode="auto">
          <a:xfrm>
            <a:off x="3308350" y="2035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43" name="Line 29"/>
          <p:cNvSpPr>
            <a:spLocks noChangeShapeType="1"/>
          </p:cNvSpPr>
          <p:nvPr/>
        </p:nvSpPr>
        <p:spPr bwMode="auto">
          <a:xfrm>
            <a:off x="3308350" y="23320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44" name="Line 30"/>
          <p:cNvSpPr>
            <a:spLocks noChangeShapeType="1"/>
          </p:cNvSpPr>
          <p:nvPr/>
        </p:nvSpPr>
        <p:spPr bwMode="auto">
          <a:xfrm>
            <a:off x="2195513" y="2882900"/>
            <a:ext cx="113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45" name="Text Box 31"/>
          <p:cNvSpPr txBox="1">
            <a:spLocks noChangeArrowheads="1"/>
          </p:cNvSpPr>
          <p:nvPr/>
        </p:nvSpPr>
        <p:spPr bwMode="auto">
          <a:xfrm>
            <a:off x="3621088" y="2497138"/>
            <a:ext cx="3241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 dirty="0">
                <a:cs typeface="Angsana New" pitchFamily="18" charset="-34"/>
              </a:rPr>
              <a:t>ตกลงราคา</a:t>
            </a:r>
          </a:p>
        </p:txBody>
      </p:sp>
      <p:sp>
        <p:nvSpPr>
          <p:cNvPr id="133146" name="Text Box 32"/>
          <p:cNvSpPr txBox="1">
            <a:spLocks noChangeArrowheads="1"/>
          </p:cNvSpPr>
          <p:nvPr/>
        </p:nvSpPr>
        <p:spPr bwMode="auto">
          <a:xfrm>
            <a:off x="3565526" y="2780928"/>
            <a:ext cx="3294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 dirty="0" smtClean="0">
                <a:cs typeface="Angsana New" pitchFamily="18" charset="-34"/>
              </a:rPr>
              <a:t> สอบ</a:t>
            </a:r>
            <a:r>
              <a:rPr lang="th-TH" sz="2200" dirty="0">
                <a:cs typeface="Angsana New" pitchFamily="18" charset="-34"/>
              </a:rPr>
              <a:t>ราคา</a:t>
            </a:r>
          </a:p>
        </p:txBody>
      </p:sp>
      <p:sp>
        <p:nvSpPr>
          <p:cNvPr id="133147" name="Line 33"/>
          <p:cNvSpPr>
            <a:spLocks noChangeShapeType="1"/>
          </p:cNvSpPr>
          <p:nvPr/>
        </p:nvSpPr>
        <p:spPr bwMode="auto">
          <a:xfrm>
            <a:off x="3332163" y="2714625"/>
            <a:ext cx="0" cy="143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48" name="Line 34"/>
          <p:cNvSpPr>
            <a:spLocks noChangeShapeType="1"/>
          </p:cNvSpPr>
          <p:nvPr/>
        </p:nvSpPr>
        <p:spPr bwMode="auto">
          <a:xfrm>
            <a:off x="3332163" y="271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49" name="Line 35"/>
          <p:cNvSpPr>
            <a:spLocks noChangeShapeType="1"/>
          </p:cNvSpPr>
          <p:nvPr/>
        </p:nvSpPr>
        <p:spPr bwMode="auto">
          <a:xfrm>
            <a:off x="3332163" y="3011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50" name="Line 36"/>
          <p:cNvSpPr>
            <a:spLocks noChangeShapeType="1"/>
          </p:cNvSpPr>
          <p:nvPr/>
        </p:nvSpPr>
        <p:spPr bwMode="auto">
          <a:xfrm>
            <a:off x="334803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51" name="Line 37"/>
          <p:cNvSpPr>
            <a:spLocks noChangeShapeType="1"/>
          </p:cNvSpPr>
          <p:nvPr/>
        </p:nvSpPr>
        <p:spPr bwMode="auto">
          <a:xfrm>
            <a:off x="3348038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52" name="Line 38"/>
          <p:cNvSpPr>
            <a:spLocks noChangeShapeType="1"/>
          </p:cNvSpPr>
          <p:nvPr/>
        </p:nvSpPr>
        <p:spPr bwMode="auto">
          <a:xfrm>
            <a:off x="3348038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53" name="Line 39"/>
          <p:cNvSpPr>
            <a:spLocks noChangeShapeType="1"/>
          </p:cNvSpPr>
          <p:nvPr/>
        </p:nvSpPr>
        <p:spPr bwMode="auto">
          <a:xfrm>
            <a:off x="3348038" y="4149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54" name="Text Box 40"/>
          <p:cNvSpPr txBox="1">
            <a:spLocks noChangeArrowheads="1"/>
          </p:cNvSpPr>
          <p:nvPr/>
        </p:nvSpPr>
        <p:spPr bwMode="auto">
          <a:xfrm>
            <a:off x="3636963" y="3073400"/>
            <a:ext cx="52578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 dirty="0">
                <a:cs typeface="Angsana New" pitchFamily="18" charset="-34"/>
              </a:rPr>
              <a:t>ประกวดราคา และวิธีประมูลด้วยระบบอิเล็กทรอนิกส์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(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e-Auction )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spcBef>
                <a:spcPct val="50000"/>
              </a:spcBef>
            </a:pPr>
            <a:endParaRPr lang="th-TH" sz="2200" dirty="0">
              <a:cs typeface="Angsana New" pitchFamily="18" charset="-34"/>
            </a:endParaRPr>
          </a:p>
        </p:txBody>
      </p:sp>
      <p:sp>
        <p:nvSpPr>
          <p:cNvPr id="133155" name="Text Box 41"/>
          <p:cNvSpPr txBox="1">
            <a:spLocks noChangeArrowheads="1"/>
          </p:cNvSpPr>
          <p:nvPr/>
        </p:nvSpPr>
        <p:spPr bwMode="auto">
          <a:xfrm>
            <a:off x="3636963" y="3362325"/>
            <a:ext cx="3238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>
                <a:cs typeface="Angsana New" pitchFamily="18" charset="-34"/>
              </a:rPr>
              <a:t>วิธีพิเศษ</a:t>
            </a:r>
          </a:p>
        </p:txBody>
      </p:sp>
      <p:sp>
        <p:nvSpPr>
          <p:cNvPr id="133156" name="Text Box 42"/>
          <p:cNvSpPr txBox="1">
            <a:spLocks noChangeArrowheads="1"/>
          </p:cNvSpPr>
          <p:nvPr/>
        </p:nvSpPr>
        <p:spPr bwMode="auto">
          <a:xfrm>
            <a:off x="3636963" y="3644900"/>
            <a:ext cx="3238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 dirty="0">
                <a:cs typeface="Angsana New" pitchFamily="18" charset="-34"/>
              </a:rPr>
              <a:t>กรณีพิเศษ</a:t>
            </a:r>
          </a:p>
        </p:txBody>
      </p:sp>
      <p:sp>
        <p:nvSpPr>
          <p:cNvPr id="133158" name="Text Box 44"/>
          <p:cNvSpPr txBox="1">
            <a:spLocks noChangeArrowheads="1"/>
          </p:cNvSpPr>
          <p:nvPr/>
        </p:nvSpPr>
        <p:spPr bwMode="auto">
          <a:xfrm>
            <a:off x="3563938" y="5805488"/>
            <a:ext cx="2016125" cy="363537"/>
          </a:xfrm>
          <a:prstGeom prst="rect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2200">
                <a:cs typeface="Angsana New" pitchFamily="18" charset="-34"/>
              </a:rPr>
              <a:t>บอกเลิก</a:t>
            </a:r>
          </a:p>
        </p:txBody>
      </p:sp>
      <p:sp>
        <p:nvSpPr>
          <p:cNvPr id="133159" name="Text Box 45"/>
          <p:cNvSpPr txBox="1">
            <a:spLocks noChangeArrowheads="1"/>
          </p:cNvSpPr>
          <p:nvPr/>
        </p:nvSpPr>
        <p:spPr bwMode="auto">
          <a:xfrm>
            <a:off x="6515100" y="5516563"/>
            <a:ext cx="1441450" cy="865187"/>
          </a:xfrm>
          <a:prstGeom prst="rect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2200">
                <a:cs typeface="Angsana New" pitchFamily="18" charset="-34"/>
              </a:rPr>
              <a:t>งด/ลดค่าปรับ ขยายเวลา</a:t>
            </a:r>
          </a:p>
        </p:txBody>
      </p:sp>
      <p:sp>
        <p:nvSpPr>
          <p:cNvPr id="133160" name="Text Box 46"/>
          <p:cNvSpPr txBox="1">
            <a:spLocks noChangeArrowheads="1"/>
          </p:cNvSpPr>
          <p:nvPr/>
        </p:nvSpPr>
        <p:spPr bwMode="auto">
          <a:xfrm>
            <a:off x="5942013" y="4508500"/>
            <a:ext cx="2014537" cy="614363"/>
          </a:xfrm>
          <a:prstGeom prst="rect">
            <a:avLst/>
          </a:prstGeom>
          <a:solidFill>
            <a:srgbClr val="FF99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2200">
                <a:cs typeface="Angsana New" pitchFamily="18" charset="-34"/>
              </a:rPr>
              <a:t>เปลี่ยนแปลงรายการ</a:t>
            </a:r>
          </a:p>
        </p:txBody>
      </p:sp>
      <p:sp>
        <p:nvSpPr>
          <p:cNvPr id="133161" name="Line 47"/>
          <p:cNvSpPr>
            <a:spLocks noChangeShapeType="1"/>
          </p:cNvSpPr>
          <p:nvPr/>
        </p:nvSpPr>
        <p:spPr bwMode="auto">
          <a:xfrm>
            <a:off x="3348038" y="5445125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62" name="Line 48"/>
          <p:cNvSpPr>
            <a:spLocks noChangeShapeType="1"/>
          </p:cNvSpPr>
          <p:nvPr/>
        </p:nvSpPr>
        <p:spPr bwMode="auto">
          <a:xfrm flipH="1" flipV="1">
            <a:off x="3708400" y="5373688"/>
            <a:ext cx="2735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63" name="Line 49"/>
          <p:cNvSpPr>
            <a:spLocks noChangeShapeType="1"/>
          </p:cNvSpPr>
          <p:nvPr/>
        </p:nvSpPr>
        <p:spPr bwMode="auto">
          <a:xfrm>
            <a:off x="5435600" y="45815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64" name="Line 50"/>
          <p:cNvSpPr>
            <a:spLocks noChangeShapeType="1"/>
          </p:cNvSpPr>
          <p:nvPr/>
        </p:nvSpPr>
        <p:spPr bwMode="auto">
          <a:xfrm flipH="1">
            <a:off x="5435600" y="49418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65" name="Text Box 51"/>
          <p:cNvSpPr txBox="1">
            <a:spLocks noChangeArrowheads="1"/>
          </p:cNvSpPr>
          <p:nvPr/>
        </p:nvSpPr>
        <p:spPr bwMode="auto">
          <a:xfrm>
            <a:off x="3779838" y="4365625"/>
            <a:ext cx="187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>
                <a:cs typeface="Angsana New" pitchFamily="18" charset="-34"/>
              </a:rPr>
              <a:t>การซื้อการจ้างทั่วไป</a:t>
            </a:r>
          </a:p>
        </p:txBody>
      </p:sp>
      <p:sp>
        <p:nvSpPr>
          <p:cNvPr id="133166" name="Text Box 52"/>
          <p:cNvSpPr txBox="1">
            <a:spLocks noChangeArrowheads="1"/>
          </p:cNvSpPr>
          <p:nvPr/>
        </p:nvSpPr>
        <p:spPr bwMode="auto">
          <a:xfrm>
            <a:off x="3779838" y="4730750"/>
            <a:ext cx="1873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>
                <a:cs typeface="Angsana New" pitchFamily="18" charset="-34"/>
              </a:rPr>
              <a:t>การจ้างก่อสร้าง</a:t>
            </a:r>
          </a:p>
        </p:txBody>
      </p:sp>
      <p:sp>
        <p:nvSpPr>
          <p:cNvPr id="133167" name="AutoShape 53"/>
          <p:cNvSpPr>
            <a:spLocks noChangeArrowheads="1"/>
          </p:cNvSpPr>
          <p:nvPr/>
        </p:nvSpPr>
        <p:spPr bwMode="auto">
          <a:xfrm>
            <a:off x="2125663" y="188913"/>
            <a:ext cx="4967287" cy="7191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ขั้นตอนการซื้อและการจ้างทุกวิธี</a:t>
            </a:r>
          </a:p>
        </p:txBody>
      </p:sp>
      <p:sp>
        <p:nvSpPr>
          <p:cNvPr id="133168" name="Text Box 54"/>
          <p:cNvSpPr txBox="1">
            <a:spLocks noChangeArrowheads="1"/>
          </p:cNvSpPr>
          <p:nvPr/>
        </p:nvSpPr>
        <p:spPr bwMode="auto">
          <a:xfrm>
            <a:off x="2722563" y="3141663"/>
            <a:ext cx="7842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400" dirty="0" err="1">
                <a:latin typeface="Verdana" pitchFamily="34" charset="0"/>
                <a:cs typeface="Angsana New" pitchFamily="18" charset="-34"/>
              </a:rPr>
              <a:t>ผวก</a:t>
            </a:r>
            <a:r>
              <a:rPr lang="th-TH" sz="2400" dirty="0">
                <a:latin typeface="Verdana" pitchFamily="34" charset="0"/>
                <a:cs typeface="Angsana New" pitchFamily="18" charset="-34"/>
              </a:rPr>
              <a:t>.</a:t>
            </a:r>
          </a:p>
          <a:p>
            <a:pPr eaLnBrk="1" hangingPunct="1"/>
            <a:r>
              <a:rPr lang="th-TH" sz="2400" dirty="0">
                <a:latin typeface="Verdana" pitchFamily="34" charset="0"/>
                <a:cs typeface="Angsana New" pitchFamily="18" charset="-34"/>
              </a:rPr>
              <a:t>ปลัด</a:t>
            </a:r>
          </a:p>
          <a:p>
            <a:pPr eaLnBrk="1" hangingPunct="1"/>
            <a:r>
              <a:rPr lang="th-TH" sz="2400" dirty="0">
                <a:latin typeface="Verdana" pitchFamily="34" charset="0"/>
                <a:cs typeface="Angsana New" pitchFamily="18" charset="-34"/>
              </a:rPr>
              <a:t>รมว.</a:t>
            </a:r>
          </a:p>
        </p:txBody>
      </p:sp>
      <p:sp>
        <p:nvSpPr>
          <p:cNvPr id="133169" name="Line 55"/>
          <p:cNvSpPr>
            <a:spLocks noChangeShapeType="1"/>
          </p:cNvSpPr>
          <p:nvPr/>
        </p:nvSpPr>
        <p:spPr bwMode="auto">
          <a:xfrm>
            <a:off x="2700338" y="3355975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70" name="Line 56"/>
          <p:cNvSpPr>
            <a:spLocks noChangeShapeType="1"/>
          </p:cNvSpPr>
          <p:nvPr/>
        </p:nvSpPr>
        <p:spPr bwMode="auto">
          <a:xfrm>
            <a:off x="2484438" y="37893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71" name="Line 57"/>
          <p:cNvSpPr>
            <a:spLocks noChangeShapeType="1"/>
          </p:cNvSpPr>
          <p:nvPr/>
        </p:nvSpPr>
        <p:spPr bwMode="auto">
          <a:xfrm>
            <a:off x="2700338" y="33575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72" name="Line 58"/>
          <p:cNvSpPr>
            <a:spLocks noChangeShapeType="1"/>
          </p:cNvSpPr>
          <p:nvPr/>
        </p:nvSpPr>
        <p:spPr bwMode="auto">
          <a:xfrm>
            <a:off x="2700338" y="37893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73" name="Line 59"/>
          <p:cNvSpPr>
            <a:spLocks noChangeShapeType="1"/>
          </p:cNvSpPr>
          <p:nvPr/>
        </p:nvSpPr>
        <p:spPr bwMode="auto">
          <a:xfrm>
            <a:off x="2700338" y="41497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74" name="Text Box 60"/>
          <p:cNvSpPr txBox="1">
            <a:spLocks noChangeArrowheads="1"/>
          </p:cNvSpPr>
          <p:nvPr/>
        </p:nvSpPr>
        <p:spPr bwMode="auto">
          <a:xfrm>
            <a:off x="2341563" y="4292600"/>
            <a:ext cx="1727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000">
                <a:latin typeface="Verdana" pitchFamily="34" charset="0"/>
                <a:cs typeface="Angsana New" pitchFamily="18" charset="-34"/>
              </a:rPr>
              <a:t>หน.ส่วนราชการ</a:t>
            </a:r>
          </a:p>
        </p:txBody>
      </p:sp>
      <p:sp>
        <p:nvSpPr>
          <p:cNvPr id="133175" name="Line 61"/>
          <p:cNvSpPr>
            <a:spLocks noChangeShapeType="1"/>
          </p:cNvSpPr>
          <p:nvPr/>
        </p:nvSpPr>
        <p:spPr bwMode="auto">
          <a:xfrm>
            <a:off x="2195513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76" name="Text Box 62"/>
          <p:cNvSpPr txBox="1">
            <a:spLocks noChangeArrowheads="1"/>
          </p:cNvSpPr>
          <p:nvPr/>
        </p:nvSpPr>
        <p:spPr bwMode="auto">
          <a:xfrm>
            <a:off x="2392363" y="5070475"/>
            <a:ext cx="1863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2400">
                <a:latin typeface="Verdana" pitchFamily="34" charset="0"/>
                <a:cs typeface="Angsana New" pitchFamily="18" charset="-34"/>
              </a:rPr>
              <a:t>คกก. ตรวจรับ</a:t>
            </a:r>
          </a:p>
        </p:txBody>
      </p:sp>
      <p:sp>
        <p:nvSpPr>
          <p:cNvPr id="133177" name="Line 63"/>
          <p:cNvSpPr>
            <a:spLocks noChangeShapeType="1"/>
          </p:cNvSpPr>
          <p:nvPr/>
        </p:nvSpPr>
        <p:spPr bwMode="auto">
          <a:xfrm>
            <a:off x="2125663" y="53006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178" name="Text Box 64"/>
          <p:cNvSpPr txBox="1">
            <a:spLocks noChangeArrowheads="1"/>
          </p:cNvSpPr>
          <p:nvPr/>
        </p:nvSpPr>
        <p:spPr bwMode="auto">
          <a:xfrm>
            <a:off x="2398713" y="6157913"/>
            <a:ext cx="136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1800">
                <a:latin typeface="Verdana" pitchFamily="34" charset="0"/>
                <a:cs typeface="Angsana New" pitchFamily="18" charset="-34"/>
              </a:rPr>
              <a:t>GFMIS</a:t>
            </a:r>
            <a:endParaRPr lang="th-TH" sz="1800"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133179" name="Line 65"/>
          <p:cNvSpPr>
            <a:spLocks noChangeShapeType="1"/>
          </p:cNvSpPr>
          <p:nvPr/>
        </p:nvSpPr>
        <p:spPr bwMode="auto">
          <a:xfrm>
            <a:off x="2125663" y="63087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Multiply 1"/>
          <p:cNvSpPr/>
          <p:nvPr/>
        </p:nvSpPr>
        <p:spPr>
          <a:xfrm>
            <a:off x="3995739" y="2817813"/>
            <a:ext cx="260350" cy="39687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Multiply 66"/>
          <p:cNvSpPr/>
          <p:nvPr/>
        </p:nvSpPr>
        <p:spPr>
          <a:xfrm>
            <a:off x="4239642" y="3104135"/>
            <a:ext cx="260350" cy="39687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Multiply 68"/>
          <p:cNvSpPr/>
          <p:nvPr/>
        </p:nvSpPr>
        <p:spPr>
          <a:xfrm>
            <a:off x="6543898" y="3140968"/>
            <a:ext cx="260350" cy="39687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3635896" y="3972421"/>
            <a:ext cx="3241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200" dirty="0" smtClean="0">
                <a:cs typeface="Angsana New" pitchFamily="18" charset="-34"/>
              </a:rPr>
              <a:t>วิธีประกวดราคาอิเล็กทรอนิกส์</a:t>
            </a:r>
            <a:endParaRPr lang="th-TH" sz="2200" dirty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152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>
              <a:solidFill>
                <a:srgbClr val="993300"/>
              </a:solidFill>
            </a:endParaRPr>
          </a:p>
        </p:txBody>
      </p:sp>
      <p:pic>
        <p:nvPicPr>
          <p:cNvPr id="7" name="Picture 6" descr="จุดเริ่มต้น">
            <a:hlinkClick r:id="rId2" tooltip="จุดเริ่มต้น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194536"/>
            <a:ext cx="2176401" cy="159044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4" name="Picture 2" descr="http://www.trekkingthai.com/shopping/images/P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3098">
            <a:off x="4083385" y="2083129"/>
            <a:ext cx="1547790" cy="1547790"/>
          </a:xfrm>
          <a:prstGeom prst="rect">
            <a:avLst/>
          </a:prstGeom>
          <a:noFill/>
        </p:spPr>
      </p:pic>
      <p:sp>
        <p:nvSpPr>
          <p:cNvPr id="358406" name="AutoShape 6"/>
          <p:cNvSpPr>
            <a:spLocks noChangeArrowheads="1"/>
          </p:cNvSpPr>
          <p:nvPr/>
        </p:nvSpPr>
        <p:spPr bwMode="auto">
          <a:xfrm rot="1157709">
            <a:off x="2203262" y="3002898"/>
            <a:ext cx="2087563" cy="2016125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5000" b="1" i="1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ขอซื้อ</a:t>
            </a:r>
          </a:p>
        </p:txBody>
      </p:sp>
      <p:pic>
        <p:nvPicPr>
          <p:cNvPr id="3076" name="Picture 4" descr="http://thumbnail.igetcdn.com/resize/bWQ1PWUzOTgxNTE3N2U4ZjkyM2Y1ZDU1ZDAxYWI0N2JiOGZkJnNxdWFyZT1vZmYmcm91bmQ9b2ZmJnNoYWRvdz1vZmYmZGVmYXVsdD0mcHg9b2ZmJmltZz1odHRwJTNBJTJGJTJGd3d3LmlnZXR3ZWIuY29tJTJGd3d3JTJGcGxveXByZW1pdW0lMkZjYXRhbG9nJTJGcF83NDM3NDkuanBnJndpZHRoPTQwMCZoZWlnaHQ9NDA1JmJhc2VuYW1lPS5qcGc=/p_7437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071678"/>
            <a:ext cx="1511496" cy="1857388"/>
          </a:xfrm>
          <a:prstGeom prst="rect">
            <a:avLst/>
          </a:prstGeom>
          <a:noFill/>
        </p:spPr>
      </p:pic>
      <p:sp>
        <p:nvSpPr>
          <p:cNvPr id="358405" name="AutoShape 5"/>
          <p:cNvSpPr>
            <a:spLocks noChangeArrowheads="1"/>
          </p:cNvSpPr>
          <p:nvPr/>
        </p:nvSpPr>
        <p:spPr bwMode="auto">
          <a:xfrm rot="1148202">
            <a:off x="5206184" y="3342114"/>
            <a:ext cx="2160587" cy="1793080"/>
          </a:xfrm>
          <a:prstGeom prst="foldedCorner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50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ขอจ้าง</a:t>
            </a:r>
          </a:p>
        </p:txBody>
      </p:sp>
      <p:sp>
        <p:nvSpPr>
          <p:cNvPr id="10" name="ส่วนโค้ง 9"/>
          <p:cNvSpPr/>
          <p:nvPr/>
        </p:nvSpPr>
        <p:spPr>
          <a:xfrm>
            <a:off x="6500826" y="3286124"/>
            <a:ext cx="45719" cy="285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่วนโค้ง 10"/>
          <p:cNvSpPr/>
          <p:nvPr/>
        </p:nvSpPr>
        <p:spPr>
          <a:xfrm>
            <a:off x="6357950" y="3143248"/>
            <a:ext cx="357190" cy="428628"/>
          </a:xfrm>
          <a:prstGeom prst="arc">
            <a:avLst>
              <a:gd name="adj1" fmla="val 16200000"/>
              <a:gd name="adj2" fmla="val 1080000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989212" y="4500570"/>
            <a:ext cx="2087563" cy="2016125"/>
          </a:xfrm>
          <a:prstGeom prst="foldedCorner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40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</a:t>
            </a:r>
            <a:endParaRPr lang="th-TH" sz="40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57686" y="285728"/>
            <a:ext cx="4000528" cy="1800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h-TH" sz="6000" b="1" dirty="0">
                <a:solidFill>
                  <a:srgbClr val="99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6000" b="1" dirty="0" smtClean="0">
                <a:solidFill>
                  <a:srgbClr val="99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จัดหาพัสดุ</a:t>
            </a:r>
            <a:endParaRPr lang="en-US" sz="6000" b="1" dirty="0">
              <a:solidFill>
                <a:srgbClr val="99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6500826" y="3929066"/>
            <a:ext cx="35719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rot="10800000">
            <a:off x="6000760" y="5715016"/>
            <a:ext cx="2357454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lick to enlarge image DSC_78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-2127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ick to enlarge image DSC_78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-603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ผลการค้นหารูปภาพสำหรับ รพ กำแพงเพชร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94" t="8103" r="3019"/>
          <a:stretch/>
        </p:blipFill>
        <p:spPr bwMode="auto">
          <a:xfrm flipH="1">
            <a:off x="121577" y="139483"/>
            <a:ext cx="1807215" cy="60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12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animBg="1"/>
      <p:bldP spid="358405" grpId="0" animBg="1"/>
      <p:bldP spid="11" grpId="0" animBg="1"/>
      <p:bldP spid="12" grpId="0" animBg="1"/>
      <p:bldP spid="205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บทกำหนดโทษตาม ระเบียบ พัสดุ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10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หนึ่งผู้ใดกระทําการใดโดยจง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ใจ </a:t>
            </a:r>
            <a:r>
              <a:rPr lang="th-TH" sz="2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หรือกระทําการโดยปราศจากอํานาจ หรือ นอกเหนืออํานาจหน้าที่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ภายใต้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หลักเกณฑ์ดังนี้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arenBoth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การกระทํามีเจตนาทุจริต หรือเป็นเหตุให้ทางราชการเสียหายอย่างร้ายแรง ให้ดําเนินการลงโทษ อย่างต่ําปลดออกจากราชการ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arenBoth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การกระทําเป็นเหตุให้ทางราชการเสียหายแต่ไม่ร้ายแรง ให้ลงโทษอย่างต่ําตัด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เงินเดือน</a:t>
            </a:r>
          </a:p>
          <a:p>
            <a:pPr marL="514350" indent="-514350">
              <a:buAutoNum type="arabicParenBoth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การกระทําไม่เป็นเหตุให้ทางราชการเสียหาย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- ให้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ลงโทษภาคทัณฑ์หรือว่ากล่าวตักเตือน โดยทําคําสั่ง เป็นลายลักษณ์อักษร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ลงโทษทางวินัยตาม (1) หรือ (2) ไม่เป็นเหตุให้ผู้กระทําหลุดพ้นจากความรับผิดในทาง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แพ่งและความ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รับผิดทางอาญา (ถ้ามี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1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4929191" y="1285860"/>
            <a:ext cx="1857388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h-TH" sz="5000" b="1" i="1" dirty="0">
                <a:solidFill>
                  <a:srgbClr val="0000FF"/>
                </a:solidFill>
                <a:latin typeface="Angsana New" pitchFamily="18" charset="-34"/>
              </a:rPr>
              <a:t>หลักการ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58" y="2071678"/>
            <a:ext cx="8572560" cy="647700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th-TH" sz="3600" b="1" dirty="0">
                <a:solidFill>
                  <a:srgbClr val="6600FF"/>
                </a:solidFill>
                <a:latin typeface="Angsana New" pitchFamily="18" charset="-34"/>
              </a:rPr>
              <a:t>**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ก่อนการซื้อ – จ้าง</a:t>
            </a:r>
            <a:r>
              <a:rPr lang="th-TH" sz="3600" b="1" i="1" dirty="0">
                <a:solidFill>
                  <a:srgbClr val="0000FF"/>
                </a:solidFill>
                <a:latin typeface="Angsana New" pitchFamily="18" charset="-34"/>
              </a:rPr>
              <a:t>ทุกวิธีต้องทำ</a:t>
            </a:r>
            <a:r>
              <a:rPr lang="th-TH" sz="3600" b="1" i="1" dirty="0" smtClean="0">
                <a:solidFill>
                  <a:srgbClr val="0000FF"/>
                </a:solidFill>
                <a:latin typeface="Angsana New" pitchFamily="18" charset="-34"/>
              </a:rPr>
              <a:t>รายงาน ขอ</a:t>
            </a:r>
            <a:r>
              <a:rPr lang="th-TH" sz="3600" b="1" i="1" dirty="0">
                <a:solidFill>
                  <a:srgbClr val="0000FF"/>
                </a:solidFill>
                <a:latin typeface="Angsana New" pitchFamily="18" charset="-34"/>
              </a:rPr>
              <a:t>ซื้อหรือขอจ้าง</a:t>
            </a:r>
            <a:r>
              <a:rPr lang="th-TH" sz="3600" b="1" i="1" dirty="0">
                <a:solidFill>
                  <a:srgbClr val="6600FF"/>
                </a:solidFill>
                <a:latin typeface="Angsana New" pitchFamily="18" charset="-34"/>
              </a:rPr>
              <a:t>*</a:t>
            </a:r>
            <a:r>
              <a:rPr lang="th-TH" sz="3600" b="1" dirty="0">
                <a:solidFill>
                  <a:srgbClr val="6600FF"/>
                </a:solidFill>
                <a:latin typeface="Angsana New" pitchFamily="18" charset="-34"/>
              </a:rPr>
              <a:t>*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9144000" cy="1082676"/>
            <a:chOff x="0" y="-17"/>
            <a:chExt cx="5760" cy="682"/>
          </a:xfrm>
        </p:grpSpPr>
        <p:sp>
          <p:nvSpPr>
            <p:cNvPr id="361489" name="Rectangle 17"/>
            <p:cNvSpPr>
              <a:spLocks noChangeArrowheads="1"/>
            </p:cNvSpPr>
            <p:nvPr/>
          </p:nvSpPr>
          <p:spPr bwMode="auto">
            <a:xfrm>
              <a:off x="0" y="-17"/>
              <a:ext cx="4604" cy="68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h-TH" sz="4000" i="1" dirty="0">
                  <a:solidFill>
                    <a:srgbClr val="993300"/>
                  </a:solidFill>
                  <a:latin typeface="Angsana New" pitchFamily="18" charset="-34"/>
                </a:rPr>
                <a:t> </a:t>
              </a:r>
              <a:r>
                <a:rPr lang="th-TH" sz="4400" dirty="0">
                  <a:solidFill>
                    <a:srgbClr val="FFFF00"/>
                  </a:solidFill>
                  <a:latin typeface="Angsana New" pitchFamily="18" charset="-34"/>
                </a:rPr>
                <a:t>การจัดทำรายงานขอซื้อขอจ้าง </a:t>
              </a:r>
              <a:r>
                <a:rPr lang="th-TH" sz="4400" i="1" dirty="0">
                  <a:solidFill>
                    <a:schemeClr val="bg1"/>
                  </a:solidFill>
                  <a:latin typeface="Angsana New" pitchFamily="18" charset="-34"/>
                </a:rPr>
                <a:t>...จัดทำเมื่อใด </a:t>
              </a:r>
              <a:r>
                <a:rPr lang="en-US" sz="4400" i="1" dirty="0">
                  <a:solidFill>
                    <a:schemeClr val="bg1"/>
                  </a:solidFill>
                  <a:latin typeface="Angsana New" pitchFamily="18" charset="-34"/>
                </a:rPr>
                <a:t>?</a:t>
              </a:r>
              <a:endParaRPr lang="th-TH" sz="4400" i="1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  <p:sp>
          <p:nvSpPr>
            <p:cNvPr id="361490" name="Rectangle 18"/>
            <p:cNvSpPr>
              <a:spLocks noChangeArrowheads="1"/>
            </p:cNvSpPr>
            <p:nvPr/>
          </p:nvSpPr>
          <p:spPr bwMode="auto">
            <a:xfrm>
              <a:off x="5556" y="-17"/>
              <a:ext cx="204" cy="682"/>
            </a:xfrm>
            <a:prstGeom prst="rect">
              <a:avLst/>
            </a:prstGeom>
            <a:solidFill>
              <a:srgbClr val="99CC00">
                <a:alpha val="5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1491" name="Rectangle 19"/>
            <p:cNvSpPr>
              <a:spLocks noChangeArrowheads="1"/>
            </p:cNvSpPr>
            <p:nvPr/>
          </p:nvSpPr>
          <p:spPr bwMode="auto">
            <a:xfrm>
              <a:off x="4649" y="-17"/>
              <a:ext cx="454" cy="681"/>
            </a:xfrm>
            <a:prstGeom prst="rect">
              <a:avLst/>
            </a:prstGeom>
            <a:solidFill>
              <a:srgbClr val="808000">
                <a:alpha val="7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1492" name="Rectangle 20"/>
            <p:cNvSpPr>
              <a:spLocks noChangeArrowheads="1"/>
            </p:cNvSpPr>
            <p:nvPr/>
          </p:nvSpPr>
          <p:spPr bwMode="auto">
            <a:xfrm>
              <a:off x="5148" y="-17"/>
              <a:ext cx="363" cy="681"/>
            </a:xfrm>
            <a:prstGeom prst="rect">
              <a:avLst/>
            </a:prstGeom>
            <a:solidFill>
              <a:srgbClr val="339966">
                <a:alpha val="5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361493" name="Picture 14" descr="logo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73"/>
              <a:ext cx="59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1494" name="Rectangle 2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>
              <a:solidFill>
                <a:srgbClr val="993300"/>
              </a:solidFill>
            </a:endParaRPr>
          </a:p>
        </p:txBody>
      </p:sp>
      <p:sp>
        <p:nvSpPr>
          <p:cNvPr id="361495" name="Rectangle 23"/>
          <p:cNvSpPr>
            <a:spLocks noChangeArrowheads="1"/>
          </p:cNvSpPr>
          <p:nvPr/>
        </p:nvSpPr>
        <p:spPr bwMode="auto">
          <a:xfrm>
            <a:off x="142844" y="2786058"/>
            <a:ext cx="5000660" cy="21605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sz="3200" b="1" i="1" dirty="0">
                <a:latin typeface="Angsana New" pitchFamily="18" charset="-34"/>
              </a:rPr>
              <a:t>เว้นแต่ การจัดหาโดยวิธี </a:t>
            </a:r>
            <a:r>
              <a:rPr lang="en-US" sz="3200" b="1" i="1" dirty="0">
                <a:solidFill>
                  <a:srgbClr val="FF0000"/>
                </a:solidFill>
                <a:latin typeface="Angsana New" pitchFamily="18" charset="-34"/>
              </a:rPr>
              <a:t>e-Auction</a:t>
            </a:r>
          </a:p>
          <a:p>
            <a:r>
              <a:rPr lang="th-TH" sz="3200" b="1" i="1" dirty="0">
                <a:latin typeface="Angsana New" pitchFamily="18" charset="-34"/>
              </a:rPr>
              <a:t>ให้ดำเนินการภายหลังจากขั้นตอน</a:t>
            </a:r>
          </a:p>
          <a:p>
            <a:r>
              <a:rPr lang="th-TH" sz="3200" b="1" i="1" dirty="0">
                <a:latin typeface="Angsana New" pitchFamily="18" charset="-34"/>
              </a:rPr>
              <a:t>การจัดทำและวิจารณ์ </a:t>
            </a:r>
            <a:r>
              <a:rPr lang="en-US" sz="3200" b="1" i="1" dirty="0">
                <a:solidFill>
                  <a:srgbClr val="FF0000"/>
                </a:solidFill>
                <a:latin typeface="Angsana New" pitchFamily="18" charset="-34"/>
              </a:rPr>
              <a:t>TOR</a:t>
            </a:r>
            <a:r>
              <a:rPr lang="en-US" sz="3200" b="1" i="1" dirty="0">
                <a:latin typeface="Angsana New" pitchFamily="18" charset="-34"/>
              </a:rPr>
              <a:t> </a:t>
            </a:r>
            <a:r>
              <a:rPr lang="th-TH" sz="3200" b="1" i="1" dirty="0">
                <a:latin typeface="Angsana New" pitchFamily="18" charset="-34"/>
              </a:rPr>
              <a:t>เสร็จสิ้นแล้ว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214942" y="2857496"/>
            <a:ext cx="3714776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sz="6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โดยจัดทำในระบบ </a:t>
            </a:r>
            <a:endParaRPr lang="th-TH" sz="6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357298"/>
            <a:ext cx="4321173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</a:rPr>
              <a:t>ตามระเบียบพัสดุปี ๓๕ฯ ข้อ ๒๗</a:t>
            </a:r>
          </a:p>
        </p:txBody>
      </p:sp>
      <p:pic>
        <p:nvPicPr>
          <p:cNvPr id="2050" name="Picture 2" descr="http://www.med.cmu.ac.th/secret/store/DEFAULT_files/greetin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785918" cy="1428750"/>
          </a:xfrm>
          <a:prstGeom prst="rect">
            <a:avLst/>
          </a:prstGeom>
          <a:noFill/>
        </p:spPr>
      </p:pic>
      <p:pic>
        <p:nvPicPr>
          <p:cNvPr id="2052" name="Picture 4" descr="https://fd7.formdesk.com/egp/EGP-Logo.jpg%3F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5143512"/>
            <a:ext cx="3786182" cy="1435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260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1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animBg="1"/>
      <p:bldP spid="361476" grpId="0" build="p" animBg="1"/>
      <p:bldP spid="361495" grpId="0" animBg="1"/>
      <p:bldP spid="12" grpId="0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ตัวยึดเนื้อหา 4"/>
          <p:cNvSpPr>
            <a:spLocks noGrp="1"/>
          </p:cNvSpPr>
          <p:nvPr>
            <p:ph sz="half" idx="4294967295"/>
          </p:nvPr>
        </p:nvSpPr>
        <p:spPr>
          <a:xfrm>
            <a:off x="5005388" y="1557610"/>
            <a:ext cx="4138612" cy="5111750"/>
          </a:xfr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lnSpcReduction="10000"/>
          </a:bodyPr>
          <a:lstStyle/>
          <a:p>
            <a:pPr marL="182563" indent="-18256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cs typeface="FreesiaUPC" pitchFamily="34" charset="-34"/>
              </a:rPr>
              <a:t>๑.</a:t>
            </a:r>
            <a:r>
              <a:rPr lang="th-TH" b="1" u="sng" dirty="0" smtClean="0">
                <a:solidFill>
                  <a:srgbClr val="FF0000"/>
                </a:solidFill>
                <a:cs typeface="FreesiaUPC" pitchFamily="34" charset="-34"/>
              </a:rPr>
              <a:t>เหตุผล/ความจำเป็นที่ต้องซื้อ/จ้าง</a:t>
            </a:r>
          </a:p>
          <a:p>
            <a:pPr marL="182563" indent="-18256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cs typeface="FreesiaUPC" pitchFamily="34" charset="-34"/>
              </a:rPr>
              <a:t>๒.</a:t>
            </a:r>
            <a:r>
              <a:rPr lang="th-TH" b="1" u="sng" dirty="0" smtClean="0">
                <a:solidFill>
                  <a:srgbClr val="FF0000"/>
                </a:solidFill>
                <a:cs typeface="FreesiaUPC" pitchFamily="34" charset="-34"/>
              </a:rPr>
              <a:t>รายละเอียดพัสดุ</a:t>
            </a:r>
            <a:r>
              <a:rPr lang="th-TH" b="1" dirty="0" smtClean="0">
                <a:cs typeface="FreesiaUPC" pitchFamily="34" charset="-34"/>
              </a:rPr>
              <a:t>ที่ซื้อ/จ้าง</a:t>
            </a:r>
          </a:p>
          <a:p>
            <a:pPr marL="182563" indent="-18256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cs typeface="FreesiaUPC" pitchFamily="34" charset="-34"/>
              </a:rPr>
              <a:t>๓.</a:t>
            </a:r>
            <a:r>
              <a:rPr lang="th-TH" b="1" u="sng" dirty="0" smtClean="0">
                <a:solidFill>
                  <a:srgbClr val="FF0000"/>
                </a:solidFill>
                <a:cs typeface="FreesiaUPC" pitchFamily="34" charset="-34"/>
              </a:rPr>
              <a:t>ราคามาตรฐาน ราคากลาง </a:t>
            </a:r>
            <a:r>
              <a:rPr lang="th-TH" b="1" dirty="0" smtClean="0">
                <a:cs typeface="FreesiaUPC" pitchFamily="34" charset="-34"/>
              </a:rPr>
              <a:t>หรือ ราคาที่เคยซื้อ/จ้างครั้งหลังสุดภายในระยะเวลาไม่เกิน ๒ ปีงบประมาณ</a:t>
            </a:r>
          </a:p>
          <a:p>
            <a:pPr marL="182563" indent="-18256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b="1" u="sng" dirty="0" smtClean="0">
                <a:solidFill>
                  <a:srgbClr val="FF0000"/>
                </a:solidFill>
                <a:cs typeface="FreesiaUPC" pitchFamily="34" charset="-34"/>
              </a:rPr>
              <a:t>๔.ระบุวงเงินที่จะซื้อ /จ้าง </a:t>
            </a:r>
            <a:r>
              <a:rPr lang="th-TH" b="1" dirty="0" smtClean="0">
                <a:cs typeface="FreesiaUPC" pitchFamily="34" charset="-34"/>
              </a:rPr>
              <a:t>หรือ        วงเงินประมาณการว่าจะซื้อ/จ้าง ในครั้งนั้น</a:t>
            </a:r>
          </a:p>
        </p:txBody>
      </p:sp>
      <p:sp>
        <p:nvSpPr>
          <p:cNvPr id="141317" name="Rectangle 4"/>
          <p:cNvSpPr>
            <a:spLocks noChangeArrowheads="1"/>
          </p:cNvSpPr>
          <p:nvPr/>
        </p:nvSpPr>
        <p:spPr bwMode="auto">
          <a:xfrm>
            <a:off x="6804025" y="44450"/>
            <a:ext cx="1512888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68295" name="ตัวยึดเนื้อหา 5"/>
          <p:cNvSpPr>
            <a:spLocks/>
          </p:cNvSpPr>
          <p:nvPr/>
        </p:nvSpPr>
        <p:spPr bwMode="auto">
          <a:xfrm>
            <a:off x="22417" y="687895"/>
            <a:ext cx="4038600" cy="3529013"/>
          </a:xfrm>
          <a:prstGeom prst="rect">
            <a:avLst/>
          </a:prstGeom>
          <a:solidFill>
            <a:srgbClr val="FFFED1"/>
          </a:solidFill>
          <a:ln w="9525">
            <a:solidFill>
              <a:srgbClr val="CC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th-TH" sz="2000" b="1" u="none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๕. 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กำหนดเวลาที่ต้องการใช้พัสดุ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หรือให้งานนั้นแล้วเสร็จ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th-TH" sz="2000" b="1" u="none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๖.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วิธีที่จะซื้อ/จ้าง </a:t>
            </a:r>
            <a:r>
              <a:rPr lang="th-TH" sz="20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พร้อมเหตุผลที่ต้องซื้อ/จ้าง ด้วยวิธีนั้น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th-TH" sz="2000" b="1" u="none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๗.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ข้อเสนออื่น ๆ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th-TH" sz="20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เช่น การขออนุมัติแต่งตั้งคณะกรรมการต่าง ๆ ที่เกี่ยวกับการจัดหาครั้งนั้น  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th-TH" sz="2000" b="1" u="none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และการออก</a:t>
            </a:r>
            <a:r>
              <a:rPr lang="th-TH" sz="2000" b="1" u="none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</a:t>
            </a:r>
          </a:p>
          <a:p>
            <a:pPr algn="l">
              <a:spcBef>
                <a:spcPct val="20000"/>
              </a:spcBef>
              <a:defRPr/>
            </a:pPr>
            <a:r>
              <a:rPr lang="th-TH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000" b="1" u="none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และร่างเอกสารซื้อ/จ้าง</a:t>
            </a:r>
            <a:endParaRPr lang="th-TH" sz="2000" b="1" u="none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16411"/>
            <a:ext cx="9144000" cy="523220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เนื้อหาในรายงานขอซื้อ/ขอจ้างมีอะไรบ้าง ?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https://4c06f8d0-a-62cb3a1a-s-sites.googlegroups.com/site/phasdukph/home/20160730150024.jpg?attachauth=ANoY7cokjvs1Bvn4YEnv5xIB_OuNoqV26ie1jPNBtDdsDBfzmOe7uKfxvKIV3dYzj-7owxnAO52JdZiNLGhn0bUk0L24llhdTORISSt1M6NpWZxPr6JegqsYYBUNnH35kTLfgsM0BU4Qd4VN5zvaRQY_lhlmMx66pGAmnkjSA1Z9x5XVrPGcsLYFM4B45zGXBIeXNjlfFBqRF8onOcbid9FQZxewjosD_D8iO0plQxbjGq_PJ_LfAyk%3D&amp;attredirects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15" t="26241" r="44980" b="36880"/>
          <a:stretch/>
        </p:blipFill>
        <p:spPr bwMode="auto">
          <a:xfrm>
            <a:off x="3275321" y="3098829"/>
            <a:ext cx="1728727" cy="3577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57526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 autoUpdateAnimBg="0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95731" y="2476952"/>
            <a:ext cx="1584181" cy="210417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9361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ความบริสุทธิ์ใจในการจัดซื้อจัดจ้าง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2105" y="1130388"/>
            <a:ext cx="5128327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สธ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0232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/ว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965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ลว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พค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28800"/>
            <a:ext cx="6912768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ประกาศ สป. ว่าด้วย แนวทางปฎิบัติงานในหน่วย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งานด้านการจัดซื้อจัดจ้าง พศ.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9735" y="2981008"/>
            <a:ext cx="788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/>
              <a:t>บุคลากร</a:t>
            </a:r>
          </a:p>
          <a:p>
            <a:r>
              <a:rPr lang="th-TH" sz="1600" b="1" dirty="0" smtClean="0"/>
              <a:t>ใน</a:t>
            </a:r>
          </a:p>
          <a:p>
            <a:r>
              <a:rPr lang="th-TH" sz="1600" b="1" dirty="0" smtClean="0"/>
              <a:t>หน่วยงาน</a:t>
            </a:r>
            <a:endParaRPr lang="th-TH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9944" y="1052736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มติ ครม.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มค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504" y="2368226"/>
            <a:ext cx="1486303" cy="1163740"/>
            <a:chOff x="73882" y="1156293"/>
            <a:chExt cx="1486303" cy="11637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Oval 10"/>
            <p:cNvSpPr/>
            <p:nvPr/>
          </p:nvSpPr>
          <p:spPr>
            <a:xfrm flipH="1">
              <a:off x="73882" y="1156293"/>
              <a:ext cx="1486303" cy="11637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91546" y="1326719"/>
              <a:ext cx="1050975" cy="8228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วางตัวเป็นกลาง</a:t>
              </a:r>
              <a:endParaRPr lang="th-TH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04834" y="2279653"/>
            <a:ext cx="1691434" cy="1398870"/>
            <a:chOff x="3813343" y="911403"/>
            <a:chExt cx="1691434" cy="13988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3813343" y="911403"/>
              <a:ext cx="1691434" cy="139887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4061048" y="1116263"/>
              <a:ext cx="1196024" cy="9891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ยึดถือระเบียบ กม</a:t>
              </a:r>
              <a:endParaRPr lang="th-TH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1920" y="4463340"/>
            <a:ext cx="2111408" cy="2206020"/>
            <a:chOff x="0" y="2577541"/>
            <a:chExt cx="2111408" cy="22060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0" y="2577541"/>
              <a:ext cx="2111408" cy="2206020"/>
            </a:xfrm>
            <a:prstGeom prst="ellipse">
              <a:avLst/>
            </a:prstGeom>
            <a:solidFill>
              <a:srgbClr val="FF99CC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09209" y="2900605"/>
              <a:ext cx="1492990" cy="1559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0" kern="12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การใช้จ่ายเงิน ทรัพย์สินเป็นส่วนรวม ถูกต้อง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0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ยุติธรรม</a:t>
              </a:r>
              <a:endParaRPr lang="th-TH" sz="2000" b="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87344" y="4747708"/>
            <a:ext cx="2328672" cy="1993660"/>
            <a:chOff x="88168" y="2765369"/>
            <a:chExt cx="3330282" cy="3087261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88168" y="2765369"/>
              <a:ext cx="3330282" cy="308726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575877" y="3217488"/>
              <a:ext cx="2354864" cy="218302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ร่วมมือเสริมสร้างการปฎิบัติงานพัสดุให้เป็นที่ยอมรับ</a:t>
              </a:r>
              <a:endParaRPr lang="th-TH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4524" y="4074889"/>
            <a:ext cx="1457096" cy="1345637"/>
            <a:chOff x="5150703" y="2624711"/>
            <a:chExt cx="3778288" cy="32209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Oval 23"/>
            <p:cNvSpPr/>
            <p:nvPr/>
          </p:nvSpPr>
          <p:spPr>
            <a:xfrm>
              <a:off x="5150703" y="2624711"/>
              <a:ext cx="3778288" cy="3220978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04020" y="3096412"/>
              <a:ext cx="2671654" cy="22775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เป็นธรรม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เอื้อเฟื้อ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มีน้ำใจ</a:t>
              </a:r>
              <a:endParaRPr lang="th-TH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58276" y="2327626"/>
            <a:ext cx="2113344" cy="1677438"/>
            <a:chOff x="4562241" y="2448585"/>
            <a:chExt cx="4366750" cy="32048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Oval 26"/>
            <p:cNvSpPr/>
            <p:nvPr/>
          </p:nvSpPr>
          <p:spPr>
            <a:xfrm>
              <a:off x="4562241" y="2448585"/>
              <a:ext cx="4366750" cy="3204852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5201737" y="2917925"/>
              <a:ext cx="3087758" cy="22661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ไม่เรียกไม่รับยอมรับทรัพย์</a:t>
              </a:r>
              <a:endParaRPr lang="th-TH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42836" y="4514546"/>
            <a:ext cx="2293460" cy="2226821"/>
            <a:chOff x="7766635" y="945856"/>
            <a:chExt cx="1162356" cy="51945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7766635" y="945856"/>
              <a:ext cx="1162356" cy="519459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7936858" y="1706587"/>
              <a:ext cx="821910" cy="3673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สนับสนุนผู้ดำเนินการทางพัสดุด้วยความโปร่งใส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ตรวจสอบได้</a:t>
              </a:r>
              <a:endParaRPr lang="th-TH" sz="1600" b="1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3779912" y="2950096"/>
            <a:ext cx="424922" cy="190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593807" y="2780928"/>
            <a:ext cx="793537" cy="138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593807" y="3812005"/>
            <a:ext cx="601924" cy="70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38734" y="4581128"/>
            <a:ext cx="165114" cy="259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35896" y="4163275"/>
            <a:ext cx="1512168" cy="87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779912" y="3757758"/>
            <a:ext cx="3534612" cy="953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79912" y="3531966"/>
            <a:ext cx="3120514" cy="225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60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116632"/>
            <a:ext cx="7772400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ความบริสุทธิ์ใจในการจัดซื้อจัดจ้าง(ต่อ)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5570076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ผู้บังคับบัญชา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3528" y="1412776"/>
            <a:ext cx="2219009" cy="1934765"/>
            <a:chOff x="2546" y="496"/>
            <a:chExt cx="2219009" cy="19347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2546" y="496"/>
              <a:ext cx="2219009" cy="193476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96993" y="94943"/>
              <a:ext cx="2030115" cy="17458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สนับสนุน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ให้คำปรึกษา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แนะนำอย่าง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มีเหตุผล</a:t>
              </a:r>
              <a:endParaRPr lang="th-TH" sz="20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1520" y="3669278"/>
            <a:ext cx="2181726" cy="2621172"/>
            <a:chOff x="2564" y="0"/>
            <a:chExt cx="2181726" cy="406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2564" y="0"/>
              <a:ext cx="2181726" cy="4064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09067" y="106503"/>
              <a:ext cx="1968720" cy="385099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1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ควมคุม กำกับ ดูแล ตรวจสอบ</a:t>
              </a:r>
              <a:endParaRPr lang="th-TH" sz="31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Left Arrow 4"/>
          <p:cNvSpPr/>
          <p:nvPr/>
        </p:nvSpPr>
        <p:spPr>
          <a:xfrm>
            <a:off x="2627784" y="1268760"/>
            <a:ext cx="2376264" cy="223074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Left Arrow 12"/>
          <p:cNvSpPr/>
          <p:nvPr/>
        </p:nvSpPr>
        <p:spPr>
          <a:xfrm>
            <a:off x="2627784" y="3646525"/>
            <a:ext cx="2376264" cy="2230747"/>
          </a:xfrm>
          <a:prstGeom prst="lef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458" name="Picture 2" descr="http://pr.moph.go.th/userfiles/healthmoph/images/omsn0kll5q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0" r="32573"/>
          <a:stretch/>
        </p:blipFill>
        <p:spPr bwMode="auto">
          <a:xfrm flipH="1">
            <a:off x="5775861" y="1844923"/>
            <a:ext cx="2775842" cy="3309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4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แบบแสดงความบริสุทธิ์ใจในการจัดซื้อจัดจ้างทุกวิธีของหน่วยงาน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ในการเปิดเผยข้อมูลความขัดแย้งทางผลประโยชน์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ของหัวหน้าเจ้าหน้าที่พัสดุ เจ้าหน้าที่พัสดุ และคณะกรรมการตรวจรับพัสดุ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------------------------------------------------------------------------------------------------------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ข้าพเจ้า .................................................................................................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...............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(หน.จนท.พัสดุ)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ข้าพเจ้า ....................................................................................................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............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(จนท.พัสดุ)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ข้าพเจ้า .......................................................................................................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..........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(คกก.ตรวจรับพัสดุ)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ข้าพเจ้า .......................................................................................................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..........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(คกก.ตรวจรับพัสดุ)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ข้าพเจ้า .......................................................................................................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..........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(คกก.ตรวจรับพัสดุ)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0" indent="0">
              <a:buNone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ขอให้คำรับรองว่าไม่มีความเกี่ยวข้องหรือมีส่วนได้ส่วนเสียไม่ว่าโดยตรงหรือโดยอ้อม หรือผลประโยชน์ใดๆ ที่ก่อให้เกิดความขัดแย้งทางผลประโยชน์กับผู้ขาย ผู้รับจ้าง ผู้เสนองาน หรือผู้ชนะประมูล หรือผู้มีส่วนเกี่ยวข้องที่เข้ามามีนิติสัมพันธ์ และวางตัวเป็นกลางในการดำเนินการเกี่ยวกับการพัสดุ ปฏิบัติหน้าที่ด้วยจิตสำนึก ด้วยความโปร่งใส สามารถให้มีผู้เกี่ยวข้องตรวจสอบได้ทุกเวลา มุ่งประโยชน์ส่วนรวมเป็นสำคัญ ตามที่ระบุไว้ในประกาศสำนักงานปลัดกระทรวงสาธารณสุขว่าด้วยแนวทางในการปฏิบัติในหน่วยงานด้าน</a:t>
            </a:r>
            <a:b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การจัดซื้อจัดจ้าง พ.ศ. 2559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หาก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ปรากฏว่าเกิดความขัดแย้งทางผลประโยชน์ระหว่างข้าพเจ้ากับผู้ขาย ผู้รับจ้าง ผู้เสนองาน หรือ</a:t>
            </a:r>
            <a:b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ผู้ชนะประมูล หรือผู้มีส่วนเกี่ยวข้องที่เข้ามามีนิติสัมพันธ์ ข้าพเจ้าจะรายงานให้ทราบโดยทันที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79512" y="4653136"/>
            <a:ext cx="2990850" cy="704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 dirty="0">
                <a:effectLst/>
                <a:ea typeface="Calibri"/>
                <a:cs typeface="TH SarabunIT๙"/>
              </a:rPr>
              <a:t>ลงนาม .................................................................</a:t>
            </a:r>
            <a:endParaRPr lang="en-US" sz="1100" dirty="0">
              <a:effectLst/>
              <a:ea typeface="Calibri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 dirty="0">
                <a:effectLst/>
                <a:ea typeface="Calibri"/>
                <a:cs typeface="TH SarabunIT๙"/>
              </a:rPr>
              <a:t>(หัวหน้าเจ้าหน้าที่พัสดุ)</a:t>
            </a:r>
            <a:endParaRPr lang="en-US" sz="1100" dirty="0">
              <a:effectLst/>
              <a:ea typeface="Calibri"/>
              <a:cs typeface="Cordia New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3131840" y="4653136"/>
            <a:ext cx="2990850" cy="704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>
                <a:effectLst/>
                <a:ea typeface="Calibri"/>
                <a:cs typeface="TH SarabunIT๙"/>
              </a:rPr>
              <a:t>ลงนาม .................................................................</a:t>
            </a:r>
            <a:endParaRPr lang="en-US" sz="1100">
              <a:effectLst/>
              <a:ea typeface="Calibri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>
                <a:effectLst/>
                <a:ea typeface="Calibri"/>
                <a:cs typeface="TH SarabunIT๙"/>
              </a:rPr>
              <a:t>(เจ้าหน้าที่พัสดุ)</a:t>
            </a:r>
            <a:endParaRPr lang="en-US" sz="1100">
              <a:effectLst/>
              <a:ea typeface="Calibri"/>
              <a:cs typeface="Cordia New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107504" y="5373216"/>
            <a:ext cx="2990850" cy="704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>
                <a:effectLst/>
                <a:ea typeface="Calibri"/>
                <a:cs typeface="TH SarabunIT๙"/>
              </a:rPr>
              <a:t>ลงนาม .................................................................</a:t>
            </a:r>
            <a:endParaRPr lang="en-US" sz="1100">
              <a:effectLst/>
              <a:ea typeface="Calibri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>
                <a:effectLst/>
                <a:ea typeface="Calibri"/>
                <a:cs typeface="TH SarabunIT๙"/>
              </a:rPr>
              <a:t>(คณะกรรมการตรวจรับพัสดุ)</a:t>
            </a:r>
            <a:endParaRPr lang="en-US" sz="1100">
              <a:effectLst/>
              <a:ea typeface="Calibri"/>
              <a:cs typeface="Cordia New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3131840" y="5373216"/>
            <a:ext cx="2990850" cy="704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 dirty="0">
                <a:effectLst/>
                <a:ea typeface="Calibri"/>
                <a:cs typeface="TH SarabunIT๙"/>
              </a:rPr>
              <a:t>ลงนาม .................................................................</a:t>
            </a:r>
            <a:endParaRPr lang="en-US" sz="1100" dirty="0">
              <a:effectLst/>
              <a:ea typeface="Calibri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 dirty="0">
                <a:effectLst/>
                <a:ea typeface="Calibri"/>
                <a:cs typeface="TH SarabunIT๙"/>
              </a:rPr>
              <a:t>(คณะกรรมการตรวจรับ)</a:t>
            </a:r>
            <a:endParaRPr lang="en-US" sz="1100" dirty="0">
              <a:effectLst/>
              <a:ea typeface="Calibri"/>
              <a:cs typeface="Cordia New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5868144" y="5373216"/>
            <a:ext cx="2990850" cy="704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 dirty="0">
                <a:effectLst/>
                <a:ea typeface="Calibri"/>
                <a:cs typeface="TH SarabunIT๙"/>
              </a:rPr>
              <a:t>ลงนาม .................................................................</a:t>
            </a:r>
            <a:endParaRPr lang="en-US" sz="1100" dirty="0">
              <a:effectLst/>
              <a:ea typeface="Calibri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 dirty="0">
                <a:effectLst/>
                <a:ea typeface="Calibri"/>
                <a:cs typeface="TH SarabunIT๙"/>
              </a:rPr>
              <a:t>(คณะกรรมการตรวจรับ)</a:t>
            </a:r>
            <a:endParaRPr lang="en-US" sz="1100" dirty="0">
              <a:effectLst/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97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3265487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th-TH" sz="24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จำเป็นเร่งด่วน</a:t>
            </a:r>
          </a:p>
          <a:p>
            <a:pPr algn="l">
              <a:buFontTx/>
              <a:buChar char="-"/>
              <a:defRPr/>
            </a:pPr>
            <a:r>
              <a:rPr lang="th-TH" sz="24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ไม่ได้คาดหมายไว้ก่อน</a:t>
            </a:r>
          </a:p>
          <a:p>
            <a:pPr algn="l">
              <a:buFontTx/>
              <a:buChar char="-"/>
              <a:defRPr/>
            </a:pPr>
            <a:r>
              <a:rPr lang="th-TH" sz="2400" b="1" u="none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ดำเนินการตามปกติไม่ทัน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323850" y="5013325"/>
            <a:ext cx="4405313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th-TH" sz="2400" b="1" u="none">
                <a:latin typeface="Tahoma" pitchFamily="34" charset="0"/>
                <a:ea typeface="Tahoma" pitchFamily="34" charset="0"/>
                <a:cs typeface="Tahoma" pitchFamily="34" charset="0"/>
              </a:rPr>
              <a:t>-  ดำเนินการไปก่อน</a:t>
            </a:r>
          </a:p>
          <a:p>
            <a:pPr algn="l">
              <a:defRPr/>
            </a:pPr>
            <a:r>
              <a:rPr lang="th-TH" sz="2400" b="1" u="none">
                <a:latin typeface="Tahoma" pitchFamily="34" charset="0"/>
                <a:ea typeface="Tahoma" pitchFamily="34" charset="0"/>
                <a:cs typeface="Tahoma" pitchFamily="34" charset="0"/>
              </a:rPr>
              <a:t>-  รายงานขอความเห็นชอบ</a:t>
            </a:r>
          </a:p>
          <a:p>
            <a:pPr algn="l">
              <a:defRPr/>
            </a:pPr>
            <a:r>
              <a:rPr lang="th-TH" sz="2400" b="1" u="none">
                <a:latin typeface="Tahoma" pitchFamily="34" charset="0"/>
                <a:ea typeface="Tahoma" pitchFamily="34" charset="0"/>
                <a:cs typeface="Tahoma" pitchFamily="34" charset="0"/>
              </a:rPr>
              <a:t>-  ใช้รายงานเป็นหลักฐานการตรวจรับ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1857356" y="4143380"/>
            <a:ext cx="1295400" cy="762000"/>
          </a:xfrm>
          <a:prstGeom prst="can">
            <a:avLst>
              <a:gd name="adj" fmla="val 25000"/>
            </a:avLst>
          </a:prstGeom>
          <a:solidFill>
            <a:srgbClr val="CCFF66"/>
          </a:solidFill>
          <a:ln w="9525">
            <a:solidFill>
              <a:srgbClr val="FF0066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th-TH" sz="2400" b="1" u="none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</a:t>
            </a:r>
          </a:p>
        </p:txBody>
      </p:sp>
      <p:sp>
        <p:nvSpPr>
          <p:cNvPr id="279557" name="AutoShape 5"/>
          <p:cNvSpPr>
            <a:spLocks noChangeArrowheads="1"/>
          </p:cNvSpPr>
          <p:nvPr/>
        </p:nvSpPr>
        <p:spPr bwMode="auto">
          <a:xfrm>
            <a:off x="642910" y="1071546"/>
            <a:ext cx="1371600" cy="7620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 sz="2400" b="1" u="none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ข้อยกเว้น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0" y="1371600"/>
            <a:ext cx="5616575" cy="803275"/>
          </a:xfrm>
          <a:noFill/>
          <a:ln>
            <a:solidFill>
              <a:srgbClr val="00CCFF"/>
            </a:solidFill>
          </a:ln>
        </p:spPr>
        <p:txBody>
          <a:bodyPr/>
          <a:lstStyle/>
          <a:p>
            <a:pPr eaLnBrk="1" hangingPunct="1"/>
            <a:r>
              <a:rPr lang="th-TH" sz="3200" b="1" smtClean="0">
                <a:latin typeface="Tahoma" pitchFamily="34" charset="0"/>
                <a:cs typeface="Tahoma" pitchFamily="34" charset="0"/>
              </a:rPr>
              <a:t>วิธี ตกลงราคา ข้อ 39 วรรค 2</a:t>
            </a:r>
          </a:p>
        </p:txBody>
      </p:sp>
      <p:sp>
        <p:nvSpPr>
          <p:cNvPr id="141319" name="Text Box 8"/>
          <p:cNvSpPr txBox="1">
            <a:spLocks noChangeArrowheads="1"/>
          </p:cNvSpPr>
          <p:nvPr/>
        </p:nvSpPr>
        <p:spPr bwMode="auto">
          <a:xfrm>
            <a:off x="827088" y="260350"/>
            <a:ext cx="744146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th-TH" sz="3200" b="1" u="none">
                <a:latin typeface="Tahoma" pitchFamily="34" charset="0"/>
                <a:ea typeface="Tahoma" pitchFamily="34" charset="0"/>
                <a:cs typeface="Tahoma" pitchFamily="34" charset="0"/>
              </a:rPr>
              <a:t>ข้อยกเว้นไม่ต้องทำรายงานซื้อ/จ้างก่อน</a:t>
            </a:r>
            <a:endParaRPr lang="en-US" sz="3200" b="1" u="none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http://www.pattayamemorial.com/memo/images/img/Pattaya_Hospital_Laborator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0" y="2895597"/>
            <a:ext cx="4524380" cy="304800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159517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 autoUpdateAnimBg="0"/>
      <p:bldP spid="279557" grpId="0" animBg="1" autoUpdateAnimBg="0"/>
      <p:bldP spid="27955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22413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ผลประโยชน์จากการประเมินราคา</a:t>
            </a:r>
            <a:b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การจัดซื้อจัดจ้าง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36004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 การกำหนด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(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Specification)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ในสินค้าที่จะจัดซื้อจัดจ้างให้บริษัทของตนหรือของพวกพ้อง ได้เปรียบหรือชนะในการประมูล </a:t>
            </a:r>
            <a:endParaRPr lang="th-TH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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การให้ข้อมูลการจัดซื้อจัดจ้างแก่พรรคพวก/ญาติ เพื่อแสวงหาผลประโยชน์ในการประมูลหรือการจ้าง เหมา รวมถึงการปกปิดข้อมูล เช่น การปิดประกาศหรือเผยแพร่ข้อมูลข่าวสารล่าช้าหรือพ้นก าหนดการ ยื่นใบเสนอราคา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32692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 txBox="1">
            <a:spLocks noGrp="1"/>
          </p:cNvSpPr>
          <p:nvPr/>
        </p:nvSpPr>
        <p:spPr>
          <a:xfrm>
            <a:off x="8429625" y="6356350"/>
            <a:ext cx="5715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4ADAF70-673F-423A-B523-CDD8EC327C26}" type="slidenum">
              <a:rPr lang="en-US" sz="1400" b="0">
                <a:solidFill>
                  <a:schemeClr val="tx1">
                    <a:tint val="75000"/>
                  </a:schemeClr>
                </a:solidFill>
                <a:cs typeface="Angsana New" pitchFamily="18" charset="-34"/>
              </a:rPr>
              <a:pPr algn="r">
                <a:defRPr/>
              </a:pPr>
              <a:t>90</a:t>
            </a:fld>
            <a:endParaRPr lang="th-TH" sz="1400" b="0" dirty="0">
              <a:solidFill>
                <a:schemeClr val="tx1">
                  <a:tint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" name="สี่เหลี่ยมมุมมน 2"/>
          <p:cNvSpPr>
            <a:spLocks noChangeArrowheads="1"/>
          </p:cNvSpPr>
          <p:nvPr/>
        </p:nvSpPr>
        <p:spPr bwMode="auto">
          <a:xfrm>
            <a:off x="214313" y="142875"/>
            <a:ext cx="8786812" cy="6191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th-TH" sz="24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</a:t>
            </a:r>
            <a:r>
              <a:rPr lang="th-TH" sz="24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๒)      การไม่ทำรายงานขอซื้อ/ขอจ้าง 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314" y="2786058"/>
            <a:ext cx="3857620" cy="26432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defRPr/>
            </a:pP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การไม่ทำรายงานขอซื้อ/ขอ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จ้างเป็น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การปฏิบัติที่ไม่ถูกต้องตามระเบียบฯข้อ ๒๗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h-TH" sz="2400" b="1" i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กรณีนี้ไม่ปรากฏว่า </a:t>
            </a:r>
            <a:r>
              <a:rPr lang="th-TH" sz="2400" b="1" i="1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เป็นไป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ระเบียบฯข้อ ๓๙ วรรคสอง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อย่างใด</a:t>
            </a:r>
          </a:p>
        </p:txBody>
      </p: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7901522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รพ.เจ้าหน้าที่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วิทยาศาสตร์ กับพวก ได้จัดซื้อน้ำยา</a:t>
            </a:r>
          </a:p>
          <a:p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ตรวจวิเคราะห์ทางห้องปฏิบัติการไปโดยพลการ</a:t>
            </a:r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214282" y="1785926"/>
            <a:ext cx="8494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u="sng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แนวทางแก้ไข</a:t>
            </a:r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รพ.ขอยกเว้นไม่ปฏิบัติตามระเบียบกับ กวพ.   </a:t>
            </a:r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3000364" y="2214554"/>
            <a:ext cx="1409360" cy="46166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มติ กวพ.</a:t>
            </a:r>
            <a:endParaRPr lang="th-TH" sz="2400" b="1" u="sng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4143372" y="2830669"/>
            <a:ext cx="4929190" cy="3170099"/>
          </a:xfrm>
          <a:prstGeom prst="rect">
            <a:avLst/>
          </a:prstGeom>
          <a:solidFill>
            <a:srgbClr val="CC66FF"/>
          </a:solidFill>
          <a:ln w="762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การตรวจรับน้ำยาฯไว้ใช้ในราชการจริง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รพ.จึง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ต้องรับผิดชอบหนี้ค้างชำระค่าน้ำยา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ให้แก่บริษัท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 จำนวน ๑ ล้านบาทเศษ</a:t>
            </a:r>
          </a:p>
          <a:p>
            <a:pPr>
              <a:buFont typeface="Wingdings" pitchFamily="2" charset="2"/>
              <a:buNone/>
              <a:defRPr/>
            </a:pPr>
            <a:endParaRPr lang="th-TH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เพื่อบรรเทาความเสียหายที่เกิดขึ้น สามารถให้ รพ.เบิกจ่ายเงินไปชำระหนี้ให้แก่เจ้าหนี้ได้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จึงอนุมัติผ่อนผันการไม่ปฏิบัติตามระเบียบฯ พัสดุ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เป็นกรณีพิเศษเฉพาะรายแต่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20" y="5443381"/>
            <a:ext cx="8534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h-TH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ทั้งนี้จังหวัด</a:t>
            </a: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</a:p>
          <a:p>
            <a:pPr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คำสั่งลงโทษข้าราชการแล้ว</a:t>
            </a:r>
          </a:p>
        </p:txBody>
      </p:sp>
    </p:spTree>
    <p:extLst>
      <p:ext uri="{BB962C8B-B14F-4D97-AF65-F5344CB8AC3E}">
        <p14:creationId xmlns:p14="http://schemas.microsoft.com/office/powerpoint/2010/main" xmlns="" val="190774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57733" grpId="0" animBg="1"/>
      <p:bldP spid="457734" grpId="0"/>
      <p:bldP spid="457735" grpId="0" animBg="1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67664"/>
            <a:ext cx="40324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</a:p>
          <a:p>
            <a:pPr algn="ctr"/>
            <a:r>
              <a:rPr lang="th-TH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ตกลงราคา</a:t>
            </a:r>
            <a:endParaRPr 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C:\Users\acer\Desktop\ภ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71" t="34524" r="21304" b="30246"/>
          <a:stretch/>
        </p:blipFill>
        <p:spPr bwMode="auto">
          <a:xfrm>
            <a:off x="4788024" y="116632"/>
            <a:ext cx="2736304" cy="632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89462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-76200"/>
            <a:ext cx="4114800" cy="1143000"/>
          </a:xfrm>
        </p:spPr>
        <p:txBody>
          <a:bodyPr/>
          <a:lstStyle/>
          <a:p>
            <a:pPr eaLnBrk="1" hangingPunct="1"/>
            <a:r>
              <a:rPr lang="th-TH" sz="4800" b="1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วิธี ตกลงราคา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052513" y="995363"/>
            <a:ext cx="1462087" cy="6508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th-TH" sz="3600" u="none">
                <a:solidFill>
                  <a:schemeClr val="bg1"/>
                </a:solidFill>
                <a:latin typeface="Times New Roman" pitchFamily="18" charset="0"/>
                <a:cs typeface="Angsana New" pitchFamily="18" charset="-34"/>
              </a:rPr>
              <a:t>จนท.พัสดุ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6326188" y="1349365"/>
            <a:ext cx="2493962" cy="6508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th-TH" sz="3600" u="none">
                <a:latin typeface="Times New Roman" pitchFamily="18" charset="0"/>
                <a:cs typeface="Angsana New" pitchFamily="18" charset="-34"/>
              </a:rPr>
              <a:t>หน.ส่วนราชการ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971800" y="981075"/>
            <a:ext cx="41544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3200" u="none">
                <a:latin typeface="Angsana New" pitchFamily="18" charset="-34"/>
                <a:cs typeface="Angsana New" pitchFamily="18" charset="-34"/>
              </a:rPr>
              <a:t>      รายงาน (ข้อ 27)</a:t>
            </a:r>
          </a:p>
          <a:p>
            <a:pPr algn="l"/>
            <a:endParaRPr lang="th-TH" sz="3200" u="none"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3200" u="none">
                <a:latin typeface="Angsana New" pitchFamily="18" charset="-34"/>
                <a:cs typeface="Angsana New" pitchFamily="18" charset="-34"/>
              </a:rPr>
              <a:t>ให้ ความเห็นชอบ ( ข้อ 29 )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2819400" y="1447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 flipH="1">
            <a:off x="2819400" y="18288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827088" y="3013075"/>
            <a:ext cx="1958975" cy="65087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th-TH" sz="3600" u="none">
                <a:solidFill>
                  <a:srgbClr val="0000FF"/>
                </a:solidFill>
                <a:latin typeface="Times New Roman" pitchFamily="18" charset="0"/>
                <a:cs typeface="Angsana New" pitchFamily="18" charset="-34"/>
              </a:rPr>
              <a:t>ผู้ขาย/ผู้รับจ้าง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6324600" y="3124200"/>
            <a:ext cx="2279650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th-TH" sz="3600" u="none">
                <a:solidFill>
                  <a:srgbClr val="0000FF"/>
                </a:solidFill>
                <a:latin typeface="Times New Roman" pitchFamily="18" charset="0"/>
                <a:cs typeface="Angsana New" pitchFamily="18" charset="-34"/>
              </a:rPr>
              <a:t>หน. จนท.พัสดุ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29000" y="2809875"/>
            <a:ext cx="28638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3200" u="none">
                <a:latin typeface="Angsana New" pitchFamily="18" charset="-34"/>
                <a:cs typeface="Angsana New" pitchFamily="18" charset="-34"/>
              </a:rPr>
              <a:t>เสนอสั่งซื้อ /จ้าง</a:t>
            </a:r>
          </a:p>
          <a:p>
            <a:pPr algn="l"/>
            <a:r>
              <a:rPr lang="th-TH" sz="3200" u="none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l"/>
            <a:r>
              <a:rPr lang="th-TH" sz="3200" u="none">
                <a:latin typeface="Angsana New" pitchFamily="18" charset="-34"/>
                <a:cs typeface="Angsana New" pitchFamily="18" charset="-34"/>
              </a:rPr>
              <a:t>สั่งซื้อ/จ้าง(ข้อ39 )</a:t>
            </a: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2895600" y="3276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 flipH="1">
            <a:off x="2819400" y="35814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2195513" y="16764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658813" y="1773238"/>
            <a:ext cx="18557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2800" u="none">
                <a:latin typeface="Times New Roman" pitchFamily="18" charset="0"/>
                <a:cs typeface="Angsana New" pitchFamily="18" charset="-34"/>
              </a:rPr>
              <a:t>ติดต่อ ตกลง</a:t>
            </a:r>
          </a:p>
          <a:p>
            <a:pPr algn="l"/>
            <a:r>
              <a:rPr lang="th-TH" sz="2800" u="none">
                <a:latin typeface="Times New Roman" pitchFamily="18" charset="0"/>
                <a:cs typeface="Angsana New" pitchFamily="18" charset="-34"/>
              </a:rPr>
              <a:t>ราคา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971550" y="4027488"/>
            <a:ext cx="1703388" cy="641350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3600" u="none">
                <a:solidFill>
                  <a:schemeClr val="bg1"/>
                </a:solidFill>
                <a:latin typeface="Times New Roman" pitchFamily="18" charset="0"/>
                <a:cs typeface="Angsana New" pitchFamily="18" charset="-34"/>
              </a:rPr>
              <a:t>ส่งมอบพัสดุ</a:t>
            </a: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684213" y="5108575"/>
            <a:ext cx="2449512" cy="6413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3600" u="none">
                <a:solidFill>
                  <a:srgbClr val="0000CC"/>
                </a:solidFill>
                <a:latin typeface="Times New Roman" pitchFamily="18" charset="0"/>
                <a:cs typeface="Angsana New" pitchFamily="18" charset="-34"/>
              </a:rPr>
              <a:t>คกก.ตรวจรับพัสดุ</a:t>
            </a:r>
          </a:p>
        </p:txBody>
      </p:sp>
      <p:sp>
        <p:nvSpPr>
          <p:cNvPr id="145425" name="Line 17"/>
          <p:cNvSpPr>
            <a:spLocks noChangeShapeType="1"/>
          </p:cNvSpPr>
          <p:nvPr/>
        </p:nvSpPr>
        <p:spPr bwMode="auto">
          <a:xfrm>
            <a:off x="1763713" y="36449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1763713" y="465296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5219700" y="5084763"/>
            <a:ext cx="1327150" cy="434975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3200" u="none">
                <a:solidFill>
                  <a:srgbClr val="0000CC"/>
                </a:solidFill>
                <a:latin typeface="Times New Roman" pitchFamily="18" charset="0"/>
                <a:cs typeface="Angsana New" pitchFamily="18" charset="-34"/>
              </a:rPr>
              <a:t>จ่ายเงิน</a:t>
            </a: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611188" y="6165850"/>
            <a:ext cx="3262312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h-TH" sz="3200" u="none">
                <a:solidFill>
                  <a:schemeClr val="bg1"/>
                </a:solidFill>
                <a:latin typeface="Times New Roman" pitchFamily="18" charset="0"/>
                <a:cs typeface="Angsana New" pitchFamily="18" charset="-34"/>
              </a:rPr>
              <a:t>เก็บพัสดุเข้าคลัง/เบิกจ่ายผู้ใช้</a:t>
            </a:r>
          </a:p>
        </p:txBody>
      </p:sp>
      <p:sp>
        <p:nvSpPr>
          <p:cNvPr id="145429" name="Oval 21"/>
          <p:cNvSpPr>
            <a:spLocks noChangeArrowheads="1"/>
          </p:cNvSpPr>
          <p:nvPr/>
        </p:nvSpPr>
        <p:spPr bwMode="auto">
          <a:xfrm>
            <a:off x="5364163" y="5949950"/>
            <a:ext cx="1225550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 sz="3200" u="none">
                <a:solidFill>
                  <a:schemeClr val="bg1"/>
                </a:solidFill>
                <a:latin typeface="Times New Roman" pitchFamily="18" charset="0"/>
                <a:cs typeface="Angsana New" pitchFamily="18" charset="-34"/>
              </a:rPr>
              <a:t>สิ้นสุด</a:t>
            </a:r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>
            <a:off x="1763713" y="5734050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31" name="Line 23"/>
          <p:cNvSpPr>
            <a:spLocks noChangeShapeType="1"/>
          </p:cNvSpPr>
          <p:nvPr/>
        </p:nvSpPr>
        <p:spPr bwMode="auto">
          <a:xfrm>
            <a:off x="3205163" y="5445125"/>
            <a:ext cx="2014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3995738" y="63817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33" name="Line 25"/>
          <p:cNvSpPr>
            <a:spLocks noChangeShapeType="1"/>
          </p:cNvSpPr>
          <p:nvPr/>
        </p:nvSpPr>
        <p:spPr bwMode="auto">
          <a:xfrm>
            <a:off x="5867400" y="566102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5434" name="Text Box 26"/>
          <p:cNvSpPr txBox="1">
            <a:spLocks noChangeArrowheads="1"/>
          </p:cNvSpPr>
          <p:nvPr/>
        </p:nvSpPr>
        <p:spPr bwMode="auto">
          <a:xfrm>
            <a:off x="6732588" y="5013325"/>
            <a:ext cx="2411412" cy="711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th-TH" sz="2000" u="none">
                <a:latin typeface="Times New Roman" pitchFamily="18" charset="0"/>
                <a:cs typeface="Angsana New" pitchFamily="18" charset="-34"/>
              </a:rPr>
              <a:t> ทำ </a:t>
            </a:r>
            <a:r>
              <a:rPr lang="en-US" sz="2000" u="none">
                <a:latin typeface="Times New Roman" pitchFamily="18" charset="0"/>
                <a:cs typeface="Angsana New" pitchFamily="18" charset="-34"/>
              </a:rPr>
              <a:t>PO</a:t>
            </a:r>
          </a:p>
          <a:p>
            <a:pPr algn="l">
              <a:buFontTx/>
              <a:buChar char="•"/>
            </a:pPr>
            <a:r>
              <a:rPr lang="en-US" sz="2000" u="none">
                <a:latin typeface="Times New Roman" pitchFamily="18" charset="0"/>
                <a:cs typeface="Angsana New" pitchFamily="18" charset="-34"/>
              </a:rPr>
              <a:t> -</a:t>
            </a:r>
            <a:r>
              <a:rPr lang="th-TH" sz="2000" u="none">
                <a:latin typeface="Times New Roman" pitchFamily="18" charset="0"/>
                <a:cs typeface="Angsana New" pitchFamily="18" charset="-34"/>
              </a:rPr>
              <a:t>ข้อมูลหลักผู้ขาย</a:t>
            </a:r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>
            <a:off x="6227763" y="53736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8" name="ลูกศรขวา 27"/>
          <p:cNvSpPr/>
          <p:nvPr/>
        </p:nvSpPr>
        <p:spPr>
          <a:xfrm>
            <a:off x="4500562" y="357166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5554454" y="357166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ทำใน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4258" name="Picture 2" descr="http://computer.ru.ac.th/images/blog1/1422845124_e-g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8473"/>
            <a:ext cx="1643042" cy="924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804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A28119-54CB-4339-B410-E3A04698E170}" type="datetime1">
              <a:rPr lang="th-TH"/>
              <a:pPr>
                <a:defRPr/>
              </a:pPr>
              <a:t>24/04/60</a:t>
            </a:fld>
            <a:endParaRPr lang="th-TH"/>
          </a:p>
        </p:txBody>
      </p:sp>
      <p:sp>
        <p:nvSpPr>
          <p:cNvPr id="156675" name="Text Box 2"/>
          <p:cNvSpPr txBox="1">
            <a:spLocks noChangeArrowheads="1"/>
          </p:cNvSpPr>
          <p:nvPr/>
        </p:nvSpPr>
        <p:spPr bwMode="auto">
          <a:xfrm>
            <a:off x="1782763" y="1485900"/>
            <a:ext cx="2444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800" b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6676" name="Rectangle 3"/>
          <p:cNvSpPr>
            <a:spLocks noChangeArrowheads="1"/>
          </p:cNvSpPr>
          <p:nvPr/>
        </p:nvSpPr>
        <p:spPr bwMode="auto">
          <a:xfrm>
            <a:off x="0" y="260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755576" y="285212"/>
            <a:ext cx="3168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9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</a:p>
          <a:p>
            <a:r>
              <a:rPr lang="th-TH" sz="9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สอบราคา</a:t>
            </a:r>
            <a:endParaRPr lang="th-TH" sz="9600" dirty="0">
              <a:solidFill>
                <a:srgbClr val="0000CC"/>
              </a:solidFill>
            </a:endParaRPr>
          </a:p>
        </p:txBody>
      </p:sp>
      <p:pic>
        <p:nvPicPr>
          <p:cNvPr id="7" name="Picture 14" descr="Image may contain: 7 people, people sitt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11" t="27268" b="14957"/>
          <a:stretch/>
        </p:blipFill>
        <p:spPr bwMode="auto">
          <a:xfrm>
            <a:off x="3919945" y="165028"/>
            <a:ext cx="4612495" cy="6582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061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ผลการค้นหารูปภาพสำหรับ รพ กำแพงเพชร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8" t="-1025" r="61003" b="3099"/>
          <a:stretch/>
        </p:blipFill>
        <p:spPr bwMode="auto">
          <a:xfrm>
            <a:off x="6084168" y="849480"/>
            <a:ext cx="3025615" cy="56850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3" y="14288"/>
            <a:ext cx="9107487" cy="822325"/>
          </a:xfrm>
          <a:solidFill>
            <a:srgbClr val="BD07A3"/>
          </a:solidFill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FFFF00"/>
                </a:solidFill>
                <a:latin typeface="Angsana New" pitchFamily="18" charset="-34"/>
              </a:rPr>
              <a:t>ขั้นตอนการสอบราคา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195513" y="5995988"/>
            <a:ext cx="4176712" cy="650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>
                <a:solidFill>
                  <a:srgbClr val="FFFF00"/>
                </a:solidFill>
                <a:cs typeface="Angsana New" pitchFamily="18" charset="-34"/>
              </a:rPr>
              <a:t>การทำสัญญา (ข้อ 132-133)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609850" y="981075"/>
            <a:ext cx="3475038" cy="531813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th-TH" sz="2800">
                <a:solidFill>
                  <a:srgbClr val="0000CC"/>
                </a:solidFill>
                <a:latin typeface="Times New Roman" pitchFamily="18" charset="0"/>
                <a:cs typeface="AngsanaUPC" pitchFamily="18" charset="-34"/>
              </a:rPr>
              <a:t>จัดทำเอกสารสอบราคา (ข้อ 40)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115616" y="1773238"/>
            <a:ext cx="5256212" cy="5318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dirty="0">
                <a:solidFill>
                  <a:srgbClr val="0000CC"/>
                </a:solidFill>
                <a:latin typeface="Times New Roman" pitchFamily="18" charset="0"/>
                <a:cs typeface="AngsanaUPC" pitchFamily="18" charset="-34"/>
              </a:rPr>
              <a:t>จัดทำรายงานขอซื้อ/จ้างและแต่งตั้งกรรมการ(ข้อ 27)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2268538" y="2532063"/>
            <a:ext cx="4105275" cy="5318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th-TH" sz="2800">
                <a:solidFill>
                  <a:srgbClr val="0000CC"/>
                </a:solidFill>
                <a:latin typeface="Times New Roman" pitchFamily="18" charset="0"/>
                <a:cs typeface="AngsanaUPC" pitchFamily="18" charset="-34"/>
              </a:rPr>
              <a:t>ประกาศเผยแพร่การสอบราคา(ข้อ 41(1))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276600" y="3395663"/>
            <a:ext cx="2090738" cy="5318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dirty="0">
                <a:solidFill>
                  <a:srgbClr val="0000CC"/>
                </a:solidFill>
                <a:latin typeface="Times New Roman" pitchFamily="18" charset="0"/>
                <a:cs typeface="AngsanaUPC" pitchFamily="18" charset="-34"/>
              </a:rPr>
              <a:t>การรับซอง(ข้อ 41)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411413" y="4365625"/>
            <a:ext cx="3817937" cy="531813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th-TH" sz="2800">
                <a:solidFill>
                  <a:srgbClr val="0000CC"/>
                </a:solidFill>
                <a:latin typeface="Times New Roman" pitchFamily="18" charset="0"/>
                <a:cs typeface="AngsanaUPC" pitchFamily="18" charset="-34"/>
              </a:rPr>
              <a:t>การพิจารณาผลการสอบราคา(ข้อ 42)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627313" y="5229225"/>
            <a:ext cx="3241675" cy="531813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th-TH" sz="2800">
                <a:solidFill>
                  <a:srgbClr val="0000CC"/>
                </a:solidFill>
                <a:latin typeface="Times New Roman" pitchFamily="18" charset="0"/>
                <a:cs typeface="AngsanaUPC" pitchFamily="18" charset="-34"/>
              </a:rPr>
              <a:t>การขออนุมัติสั่งซื้อ/จ้าง(ข้อ65)</a:t>
            </a:r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>
            <a:off x="4356100" y="1412875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4356100" y="22050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4356100" y="30686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4284663" y="3860800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4284663" y="4797425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4284663" y="5734050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2" name="Rounded Rectangle 1"/>
          <p:cNvSpPr/>
          <p:nvPr/>
        </p:nvSpPr>
        <p:spPr>
          <a:xfrm>
            <a:off x="8316416" y="2797969"/>
            <a:ext cx="793367" cy="2697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i="1" dirty="0" smtClean="0">
                <a:solidFill>
                  <a:schemeClr val="tx1"/>
                </a:solidFill>
              </a:rPr>
              <a:t>ขั้น</a:t>
            </a:r>
          </a:p>
          <a:p>
            <a:pPr algn="ctr"/>
            <a:r>
              <a:rPr lang="th-TH" sz="2400" b="1" i="1" dirty="0" smtClean="0">
                <a:solidFill>
                  <a:schemeClr val="tx1"/>
                </a:solidFill>
              </a:rPr>
              <a:t>ตอนการสอบราคา</a:t>
            </a:r>
            <a:endParaRPr lang="th-TH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7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ําดับงาน: กระบวนการสำรอง 1"/>
          <p:cNvSpPr/>
          <p:nvPr/>
        </p:nvSpPr>
        <p:spPr>
          <a:xfrm>
            <a:off x="35496" y="928688"/>
            <a:ext cx="9108504" cy="5929312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</a:pPr>
            <a:endParaRPr lang="th-TH" sz="2400" b="1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endParaRPr lang="th-TH" sz="2400" b="1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endParaRPr lang="th-TH" sz="2400" b="1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endParaRPr lang="th-TH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-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ไม่มีการขาย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เอกสาร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-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ไม่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มีการวางหลักประกันซอง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solidFill>
                  <a:srgbClr val="99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-ให้แจกจ่าย/หรือให้เอกสารได้ ตั้งแต่วันที่ลงประกาศสอบราคา</a:t>
            </a:r>
          </a:p>
          <a:p>
            <a:pPr>
              <a:lnSpc>
                <a:spcPct val="90000"/>
              </a:lnSpc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-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กำหนด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วันยื่นซอง ถึงวัน</a:t>
            </a:r>
            <a:r>
              <a:rPr lang="th-TH" sz="2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ปิดรับซองต้อง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ไม่น้อยกว่า ๑๐วัน</a:t>
            </a:r>
          </a:p>
          <a:p>
            <a:pPr>
              <a:lnSpc>
                <a:spcPct val="90000"/>
              </a:lnSpc>
            </a:pP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- จะ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กำหนดให้ยื่นซองสอบราคาทางไปรษณีย์ก็ได้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ผู้รับ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ซองได้แก่</a:t>
            </a:r>
            <a:r>
              <a:rPr lang="th-TH" sz="2400" b="1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จนท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.งานสารบรรณ/หรือผู้ที่ได้รับแต่งตั้ง</a:t>
            </a: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ให้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  รับซอง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โดยเฉพาะ</a:t>
            </a:r>
          </a:p>
          <a:p>
            <a:pPr>
              <a:lnSpc>
                <a:spcPct val="90000"/>
              </a:lnSpc>
            </a:pPr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- เมื่อ</a:t>
            </a:r>
            <a:r>
              <a:rPr lang="th-TH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รับซอง</a:t>
            </a:r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แล้ว ให้ หน.</a:t>
            </a:r>
            <a:r>
              <a:rPr lang="th-TH" sz="24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จนท</a:t>
            </a:r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.</a:t>
            </a:r>
            <a:r>
              <a:rPr lang="th-TH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พัสดุ เก็บรักษาไว้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th-TH" sz="2400" b="1" dirty="0" smtClean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เมื่อ</a:t>
            </a:r>
            <a:r>
              <a:rPr lang="th-TH" sz="2400" b="1" dirty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ปิดรับซองให้หน.</a:t>
            </a:r>
            <a:r>
              <a:rPr lang="th-TH" sz="2400" b="1" dirty="0" err="1" smtClean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จนท</a:t>
            </a:r>
            <a:r>
              <a:rPr lang="th-TH" sz="2400" b="1" dirty="0" smtClean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.พัสดุ</a:t>
            </a:r>
            <a:r>
              <a:rPr lang="th-TH" sz="2400" b="1" dirty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ทำบันทึก</a:t>
            </a:r>
            <a:r>
              <a:rPr lang="th-TH" sz="2400" b="1" dirty="0" smtClean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ส่ง </a:t>
            </a:r>
            <a:r>
              <a:rPr lang="th-TH" sz="2400" b="1" dirty="0" err="1" smtClean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คกก</a:t>
            </a:r>
            <a:r>
              <a:rPr lang="th-TH" sz="2400" b="1" dirty="0" smtClean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.</a:t>
            </a:r>
            <a:r>
              <a:rPr lang="th-TH" sz="2400" b="1" dirty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เปิด</a:t>
            </a:r>
            <a:r>
              <a:rPr lang="th-TH" sz="2400" b="1" dirty="0" smtClean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ซอง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sz="2400" b="1" dirty="0" smtClean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  สอบ</a:t>
            </a:r>
            <a:r>
              <a:rPr lang="th-TH" sz="2400" b="1" dirty="0">
                <a:solidFill>
                  <a:srgbClr val="27113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ราคา</a:t>
            </a:r>
          </a:p>
          <a:p>
            <a:pPr>
              <a:lnSpc>
                <a:spcPct val="90000"/>
              </a:lnSpc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- หาก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มีผู้เสนอราคามีคุณสมบัติถูกต้องรายเดียว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ให้</a:t>
            </a:r>
            <a:r>
              <a:rPr lang="th-TH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ตรวจสอบคุณภาพของสิ่งของ/ว่า มีคุณภาพ/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คุณสมบัติ 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  และ</a:t>
            </a:r>
            <a:r>
              <a:rPr lang="th-TH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	เป็นประโยชน์ต่อราชการหรือไม่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หาก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เห็นว่าสมควรซื้อ/จ้างจากรายเดียวนั้นก็ให้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ดำเนินการ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   ต่อไปได้  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โดยไม่ต้องยกเลิกการสอบ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 pitchFamily="18" charset="2"/>
              </a:rPr>
              <a:t>ราคา</a:t>
            </a:r>
            <a:endParaRPr lang="th-TH" sz="24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endParaRPr lang="th-TH" sz="2400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endParaRPr lang="th-TH" sz="2400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endParaRPr lang="th-TH" sz="2400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endParaRPr lang="th-TH" sz="2400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  <a:p>
            <a:pPr>
              <a:lnSpc>
                <a:spcPct val="90000"/>
              </a:lnSpc>
            </a:pPr>
            <a:endParaRPr lang="th-TH" sz="2400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 pitchFamily="18" charset="2"/>
            </a:endParaRPr>
          </a:p>
        </p:txBody>
      </p:sp>
      <p:sp>
        <p:nvSpPr>
          <p:cNvPr id="3" name="แผนผังลําดับงาน: กระบวนการสำรอง 2"/>
          <p:cNvSpPr/>
          <p:nvPr/>
        </p:nvSpPr>
        <p:spPr>
          <a:xfrm>
            <a:off x="2143125" y="142875"/>
            <a:ext cx="5072063" cy="642938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th-TH" sz="5400" b="1" dirty="0">
                <a:solidFill>
                  <a:schemeClr val="bg1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ข้อสังเกต  วิธีสอบราคา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867525" y="6356350"/>
            <a:ext cx="2133600" cy="365125"/>
          </a:xfrm>
        </p:spPr>
        <p:txBody>
          <a:bodyPr/>
          <a:lstStyle/>
          <a:p>
            <a:pPr>
              <a:defRPr/>
            </a:pPr>
            <a:fld id="{7F26905E-6273-45CC-83F0-C29CF8D03FDA}" type="slidenum">
              <a:rPr lang="en-US"/>
              <a:pPr>
                <a:defRPr/>
              </a:pPr>
              <a:t>95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7647344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224135"/>
          </a:xfrm>
          <a:solidFill>
            <a:srgbClr val="FF9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ท่านได้รับแต่งตั้งเป็น คกก ต้องเตรียมตัวอย่างไร</a:t>
            </a:r>
            <a:b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(ไม่ให้ถูกตรวจสอบ)</a:t>
            </a:r>
            <a:endParaRPr lang="th-TH" sz="32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2304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ต้องศึกษาเงื่อนไขต่างๆ</a:t>
            </a:r>
          </a:p>
          <a:p>
            <a:pPr marL="457200" indent="-457200" algn="l">
              <a:buFontTx/>
              <a:buChar char="-"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ขั้นตอนการคัดเลือกผู้เสนอราคา เช่น ดูเอกสาร เงื่อนไขในการจัดหา</a:t>
            </a:r>
          </a:p>
          <a:p>
            <a:pPr marL="457200" indent="-457200" algn="l">
              <a:buFontTx/>
              <a:buChar char="-"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ขั้นตอนตรวจรับ เช่นดู เงื่อนไขสัญญา เทคนิค รายละเอียดพัสดุ ตรวจสอบทดลองพัสดุที่ส่งมอบ และการตรวจรับงานก่อสร้าง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Tx/>
              <a:buChar char="-"/>
            </a:pP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861048"/>
            <a:ext cx="8856984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ศึกษาการจัดทำวาระการประชุม การเชิญประชุม จัดทำสรุปผลการประชุม ทำหนังสือเสนอความเห็น หน.ส่วนราชการ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373216"/>
            <a:ext cx="864096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ศึกษาวิธีการการลงมติของ คกก. จะต้องสรุปความเห็นการประชุมเสนอ  หน.ส่วนราชการผ่าน หน.จนท พัสดุ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2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3" y="1052736"/>
            <a:ext cx="7416824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ในวันลงมติ ประธาน และ คกก  ต้องมาประชุมลงมติ 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116633"/>
            <a:ext cx="7272809" cy="792088"/>
          </a:xfrm>
          <a:prstGeom prst="rect">
            <a:avLst/>
          </a:prstGeom>
          <a:solidFill>
            <a:srgbClr val="FF9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ท่านได้รับแต่งตั้งเป็น คกก ต้องเตรียมตัวอย่างไร</a:t>
            </a:r>
            <a:br>
              <a:rPr lang="th-TH" sz="2000" b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(ไม่ให้ถูกตรวจสอบ)</a:t>
            </a:r>
            <a:endParaRPr lang="th-TH" sz="2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9512" y="1988840"/>
            <a:ext cx="5616624" cy="23042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ตรวจสอบการลงมติ </a:t>
            </a:r>
          </a:p>
          <a:p>
            <a:pPr algn="l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-แต่ละคณะ ถือเสียงข้างมาก</a:t>
            </a:r>
          </a:p>
          <a:p>
            <a:pPr algn="l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-ยกเว้นตรวจรับ/ตรวจการจ้าง  </a:t>
            </a:r>
          </a:p>
          <a:p>
            <a:pPr algn="l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ใช้มติเอกฉันท์</a:t>
            </a:r>
          </a:p>
          <a:p>
            <a:pPr algn="l"/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2744" y="4340161"/>
            <a:ext cx="7073552" cy="225719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คกก.ตรวจรับพัสดุ/ตรวจการจ้าง ทำหน้าที่เสนอความเห็นเพื่อประกอบการพิจารณา หน .ส่วนราชการเพื่อของขยายเวลา งด ลดค่าปรับตามสัญญา 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https://4c06f8d0-a-62cb3a1a-s-sites.googlegroups.com/site/phasdukph/home/20160730150024.jpg?attachauth=ANoY7cokjvs1Bvn4YEnv5xIB_OuNoqV26ie1jPNBtDdsDBfzmOe7uKfxvKIV3dYzj-7owxnAO52JdZiNLGhn0bUk0L24llhdTORISSt1M6NpWZxPr6JegqsYYBUNnH35kTLfgsM0BU4Qd4VN5zvaRQY_lhlmMx66pGAmnkjSA1Z9x5XVrPGcsLYFM4B45zGXBIeXNjlfFBqRF8onOcbid9FQZxewjosD_D8iO0plQxbjGq_PJ_LfAyk%3D&amp;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91" t="35369" r="22477" b="15681"/>
          <a:stretch/>
        </p:blipFill>
        <p:spPr bwMode="auto">
          <a:xfrm>
            <a:off x="7452321" y="196563"/>
            <a:ext cx="1540536" cy="654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2726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13681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สรุปเมื่อเป็น คกก  แล้วจะปฎิบัติตัวอย่างไร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568952" cy="4248472"/>
          </a:xfr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ต้องศึกษาว่าตัวเองมีอำนาจหน้าที่อย่างไรบ้าง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คกก.ต้องร่วมกันปฎิบัติหน้าที่ด้วยความเต็มใจ ซื่อสัตย์ ยุติธรรม โปร่งใส ตรวจสอบได้ ไม่มีแรงกดดัน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หลักการใช้ดุลยพินิจ</a:t>
            </a:r>
            <a:endParaRPr lang="th-TH" sz="36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ประมวล กม.อาญา</a:t>
            </a:r>
            <a:br>
              <a:rPr lang="th-TH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157</a:t>
            </a:r>
            <a:endParaRPr lang="th-TH" b="1" i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ผู้ใดเป็น เจ้าพนักงาน ปฎิบัติหรือละเว้นการปฎิบัติหน้าที่โดยมิชอบ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เพื่อให้เกิดความ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เสียหายต่อหน้าที่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โดยทุจริต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แก่ผู้หนึ่งผู้ใด หรือปฎิบัติหรือละเว้นการปฎิบัติ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ต้องระวางโทษจำคุก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1-10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หรือ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ปรับตั้งแต่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000 -20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 ทั้งจำทั้งปรับ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12329</Words>
  <Application>Microsoft Office PowerPoint</Application>
  <PresentationFormat>นำเสนอทางหน้าจอ (4:3)</PresentationFormat>
  <Paragraphs>1590</Paragraphs>
  <Slides>177</Slides>
  <Notes>46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177</vt:i4>
      </vt:variant>
    </vt:vector>
  </HeadingPairs>
  <TitlesOfParts>
    <vt:vector size="178" baseType="lpstr">
      <vt:lpstr>Office Theme</vt:lpstr>
      <vt:lpstr>โครงการอบรมผู้ปฎิบัติงานด้านพัสดุและการเตรียมความพร้อมในการปฎิบัติงานตาม พรบ.พศ.2560</vt:lpstr>
      <vt:lpstr>ภาพนิ่ง 2</vt:lpstr>
      <vt:lpstr>ภาพนิ่ง 3</vt:lpstr>
      <vt:lpstr>ผลประโยชน์ทับซ้อน  (Conflict Of Interests) </vt:lpstr>
      <vt:lpstr>ภาพนิ่ง 5</vt:lpstr>
      <vt:lpstr>ภาพนิ่ง 6</vt:lpstr>
      <vt:lpstr>ภาพนิ่ง 7</vt:lpstr>
      <vt:lpstr>ภาพนิ่ง 8</vt:lpstr>
      <vt:lpstr>ผลประโยชน์จากการประเมินราคา และการจัดซื้อจัดจ้าง 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รูปแบบการทุจริตที่ประชาชนพบเห็น</vt:lpstr>
      <vt:lpstr>กลุ่มผู้ทุจริตที่ประชาชนพบเห็น</vt:lpstr>
      <vt:lpstr>ภาพนิ่ง 22</vt:lpstr>
      <vt:lpstr>ภาพนิ่ง 23</vt:lpstr>
      <vt:lpstr>จะแก้ผลประโยชน์ทับซ้อนได้อย่างไร</vt:lpstr>
      <vt:lpstr>ประกาศคณะกรรมการตรวจเงินแผ่นดิน พ.ศ.2546</vt:lpstr>
      <vt:lpstr>ภาพนิ่ง 26</vt:lpstr>
      <vt:lpstr>ภาพนิ่ง 27</vt:lpstr>
      <vt:lpstr>วิธีการจัดหา</vt:lpstr>
      <vt:lpstr>ภาพนิ่ง 29</vt:lpstr>
      <vt:lpstr>การกำหนดวงเงินในวิธีการจัดหา ที่ กค (กวพ) 0421.3/ว 299 วันที่ 28 สค 58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อำนาจที่๓ --- อำนาจลงนามสัญญา (ข้อ๑๓๒)</vt:lpstr>
      <vt:lpstr>ภาพนิ่ง 37</vt:lpstr>
      <vt:lpstr>ภาพนิ่ง 38</vt:lpstr>
      <vt:lpstr>องค์ประกอบคณะกรรมการแต่ละคณะ  (แก้ไขโดยระเบียบฯพัสดุ(ฉบับที่ ๗)พ.ศ.๒๕๕๒ใช้ ๑๐ เม.ย.๕๒)</vt:lpstr>
      <vt:lpstr>ภาพนิ่ง 40</vt:lpstr>
      <vt:lpstr>ภาพนิ่ง 41</vt:lpstr>
      <vt:lpstr>ภาพนิ่ง 42</vt:lpstr>
      <vt:lpstr>ภาพนิ่ง 43</vt:lpstr>
      <vt:lpstr>ข้อยกเว้น ไม่ต้องแต่งตั้งในรูปคณะกรรมการ</vt:lpstr>
      <vt:lpstr>การลงมติของคณะกรรมการ (ข้อ ๓๖)</vt:lpstr>
      <vt:lpstr>ประมวล กม.อาญา มาตรา 157</vt:lpstr>
      <vt:lpstr>แนวทางการพิจารณาของที่จัดเป็น วัสดุและครุภัณฑ์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หน่วยงานเมื่อได้รับจัดสรรงบประมาณค่าครุภัณฑ์แล้วจะต้องดำเนินการอย่างไรบ้าง</vt:lpstr>
      <vt:lpstr>ภาพนิ่ง 54</vt:lpstr>
      <vt:lpstr>ภาพนิ่ง 55</vt:lpstr>
      <vt:lpstr>ภาพนิ่ง 56</vt:lpstr>
      <vt:lpstr>ภาพนิ่ง 57</vt:lpstr>
      <vt:lpstr>การจัดทำราคากลางของครุภัณฑ์</vt:lpstr>
      <vt:lpstr>การจัดทำราคากลางครุภัณฑ์(ต่อ)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แนวทางการพิจารณาเรื่องการแบ่งซื้อแบ่งจ้าง</vt:lpstr>
      <vt:lpstr>ผล แบ่งซื้อแบ่งจ้าง</vt:lpstr>
      <vt:lpstr>การซื้อพัสดุรวม</vt:lpstr>
      <vt:lpstr>ภาพนิ่ง 73</vt:lpstr>
      <vt:lpstr>๑. งบที่ได้แยกออกเป็น แต่ละรายการ  ไม่ถือว่าแบ่งซื้อ /แบ่งจ้าง. </vt:lpstr>
      <vt:lpstr>ภาพนิ่ง 75</vt:lpstr>
      <vt:lpstr>ภาพนิ่ง 76</vt:lpstr>
      <vt:lpstr>ภาพนิ่ง 77</vt:lpstr>
      <vt:lpstr>การแจ้งจัดสรรค่าที่ดินและสิ่งก่อสร้าง</vt:lpstr>
      <vt:lpstr>รพ.กำแพงเพชรได้รับจัดสรรงบประมาณให้จัดซื้อครุภัณฑ์</vt:lpstr>
      <vt:lpstr>ภาพนิ่ง 80</vt:lpstr>
      <vt:lpstr>ภาพนิ่ง 81</vt:lpstr>
      <vt:lpstr>ภาพนิ่ง 82</vt:lpstr>
      <vt:lpstr>บทกำหนดโทษตาม ระเบียบ พัสดุ</vt:lpstr>
      <vt:lpstr>ภาพนิ่ง 84</vt:lpstr>
      <vt:lpstr>ภาพนิ่ง 85</vt:lpstr>
      <vt:lpstr>ความบริสุทธิ์ใจในการจัดซื้อจัดจ้าง</vt:lpstr>
      <vt:lpstr>ภาพนิ่ง 87</vt:lpstr>
      <vt:lpstr>ภาพนิ่ง 88</vt:lpstr>
      <vt:lpstr>วิธี ตกลงราคา ข้อ 39 วรรค 2</vt:lpstr>
      <vt:lpstr>ภาพนิ่ง 90</vt:lpstr>
      <vt:lpstr>ภาพนิ่ง 91</vt:lpstr>
      <vt:lpstr>วิธี ตกลงราคา</vt:lpstr>
      <vt:lpstr>ภาพนิ่ง 93</vt:lpstr>
      <vt:lpstr>ขั้นตอนการสอบราคา</vt:lpstr>
      <vt:lpstr>ภาพนิ่ง 95</vt:lpstr>
      <vt:lpstr>ท่านได้รับแต่งตั้งเป็น คกก ต้องเตรียมตัวอย่างไร (ไม่ให้ถูกตรวจสอบ)</vt:lpstr>
      <vt:lpstr>ภาพนิ่ง 97</vt:lpstr>
      <vt:lpstr>สรุปเมื่อเป็น คกก  แล้วจะปฎิบัติตัวอย่างไร</vt:lpstr>
      <vt:lpstr>ประมวล กม.อาญา มาตรา 157</vt:lpstr>
      <vt:lpstr>ภาพนิ่ง 100</vt:lpstr>
      <vt:lpstr>การพิจารณาราคา คิดอย่างไร</vt:lpstr>
      <vt:lpstr>ภาพนิ่ง 102</vt:lpstr>
      <vt:lpstr>ภาพนิ่ง 103</vt:lpstr>
      <vt:lpstr>ภาพนิ่ง 104</vt:lpstr>
      <vt:lpstr>ภาพนิ่ง 105</vt:lpstr>
      <vt:lpstr>ภาพนิ่ง 106</vt:lpstr>
      <vt:lpstr>การพิจารณา (ต่อ)</vt:lpstr>
      <vt:lpstr>ภาพนิ่ง 108</vt:lpstr>
      <vt:lpstr>รายเดียวยกเลิก ต้องมีเหตุผลหรือไม่</vt:lpstr>
      <vt:lpstr>ภาพนิ่ง 110</vt:lpstr>
      <vt:lpstr>การบริหารสัญญา</vt:lpstr>
      <vt:lpstr>   ใคร ?   เป็นผู้มีหน้าที่บริหารสัญญา</vt:lpstr>
      <vt:lpstr>ภาพนิ่ง 113</vt:lpstr>
      <vt:lpstr>ลงนามสัญญาแล้วต้องดำเนินการ(ต่อ)</vt:lpstr>
      <vt:lpstr>การตรวจรับพัสดุ ตามระเบียบฯ ข้อ71 ข้อ 72ข้อ 73</vt:lpstr>
      <vt:lpstr>ผู้มีหน้าที่ในการตรวจรับพัสดุ</vt:lpstr>
      <vt:lpstr>ที่ นร 1305/ว5855 ลว 11 กค 44</vt:lpstr>
      <vt:lpstr>การแบ่งงวดงานและงวดเงิน</vt:lpstr>
      <vt:lpstr>ระยะเวลาการตรวจรับพัสดุ</vt:lpstr>
      <vt:lpstr>ภาพนิ่ง 120</vt:lpstr>
      <vt:lpstr>ภาพนิ่ง 121</vt:lpstr>
      <vt:lpstr>ภาพนิ่ง 122</vt:lpstr>
      <vt:lpstr>(ค)ระยะเวลาในการตรวจรับพัสดุ</vt:lpstr>
      <vt:lpstr>ภาพนิ่ง 124</vt:lpstr>
      <vt:lpstr>ภาพนิ่ง 125</vt:lpstr>
      <vt:lpstr>ภาพนิ่ง 126</vt:lpstr>
      <vt:lpstr>ภาพนิ่ง 127</vt:lpstr>
      <vt:lpstr>ระยะเวลาการรายงานผลผู้ควบคุมงาน</vt:lpstr>
      <vt:lpstr>ภาพนิ่ง 129</vt:lpstr>
      <vt:lpstr>ภาพนิ่ง 130</vt:lpstr>
      <vt:lpstr>ภาพนิ่ง 131</vt:lpstr>
      <vt:lpstr>ภาพนิ่ง 132</vt:lpstr>
      <vt:lpstr>ตรวจรับงานแล้ว พบความชำรุดบกพร่อง ในระหว่างเวลาประกันตามสัญญา</vt:lpstr>
      <vt:lpstr>เกิดความชำรุดบกพร่องระหว่างประกัน ผู้ขายไม่ยอมเข้าซ่อม</vt:lpstr>
      <vt:lpstr>ภาพนิ่ง 135</vt:lpstr>
      <vt:lpstr>ภาพนิ่ง 136</vt:lpstr>
      <vt:lpstr>ภาพนิ่ง 137</vt:lpstr>
      <vt:lpstr>เงื่อนไขการประกันความชำรุดบกพร่อง ภายหลังส่งมอบของ/งานตามสัญญาแล้ว</vt:lpstr>
      <vt:lpstr>ภาพนิ่ง 139</vt:lpstr>
      <vt:lpstr>การแก้ไข/เปลี่ยนแปลงสัญญา (ข้อ ๑๓๖) </vt:lpstr>
      <vt:lpstr>การแก้ไข/เปลี่ยนแปลงสัญญา (ต่อ) </vt:lpstr>
      <vt:lpstr>การแก้ไข/เปลี่ยนแปลงสัญญา (ต่อ) </vt:lpstr>
      <vt:lpstr>การเปลี่ยนพัสดุใหม่เนื่องจากบริษัทเลิกผลิตแล้วทำได้หรือไม่</vt:lpstr>
      <vt:lpstr>ภาพนิ่ง 144</vt:lpstr>
      <vt:lpstr>(ตัวอย่างที่2) กรณีงานก่อสร้างที่คู่สัญญาทำสัญญาโดยถือราคาแบบเหมารวมเป็นเกณฑ์</vt:lpstr>
      <vt:lpstr>ภาพนิ่ง 146</vt:lpstr>
      <vt:lpstr>หลักการพิจารณาอนุมัติ การงด/ลดค่าปรับ/การขยายเวลาสัญญา</vt:lpstr>
      <vt:lpstr>ภาพนิ่ง 148</vt:lpstr>
      <vt:lpstr>เหตุแห่งการบอกเลิก/ตกลงกันเลิกสัญญา (ข้อ ๑๓๗ )</vt:lpstr>
      <vt:lpstr>ผลการบอกเลิกสัญญา</vt:lpstr>
      <vt:lpstr>ภาพนิ่ง 151</vt:lpstr>
      <vt:lpstr>ผลของการบอกเลิกสัญญา/ข้อตกลง </vt:lpstr>
      <vt:lpstr>การแจ้งบอกเลิกสัญญา</vt:lpstr>
      <vt:lpstr>ภาพนิ่ง 154</vt:lpstr>
      <vt:lpstr>การบอกเลิกสัญญาเมื่อมีค่าปรับเกิน ๑๐ %แล้ว</vt:lpstr>
      <vt:lpstr>ภาพนิ่ง 156</vt:lpstr>
      <vt:lpstr>การตกลงกัน บอกเลิกสัญญา</vt:lpstr>
      <vt:lpstr>ภาพนิ่ง 158</vt:lpstr>
      <vt:lpstr>จะริบหลักประกันสัญญาทั้งหมด/หรือริบแต่เพียงบางส่วน ได้หรือไม่หลังบอกเลิกสัญญาแล้ว </vt:lpstr>
      <vt:lpstr>ภาพนิ่ง 160</vt:lpstr>
      <vt:lpstr>ภาพนิ่ง 161</vt:lpstr>
      <vt:lpstr>ตรวจรับงานซื้อ/จ้างแล้วพบ ความชำรุดบกพร่องในระหว่างประกันสัญญา</vt:lpstr>
      <vt:lpstr>ความรับผิด ของผู้กระทำละเมิด</vt:lpstr>
      <vt:lpstr>ตัวอย่าง การกระทำโดยจงใจ</vt:lpstr>
      <vt:lpstr>ตัวอย่างปัญหา</vt:lpstr>
      <vt:lpstr>อุทธรณ์ลดโทษ จำคุก1ปี“คุณหญิงเป็ด อดีตผู้ว่าฯสตง.-อดีตผอ.สตง.” คดีสัมมนาพ่วงกฐิน ไม่รอลงอาญา</vt:lpstr>
      <vt:lpstr>ซื้อผิดวิธีทำได้หรือไม่</vt:lpstr>
      <vt:lpstr>ใครเป็นผู้ออกใบสั่งซื้อสั่งจ้าง</vt:lpstr>
      <vt:lpstr>รายงานข้อ 27 สำคัญแค่ใหน</vt:lpstr>
      <vt:lpstr>หน.ส่วนราชการต้องมอบอำนาจอีกหรือไม่</vt:lpstr>
      <vt:lpstr>ซื้อของตุน (อยากได้ค่า คอม)</vt:lpstr>
      <vt:lpstr>เกินอำนาจ</vt:lpstr>
      <vt:lpstr>ขี้จุ</vt:lpstr>
      <vt:lpstr>ไม่สนทะเบียนคุม</vt:lpstr>
      <vt:lpstr>ภาพนิ่ง 175</vt:lpstr>
      <vt:lpstr>คำถาม</vt:lpstr>
      <vt:lpstr>ภาพนิ่ง 177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โครงการอบรมผู้ปฎิบัติงานด้านพัสดุและการเตรียมความพร้อมในการปฎิบัติงานตาม พรบ.พศ.2560</dc:title>
  <dc:creator>acer</dc:creator>
  <cp:lastModifiedBy>Lenovo</cp:lastModifiedBy>
  <cp:revision>87</cp:revision>
  <dcterms:created xsi:type="dcterms:W3CDTF">2017-03-28T14:48:11Z</dcterms:created>
  <dcterms:modified xsi:type="dcterms:W3CDTF">2017-04-24T01:30:55Z</dcterms:modified>
</cp:coreProperties>
</file>