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94" r:id="rId4"/>
    <p:sldId id="259" r:id="rId5"/>
    <p:sldId id="260" r:id="rId6"/>
    <p:sldId id="261" r:id="rId7"/>
    <p:sldId id="262" r:id="rId8"/>
    <p:sldId id="264" r:id="rId9"/>
    <p:sldId id="265" r:id="rId10"/>
    <p:sldId id="295" r:id="rId11"/>
    <p:sldId id="266" r:id="rId12"/>
    <p:sldId id="269" r:id="rId13"/>
    <p:sldId id="270" r:id="rId14"/>
    <p:sldId id="272" r:id="rId15"/>
    <p:sldId id="268" r:id="rId16"/>
    <p:sldId id="296" r:id="rId17"/>
    <p:sldId id="274" r:id="rId18"/>
    <p:sldId id="297" r:id="rId19"/>
    <p:sldId id="276" r:id="rId20"/>
    <p:sldId id="283" r:id="rId21"/>
    <p:sldId id="298" r:id="rId22"/>
    <p:sldId id="277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9" r:id="rId31"/>
    <p:sldId id="28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DCEC8B5-673A-4A64-AC69-F581E0F5E8DE}" type="datetimeFigureOut">
              <a:rPr lang="en-GB" smtClean="0"/>
              <a:t>17/11/2016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C3861A8-5D5A-47F6-A028-0EF1F5B9B75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24936" cy="152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err="1"/>
              <a:t>Anesthesia</a:t>
            </a:r>
            <a:r>
              <a:rPr lang="en-GB" sz="4800" b="1" dirty="0"/>
              <a:t> </a:t>
            </a: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for </a:t>
            </a:r>
            <a:br>
              <a:rPr lang="en-GB" sz="4800" b="1" dirty="0" smtClean="0"/>
            </a:br>
            <a:r>
              <a:rPr lang="en-GB" sz="4800" b="1" dirty="0" smtClean="0"/>
              <a:t>the </a:t>
            </a:r>
            <a:r>
              <a:rPr lang="en-GB" sz="4800" b="1" dirty="0"/>
              <a:t>elderly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403575"/>
            <a:ext cx="3886200" cy="1825625"/>
          </a:xfrm>
        </p:spPr>
        <p:txBody>
          <a:bodyPr>
            <a:noAutofit/>
          </a:bodyPr>
          <a:lstStyle/>
          <a:p>
            <a:pPr algn="r"/>
            <a:r>
              <a:rPr lang="th-TH" sz="3600" dirty="0" smtClean="0"/>
              <a:t>นพ.เฉลิมเกียรติ ตรี</a:t>
            </a:r>
            <a:r>
              <a:rPr lang="th-TH" sz="3600" dirty="0" err="1" smtClean="0"/>
              <a:t>สุทธา</a:t>
            </a:r>
            <a:r>
              <a:rPr lang="th-TH" sz="3600" dirty="0" smtClean="0"/>
              <a:t>ชีพ</a:t>
            </a:r>
          </a:p>
          <a:p>
            <a:pPr algn="r"/>
            <a:r>
              <a:rPr lang="th-TH" sz="3600" dirty="0" smtClean="0"/>
              <a:t>วิสัญญีแพทย์</a:t>
            </a:r>
          </a:p>
          <a:p>
            <a:pPr algn="r"/>
            <a:r>
              <a:rPr lang="th-TH" sz="3600" dirty="0" smtClean="0"/>
              <a:t>รพ.กำแพงเพชร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4" y="3062788"/>
            <a:ext cx="3963935" cy="33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/>
              <a:t>Pharmacology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544616" cy="4809065"/>
          </a:xfrm>
        </p:spPr>
      </p:pic>
    </p:spTree>
    <p:extLst>
      <p:ext uri="{BB962C8B-B14F-4D97-AF65-F5344CB8AC3E}">
        <p14:creationId xmlns:p14="http://schemas.microsoft.com/office/powerpoint/2010/main" val="7859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Pharmacology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The </a:t>
            </a:r>
            <a:r>
              <a:rPr lang="en-GB" sz="2800" dirty="0"/>
              <a:t>decrease in total body water </a:t>
            </a:r>
            <a:r>
              <a:rPr lang="en-GB" sz="2800" dirty="0" smtClean="0"/>
              <a:t>-- increased </a:t>
            </a:r>
            <a:r>
              <a:rPr lang="en-GB" sz="2800" dirty="0"/>
              <a:t>serum </a:t>
            </a:r>
            <a:r>
              <a:rPr lang="en-GB" sz="2800" dirty="0" smtClean="0"/>
              <a:t>concentrations after </a:t>
            </a:r>
            <a:r>
              <a:rPr lang="en-GB" sz="2800" dirty="0"/>
              <a:t>a bolus administration of a drug. </a:t>
            </a:r>
            <a:endParaRPr lang="en-GB" sz="2800" dirty="0" smtClean="0"/>
          </a:p>
          <a:p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increase in body fat </a:t>
            </a:r>
            <a:r>
              <a:rPr lang="en-GB" sz="2800" dirty="0" smtClean="0"/>
              <a:t>-- prolonging </a:t>
            </a:r>
            <a:r>
              <a:rPr lang="en-GB" sz="2800" dirty="0"/>
              <a:t>drug action.</a:t>
            </a:r>
          </a:p>
          <a:p>
            <a:r>
              <a:rPr lang="en-GB" sz="2800" dirty="0"/>
              <a:t>E</a:t>
            </a:r>
            <a:r>
              <a:rPr lang="en-GB" sz="2800" dirty="0" smtClean="0"/>
              <a:t>ffect </a:t>
            </a:r>
            <a:r>
              <a:rPr lang="en-GB" sz="2800" dirty="0"/>
              <a:t>on hepatic or renal </a:t>
            </a:r>
            <a:r>
              <a:rPr lang="en-GB" sz="2800" dirty="0" smtClean="0"/>
              <a:t>function</a:t>
            </a:r>
            <a:r>
              <a:rPr lang="th-TH" sz="2800" dirty="0" smtClean="0"/>
              <a:t> </a:t>
            </a:r>
            <a:r>
              <a:rPr lang="en-GB" sz="2800" dirty="0" smtClean="0"/>
              <a:t>dysfunction</a:t>
            </a:r>
            <a:endParaRPr lang="en-GB" sz="2800" dirty="0"/>
          </a:p>
          <a:p>
            <a:r>
              <a:rPr lang="en-GB" sz="2800" dirty="0"/>
              <a:t>S</a:t>
            </a:r>
            <a:r>
              <a:rPr lang="en-GB" sz="2800" dirty="0" smtClean="0"/>
              <a:t>ensitive </a:t>
            </a:r>
            <a:r>
              <a:rPr lang="en-GB" sz="2800" dirty="0"/>
              <a:t>to </a:t>
            </a:r>
            <a:r>
              <a:rPr lang="en-GB" sz="2800" dirty="0" err="1"/>
              <a:t>anesthetic</a:t>
            </a:r>
            <a:r>
              <a:rPr lang="en-GB" sz="2800" dirty="0"/>
              <a:t> </a:t>
            </a:r>
            <a:r>
              <a:rPr lang="en-GB" sz="2800" dirty="0" smtClean="0"/>
              <a:t>agents and </a:t>
            </a:r>
            <a:r>
              <a:rPr lang="en-GB" sz="2800" dirty="0"/>
              <a:t>generally require smaller doses for the same </a:t>
            </a:r>
            <a:r>
              <a:rPr lang="en-GB" sz="2800" dirty="0" smtClean="0"/>
              <a:t>clinical effect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027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Inhalation drugs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Minimum </a:t>
            </a:r>
            <a:r>
              <a:rPr lang="en-GB" sz="3200" dirty="0"/>
              <a:t>alveolar </a:t>
            </a:r>
            <a:r>
              <a:rPr lang="en-GB" sz="3200" dirty="0" err="1"/>
              <a:t>anesthetic</a:t>
            </a:r>
            <a:r>
              <a:rPr lang="en-GB" sz="3200" dirty="0"/>
              <a:t> concentration (MAC</a:t>
            </a:r>
            <a:r>
              <a:rPr lang="en-GB" sz="3200" dirty="0" smtClean="0"/>
              <a:t>), decreases approximately 6% for every decade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799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Opioids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The elderly require less doses for pain relief. </a:t>
            </a:r>
          </a:p>
          <a:p>
            <a:r>
              <a:rPr lang="en-GB" sz="2800" dirty="0" smtClean="0"/>
              <a:t>Morphine clearance is decreased in the elderly. </a:t>
            </a:r>
          </a:p>
          <a:p>
            <a:r>
              <a:rPr lang="en-GB" sz="2800" dirty="0"/>
              <a:t>F</a:t>
            </a:r>
            <a:r>
              <a:rPr lang="en-GB" sz="2800" dirty="0" smtClean="0"/>
              <a:t>entanyl are twice as potent -- due to an increase in brain sensitivity</a:t>
            </a:r>
          </a:p>
          <a:p>
            <a:r>
              <a:rPr lang="en-GB" sz="2800" dirty="0" smtClean="0"/>
              <a:t>Clearance and the volume of the central compartment decrease with age and the infusion rates should be titrated.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213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Neuromuscular blockers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</a:t>
            </a:r>
            <a:r>
              <a:rPr lang="en-GB" sz="3200" dirty="0"/>
              <a:t>duration of drug action may be prolonged if </a:t>
            </a:r>
            <a:r>
              <a:rPr lang="en-GB" sz="3200" dirty="0" smtClean="0"/>
              <a:t>their metabolism </a:t>
            </a:r>
            <a:r>
              <a:rPr lang="en-GB" sz="3200" dirty="0"/>
              <a:t>depends on renal or hepatic excretion. </a:t>
            </a:r>
            <a:endParaRPr lang="en-GB" sz="3200" dirty="0" smtClean="0"/>
          </a:p>
          <a:p>
            <a:r>
              <a:rPr lang="en-GB" sz="3200" dirty="0" err="1" smtClean="0"/>
              <a:t>Cisatracurium</a:t>
            </a:r>
            <a:r>
              <a:rPr lang="en-GB" sz="3200" dirty="0" smtClean="0"/>
              <a:t> undergoes </a:t>
            </a:r>
            <a:r>
              <a:rPr lang="en-GB" sz="3200" dirty="0"/>
              <a:t>Hofmann degradation and is </a:t>
            </a:r>
            <a:r>
              <a:rPr lang="en-GB" sz="3200" dirty="0" smtClean="0"/>
              <a:t>unaffected by </a:t>
            </a:r>
            <a:r>
              <a:rPr lang="en-GB" sz="3200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7809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3690"/>
            <a:ext cx="7632848" cy="662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424936" cy="1858218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/>
              <a:t>Preoperative evaluation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472608" cy="50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Preoperative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risk from </a:t>
            </a:r>
            <a:r>
              <a:rPr lang="en-GB" sz="2400" dirty="0" err="1"/>
              <a:t>anesthesia</a:t>
            </a:r>
            <a:r>
              <a:rPr lang="en-GB" sz="2400" dirty="0"/>
              <a:t> is more related with </a:t>
            </a:r>
            <a:r>
              <a:rPr lang="en-GB" sz="2400" dirty="0" smtClean="0"/>
              <a:t>the presence </a:t>
            </a:r>
            <a:r>
              <a:rPr lang="en-GB" sz="2400" dirty="0"/>
              <a:t>of co-existing disease than with the age of </a:t>
            </a:r>
            <a:r>
              <a:rPr lang="en-GB" sz="2400" dirty="0" smtClean="0"/>
              <a:t>the patient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Diabetes </a:t>
            </a:r>
            <a:r>
              <a:rPr lang="en-GB" sz="2400" dirty="0"/>
              <a:t>mellitus and cardiovascular disease are </a:t>
            </a:r>
            <a:r>
              <a:rPr lang="en-GB" sz="2400" dirty="0" smtClean="0"/>
              <a:t>very common </a:t>
            </a:r>
          </a:p>
          <a:p>
            <a:r>
              <a:rPr lang="en-GB" sz="2400" dirty="0" smtClean="0"/>
              <a:t>Pulmonary complications are </a:t>
            </a:r>
            <a:r>
              <a:rPr lang="en-GB" sz="2400" dirty="0"/>
              <a:t>one of the leading causes of </a:t>
            </a:r>
            <a:r>
              <a:rPr lang="en-GB" sz="2400" dirty="0" smtClean="0"/>
              <a:t>postoperative morbidity</a:t>
            </a:r>
          </a:p>
          <a:p>
            <a:r>
              <a:rPr lang="en-GB" sz="2400" dirty="0" smtClean="0"/>
              <a:t>Require </a:t>
            </a:r>
            <a:r>
              <a:rPr lang="en-GB" sz="2400" dirty="0"/>
              <a:t>lower doses of </a:t>
            </a:r>
            <a:r>
              <a:rPr lang="en-GB" sz="2400" dirty="0" smtClean="0"/>
              <a:t>premedication</a:t>
            </a:r>
          </a:p>
          <a:p>
            <a:r>
              <a:rPr lang="en-GB" sz="2400" dirty="0" smtClean="0"/>
              <a:t>Aspiration prophylaxis -- </a:t>
            </a:r>
            <a:r>
              <a:rPr lang="en-GB" sz="2400" dirty="0"/>
              <a:t>H2 antagonists </a:t>
            </a:r>
            <a:r>
              <a:rPr lang="en-GB" sz="2400" dirty="0" smtClean="0"/>
              <a:t>+ </a:t>
            </a:r>
            <a:r>
              <a:rPr lang="en-GB" sz="2400" dirty="0"/>
              <a:t>Metoclopramide</a:t>
            </a:r>
            <a:endParaRPr lang="th-TH" sz="2400" dirty="0"/>
          </a:p>
          <a:p>
            <a:r>
              <a:rPr lang="en-GB" sz="2400" dirty="0" smtClean="0"/>
              <a:t>Risk </a:t>
            </a:r>
            <a:r>
              <a:rPr lang="en-GB" sz="2400" dirty="0"/>
              <a:t>of extrapyramidal effects is higher in elderly patients.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000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Intraoperative care</a:t>
            </a:r>
            <a:br>
              <a:rPr lang="en-GB" sz="4000" b="1" dirty="0"/>
            </a:br>
            <a:r>
              <a:rPr lang="en-GB" sz="4000" b="1" dirty="0"/>
              <a:t>and</a:t>
            </a:r>
            <a:br>
              <a:rPr lang="en-GB" sz="4000" b="1" dirty="0"/>
            </a:br>
            <a:r>
              <a:rPr lang="en-GB" sz="4000" b="1" dirty="0" err="1"/>
              <a:t>anesthetic</a:t>
            </a:r>
            <a:r>
              <a:rPr lang="en-GB" sz="4000" b="1" dirty="0"/>
              <a:t> management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912768" cy="4673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2786938">
            <a:off x="4237491" y="5177679"/>
            <a:ext cx="811399" cy="2244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Intraoperative care and </a:t>
            </a:r>
            <a:r>
              <a:rPr lang="en-GB" sz="3200" b="1" dirty="0" err="1"/>
              <a:t>anesthetic</a:t>
            </a:r>
            <a:r>
              <a:rPr lang="en-GB" sz="3200" b="1" dirty="0"/>
              <a:t> management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3600" dirty="0"/>
              <a:t>Advancing age is not a contradiction for either </a:t>
            </a:r>
            <a:r>
              <a:rPr lang="en-GB" sz="3600" dirty="0" smtClean="0"/>
              <a:t>general or </a:t>
            </a:r>
            <a:r>
              <a:rPr lang="en-GB" sz="3600" dirty="0"/>
              <a:t>regional </a:t>
            </a:r>
            <a:r>
              <a:rPr lang="en-GB" sz="3600" dirty="0" err="1"/>
              <a:t>anesthesia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Peripheral </a:t>
            </a:r>
            <a:r>
              <a:rPr lang="en-GB" sz="3600" dirty="0"/>
              <a:t>blocks -- the safety of the airway or risking major hemodynamic effects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608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Anesthesia</a:t>
            </a:r>
            <a:r>
              <a:rPr lang="en-GB" dirty="0"/>
              <a:t> for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elderly (≥65 </a:t>
            </a:r>
            <a:r>
              <a:rPr lang="en-GB" sz="3200" dirty="0" err="1"/>
              <a:t>yr</a:t>
            </a:r>
            <a:r>
              <a:rPr lang="en-GB" sz="3200" dirty="0"/>
              <a:t>) population is the fastest </a:t>
            </a:r>
            <a:r>
              <a:rPr lang="en-GB" sz="3200" dirty="0" smtClean="0"/>
              <a:t>growing</a:t>
            </a:r>
            <a:r>
              <a:rPr lang="th-TH" sz="3200" dirty="0" smtClean="0"/>
              <a:t>.</a:t>
            </a:r>
            <a:endParaRPr lang="en-GB" sz="3200" dirty="0"/>
          </a:p>
          <a:p>
            <a:r>
              <a:rPr lang="en-GB" sz="3200" dirty="0" smtClean="0"/>
              <a:t>Aging </a:t>
            </a:r>
            <a:r>
              <a:rPr lang="en-GB" sz="3200" dirty="0"/>
              <a:t>increases the probability of a person </a:t>
            </a:r>
            <a:r>
              <a:rPr lang="en-GB" sz="3200" dirty="0" smtClean="0"/>
              <a:t>to</a:t>
            </a:r>
            <a:r>
              <a:rPr lang="th-TH" sz="3200" dirty="0" smtClean="0"/>
              <a:t> </a:t>
            </a:r>
            <a:r>
              <a:rPr lang="en-GB" sz="3200" dirty="0" smtClean="0"/>
              <a:t>undergo </a:t>
            </a:r>
            <a:r>
              <a:rPr lang="en-GB" sz="3200" dirty="0"/>
              <a:t>surgery. </a:t>
            </a:r>
            <a:endParaRPr lang="th-TH" sz="3200" dirty="0" smtClean="0"/>
          </a:p>
          <a:p>
            <a:r>
              <a:rPr lang="en-GB" sz="3200" dirty="0"/>
              <a:t>P</a:t>
            </a:r>
            <a:r>
              <a:rPr lang="en-GB" sz="3200" dirty="0" smtClean="0"/>
              <a:t>erioperative </a:t>
            </a:r>
            <a:r>
              <a:rPr lang="en-GB" sz="3200" dirty="0"/>
              <a:t>morbidity </a:t>
            </a:r>
            <a:r>
              <a:rPr lang="en-GB" sz="3200" dirty="0" smtClean="0"/>
              <a:t>steep increases</a:t>
            </a:r>
            <a:r>
              <a:rPr lang="th-TH" sz="3200" dirty="0" smtClean="0"/>
              <a:t> </a:t>
            </a:r>
            <a:r>
              <a:rPr lang="en-GB" sz="3200" dirty="0" smtClean="0"/>
              <a:t>after </a:t>
            </a:r>
            <a:r>
              <a:rPr lang="en-GB" sz="3200" dirty="0"/>
              <a:t>the age of 75.</a:t>
            </a:r>
          </a:p>
        </p:txBody>
      </p:sp>
    </p:spTree>
    <p:extLst>
      <p:ext uri="{BB962C8B-B14F-4D97-AF65-F5344CB8AC3E}">
        <p14:creationId xmlns:p14="http://schemas.microsoft.com/office/powerpoint/2010/main" val="22372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Intraoperative care and </a:t>
            </a:r>
            <a:r>
              <a:rPr lang="en-GB" b="1" dirty="0" err="1"/>
              <a:t>anesthetic</a:t>
            </a:r>
            <a:r>
              <a:rPr lang="en-GB" b="1" dirty="0"/>
              <a:t>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Regional </a:t>
            </a:r>
            <a:r>
              <a:rPr lang="en-GB" sz="2800" dirty="0" err="1"/>
              <a:t>anesthesia</a:t>
            </a:r>
            <a:r>
              <a:rPr lang="en-GB" sz="2800" dirty="0"/>
              <a:t> </a:t>
            </a:r>
          </a:p>
          <a:p>
            <a:pPr lvl="1"/>
            <a:r>
              <a:rPr lang="en-GB" sz="2400" dirty="0"/>
              <a:t>preventing postoperative inhibition of fibrinolysis.</a:t>
            </a:r>
          </a:p>
          <a:p>
            <a:pPr lvl="1"/>
            <a:r>
              <a:rPr lang="en-GB" sz="2400" dirty="0"/>
              <a:t>decreases the incidence of DVT</a:t>
            </a:r>
          </a:p>
          <a:p>
            <a:pPr lvl="1"/>
            <a:r>
              <a:rPr lang="en-GB" sz="2400" dirty="0"/>
              <a:t>reduced blood loss </a:t>
            </a:r>
          </a:p>
          <a:p>
            <a:pPr lvl="1"/>
            <a:r>
              <a:rPr lang="en-GB" sz="2400" dirty="0"/>
              <a:t>maintains airway and pulmonary function.</a:t>
            </a:r>
          </a:p>
          <a:p>
            <a:r>
              <a:rPr lang="en-GB" sz="2800" dirty="0" smtClean="0"/>
              <a:t>General </a:t>
            </a:r>
            <a:r>
              <a:rPr lang="en-GB" sz="2800" dirty="0" err="1"/>
              <a:t>anesthesia</a:t>
            </a:r>
            <a:r>
              <a:rPr lang="en-GB" sz="2800" dirty="0"/>
              <a:t> </a:t>
            </a:r>
          </a:p>
          <a:p>
            <a:pPr lvl="1"/>
            <a:r>
              <a:rPr lang="en-GB" sz="2400" dirty="0"/>
              <a:t>hypothermia is related to myocardial ischemia,</a:t>
            </a:r>
          </a:p>
          <a:p>
            <a:pPr lvl="1"/>
            <a:r>
              <a:rPr lang="en-GB" sz="2400" dirty="0"/>
              <a:t>hypoxemia in the early postoperative period.</a:t>
            </a:r>
          </a:p>
          <a:p>
            <a:pPr lvl="1"/>
            <a:r>
              <a:rPr lang="en-GB" sz="2400" dirty="0"/>
              <a:t>Importance to titrate drug doses use </a:t>
            </a:r>
            <a:r>
              <a:rPr lang="en-GB" sz="2400" dirty="0" err="1"/>
              <a:t>shortacting</a:t>
            </a:r>
            <a:r>
              <a:rPr lang="en-GB" sz="2400" dirty="0"/>
              <a:t> drugs.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60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/>
              <a:t>Postoperative care</a:t>
            </a:r>
            <a:endParaRPr lang="en-GB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536504" cy="4536504"/>
          </a:xfrm>
        </p:spPr>
      </p:pic>
    </p:spTree>
    <p:extLst>
      <p:ext uri="{BB962C8B-B14F-4D97-AF65-F5344CB8AC3E}">
        <p14:creationId xmlns:p14="http://schemas.microsoft.com/office/powerpoint/2010/main" val="25522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Postoperative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Pulmonary problems are of major importance in </a:t>
            </a:r>
            <a:r>
              <a:rPr lang="en-GB" sz="3200" dirty="0" smtClean="0"/>
              <a:t>the postoperative </a:t>
            </a:r>
            <a:r>
              <a:rPr lang="en-GB" sz="3200" dirty="0"/>
              <a:t>period.</a:t>
            </a:r>
          </a:p>
          <a:p>
            <a:r>
              <a:rPr lang="en-GB" sz="3200" dirty="0" smtClean="0"/>
              <a:t>Minimal-invasion </a:t>
            </a:r>
            <a:r>
              <a:rPr lang="en-GB" sz="3200" dirty="0"/>
              <a:t>surgery and </a:t>
            </a:r>
            <a:r>
              <a:rPr lang="en-GB" sz="3200" dirty="0" smtClean="0"/>
              <a:t>regional over </a:t>
            </a:r>
            <a:r>
              <a:rPr lang="en-GB" sz="3200" dirty="0"/>
              <a:t>general </a:t>
            </a:r>
            <a:r>
              <a:rPr lang="en-GB" sz="3200" dirty="0" err="1"/>
              <a:t>anesthesia</a:t>
            </a:r>
            <a:r>
              <a:rPr lang="en-GB" sz="3200" dirty="0"/>
              <a:t> when possible, could </a:t>
            </a:r>
            <a:r>
              <a:rPr lang="en-GB" sz="3200" dirty="0" smtClean="0"/>
              <a:t>probably lead </a:t>
            </a:r>
            <a:r>
              <a:rPr lang="en-GB" sz="3200" dirty="0"/>
              <a:t>to a more </a:t>
            </a:r>
            <a:r>
              <a:rPr lang="en-GB" sz="3200" dirty="0" err="1"/>
              <a:t>favorable</a:t>
            </a:r>
            <a:r>
              <a:rPr lang="en-GB" sz="3200" dirty="0"/>
              <a:t> outcome for geriatric </a:t>
            </a:r>
            <a:r>
              <a:rPr lang="en-GB" sz="3200" dirty="0" smtClean="0"/>
              <a:t>patients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917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Postoperative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Hypoxia</a:t>
            </a:r>
            <a:endParaRPr lang="th-TH" sz="4000" dirty="0" smtClean="0"/>
          </a:p>
          <a:p>
            <a:pPr lvl="1"/>
            <a:r>
              <a:rPr lang="th-TH" sz="3200" dirty="0" smtClean="0"/>
              <a:t>จากอาการปวดแผล และผลจากยาระงับปวด</a:t>
            </a:r>
          </a:p>
          <a:p>
            <a:pPr lvl="1"/>
            <a:r>
              <a:rPr lang="th-TH" sz="3200" dirty="0" smtClean="0"/>
              <a:t>ภาวะถุงลมแฟบ เนื่องมาจากยาดมสลบ และยาหย่อนกล้ามเนื้อ</a:t>
            </a:r>
          </a:p>
          <a:p>
            <a:pPr lvl="1"/>
            <a:r>
              <a:rPr lang="th-TH" sz="3200" dirty="0" smtClean="0"/>
              <a:t>ควรให้ผู้ป่วยสูดดม </a:t>
            </a:r>
            <a:r>
              <a:rPr lang="en-GB" sz="3200" dirty="0" smtClean="0"/>
              <a:t>O2 </a:t>
            </a:r>
            <a:r>
              <a:rPr lang="th-TH" sz="3200" dirty="0" smtClean="0"/>
              <a:t>ร่วมกับจัดท่าศีรษะสูง </a:t>
            </a:r>
            <a:r>
              <a:rPr lang="en-GB" sz="3200" dirty="0" smtClean="0"/>
              <a:t>15-30 </a:t>
            </a:r>
            <a:r>
              <a:rPr lang="th-TH" sz="3200" dirty="0" smtClean="0"/>
              <a:t>องศา</a:t>
            </a:r>
          </a:p>
          <a:p>
            <a:pPr lvl="1"/>
            <a:r>
              <a:rPr lang="th-TH" sz="3200" dirty="0" smtClean="0"/>
              <a:t>ดูแลทางเดินหายใจให้โล่ง ป้องกันการอุดกั้นทางเดินหายใจ</a:t>
            </a:r>
          </a:p>
          <a:p>
            <a:pPr lvl="1"/>
            <a:r>
              <a:rPr lang="th-TH" sz="3200" dirty="0" smtClean="0"/>
              <a:t>ระบายเสมหะออกจากทางเดินหายใจ</a:t>
            </a:r>
          </a:p>
        </p:txBody>
      </p:sp>
    </p:spTree>
    <p:extLst>
      <p:ext uri="{BB962C8B-B14F-4D97-AF65-F5344CB8AC3E}">
        <p14:creationId xmlns:p14="http://schemas.microsoft.com/office/powerpoint/2010/main" val="28014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Postoperative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Hypothermia</a:t>
            </a:r>
          </a:p>
          <a:p>
            <a:pPr lvl="1"/>
            <a:r>
              <a:rPr lang="th-TH" sz="2800" dirty="0"/>
              <a:t>เกิดได้ง่าย จากการที่หลอดเลือดแดงขาดความสามารถในการบีบ</a:t>
            </a:r>
            <a:r>
              <a:rPr lang="th-TH" sz="2800" dirty="0" smtClean="0"/>
              <a:t>ตัว, การ</a:t>
            </a:r>
            <a:r>
              <a:rPr lang="th-TH" sz="2800" dirty="0"/>
              <a:t>สร้างความร้อน</a:t>
            </a:r>
            <a:r>
              <a:rPr lang="th-TH" sz="2800" dirty="0" smtClean="0"/>
              <a:t>ลดลง</a:t>
            </a:r>
            <a:r>
              <a:rPr lang="en-GB" sz="2800" dirty="0" smtClean="0"/>
              <a:t> </a:t>
            </a:r>
            <a:r>
              <a:rPr lang="th-TH" sz="2800" dirty="0" smtClean="0"/>
              <a:t>และการสูญเสียความร้อนระหว่างผ่าตัด</a:t>
            </a:r>
          </a:p>
          <a:p>
            <a:pPr lvl="1"/>
            <a:r>
              <a:rPr lang="th-TH" sz="2800" dirty="0"/>
              <a:t>เสี่ยงต่อการเกิด กล้ามเนื้อหัวใจขาดเลือด แผลติดเชื้อ การแข็งตัวของเลือดผิดปกติ และเมตาบอลิซึมของยาผิดปกติ</a:t>
            </a:r>
          </a:p>
          <a:p>
            <a:pPr lvl="1"/>
            <a:r>
              <a:rPr lang="th-TH" sz="2800" dirty="0" smtClean="0"/>
              <a:t>แก้โดย ให้ผ้าห่มอุ่นหรือผ้าห่มลมร้อน</a:t>
            </a:r>
          </a:p>
          <a:p>
            <a:pPr lvl="1"/>
            <a:r>
              <a:rPr lang="th-TH" sz="2800" dirty="0" smtClean="0"/>
              <a:t>อาจให้ </a:t>
            </a:r>
            <a:r>
              <a:rPr lang="en-GB" sz="2800" dirty="0" smtClean="0"/>
              <a:t>pethidine 10-15 </a:t>
            </a:r>
            <a:r>
              <a:rPr lang="th-TH" sz="2800" dirty="0" smtClean="0"/>
              <a:t>มิลลิกรัม</a:t>
            </a:r>
            <a:endParaRPr lang="en-GB" sz="2800" dirty="0" smtClean="0"/>
          </a:p>
          <a:p>
            <a:pPr marL="0" indent="0">
              <a:buNone/>
            </a:pPr>
            <a:endParaRPr lang="en-GB" sz="3600" dirty="0"/>
          </a:p>
          <a:p>
            <a:pPr lvl="1"/>
            <a:endParaRPr lang="th-TH" sz="2800" dirty="0" smtClean="0"/>
          </a:p>
        </p:txBody>
      </p:sp>
    </p:spTree>
    <p:extLst>
      <p:ext uri="{BB962C8B-B14F-4D97-AF65-F5344CB8AC3E}">
        <p14:creationId xmlns:p14="http://schemas.microsoft.com/office/powerpoint/2010/main" val="23996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Postoperative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Hypotension </a:t>
            </a:r>
          </a:p>
          <a:p>
            <a:pPr lvl="1"/>
            <a:r>
              <a:rPr lang="th-TH" sz="3200" dirty="0" smtClean="0"/>
              <a:t>ยาดมสลบและยาหย่อนกล้ามเนื้อ จะทำให้เกิด </a:t>
            </a:r>
            <a:r>
              <a:rPr lang="en-GB" sz="3200" dirty="0" err="1" smtClean="0"/>
              <a:t>vasodilate</a:t>
            </a:r>
            <a:r>
              <a:rPr lang="en-GB" sz="3200" dirty="0" smtClean="0"/>
              <a:t> </a:t>
            </a:r>
            <a:endParaRPr lang="th-TH" sz="3200" dirty="0" smtClean="0"/>
          </a:p>
          <a:p>
            <a:pPr lvl="1"/>
            <a:r>
              <a:rPr lang="th-TH" sz="3200" dirty="0" smtClean="0"/>
              <a:t>ปริมาณน้ำนอกเซลล์เพิ่มมากขึ้น ปริมาณน้ำในเส้นเลือดลดลง</a:t>
            </a:r>
          </a:p>
          <a:p>
            <a:pPr lvl="1"/>
            <a:r>
              <a:rPr lang="th-TH" sz="3200" dirty="0" smtClean="0"/>
              <a:t>ต้องวัดความดันเป็นระยะ สม่ำเสมอ</a:t>
            </a:r>
          </a:p>
          <a:p>
            <a:pPr lvl="1"/>
            <a:r>
              <a:rPr lang="th-TH" sz="3200" dirty="0" smtClean="0"/>
              <a:t>ให้ </a:t>
            </a:r>
            <a:r>
              <a:rPr lang="en-GB" sz="3200" dirty="0" smtClean="0"/>
              <a:t>volume </a:t>
            </a:r>
            <a:r>
              <a:rPr lang="th-TH" sz="3200" dirty="0" smtClean="0"/>
              <a:t>เพียงพอ และทดแทนเมื่อมีการสูญเสียเลือดหรือสารน้ำออกจากร่างกาย</a:t>
            </a:r>
          </a:p>
        </p:txBody>
      </p:sp>
    </p:spTree>
    <p:extLst>
      <p:ext uri="{BB962C8B-B14F-4D97-AF65-F5344CB8AC3E}">
        <p14:creationId xmlns:p14="http://schemas.microsoft.com/office/powerpoint/2010/main" val="21826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Postoperative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600" dirty="0" smtClean="0"/>
              <a:t>การระงับปวด</a:t>
            </a:r>
          </a:p>
          <a:p>
            <a:pPr lvl="1"/>
            <a:r>
              <a:rPr lang="th-TH" sz="2800" dirty="0" smtClean="0"/>
              <a:t>การให้ </a:t>
            </a:r>
            <a:r>
              <a:rPr lang="en-GB" sz="2800" dirty="0" smtClean="0"/>
              <a:t>opioid </a:t>
            </a:r>
            <a:r>
              <a:rPr lang="th-TH" sz="2800" dirty="0" smtClean="0"/>
              <a:t>ควรระวังเรื่องยาเกินขนาด</a:t>
            </a:r>
          </a:p>
          <a:p>
            <a:pPr lvl="1"/>
            <a:r>
              <a:rPr lang="en-GB" sz="2800" dirty="0" smtClean="0"/>
              <a:t>Multiple modalities </a:t>
            </a:r>
            <a:r>
              <a:rPr lang="th-TH" sz="2800" dirty="0" smtClean="0"/>
              <a:t>ไม่ว่าจะเป็น </a:t>
            </a:r>
            <a:r>
              <a:rPr lang="en-GB" sz="2800" dirty="0" smtClean="0"/>
              <a:t>PCA </a:t>
            </a:r>
            <a:r>
              <a:rPr lang="th-TH" sz="2800" dirty="0" smtClean="0"/>
              <a:t>หรือ </a:t>
            </a:r>
            <a:r>
              <a:rPr lang="en-GB" sz="2800" dirty="0" smtClean="0"/>
              <a:t>local </a:t>
            </a:r>
            <a:r>
              <a:rPr lang="en-GB" sz="2800" dirty="0" err="1" smtClean="0"/>
              <a:t>anesthesia</a:t>
            </a:r>
            <a:endParaRPr lang="en-GB" sz="2800" dirty="0" smtClean="0"/>
          </a:p>
          <a:p>
            <a:pPr lvl="1"/>
            <a:r>
              <a:rPr lang="en-GB" sz="2800" dirty="0" smtClean="0"/>
              <a:t>Local </a:t>
            </a:r>
            <a:r>
              <a:rPr lang="en-GB" sz="2800" dirty="0" err="1" smtClean="0"/>
              <a:t>anesthesia</a:t>
            </a:r>
            <a:r>
              <a:rPr lang="en-GB" sz="2800" dirty="0" smtClean="0"/>
              <a:t> </a:t>
            </a:r>
            <a:r>
              <a:rPr lang="th-TH" sz="2800" dirty="0" smtClean="0"/>
              <a:t>เพิ่มประสิทธิภาพของการระงับปวดได้ดี และลดภาวะแทรกซ้อนของ </a:t>
            </a:r>
            <a:r>
              <a:rPr lang="en-GB" sz="2800" dirty="0" smtClean="0"/>
              <a:t>opioid </a:t>
            </a:r>
            <a:r>
              <a:rPr lang="th-TH" sz="2800" dirty="0" smtClean="0"/>
              <a:t>ได้</a:t>
            </a:r>
            <a:endParaRPr lang="th-TH" sz="2800" dirty="0"/>
          </a:p>
          <a:p>
            <a:pPr lvl="1"/>
            <a:r>
              <a:rPr lang="th-TH" sz="2800" dirty="0" smtClean="0"/>
              <a:t>แต่การพิจารณาให้ </a:t>
            </a:r>
            <a:r>
              <a:rPr lang="en-GB" sz="2800" dirty="0" smtClean="0"/>
              <a:t>NSAIDs </a:t>
            </a:r>
            <a:r>
              <a:rPr lang="th-TH" sz="2800" dirty="0" smtClean="0"/>
              <a:t>ในผู้สูงอายุควรหลีกเลี่ยงในผู้ป่วยทีมีข้อห้ามเช่น </a:t>
            </a:r>
            <a:r>
              <a:rPr lang="en-GB" sz="2800" dirty="0" smtClean="0"/>
              <a:t>CAD, RF</a:t>
            </a:r>
            <a:endParaRPr lang="th-TH" sz="2800" dirty="0" smtClean="0"/>
          </a:p>
        </p:txBody>
      </p:sp>
    </p:spTree>
    <p:extLst>
      <p:ext uri="{BB962C8B-B14F-4D97-AF65-F5344CB8AC3E}">
        <p14:creationId xmlns:p14="http://schemas.microsoft.com/office/powerpoint/2010/main" val="16443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Postoperative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000" dirty="0" smtClean="0"/>
              <a:t>การรับรู้สติ</a:t>
            </a:r>
          </a:p>
          <a:p>
            <a:pPr lvl="1"/>
            <a:r>
              <a:rPr lang="th-TH" sz="3200" dirty="0" smtClean="0"/>
              <a:t>ในระยะแรกผู้ป่วยสูงอายุมักจะสับสน</a:t>
            </a:r>
          </a:p>
          <a:p>
            <a:pPr lvl="1"/>
            <a:r>
              <a:rPr lang="th-TH" sz="3200" dirty="0" smtClean="0"/>
              <a:t>ลดอาการสับสนได้ โดยการทำให้ผู้ป่วยเห็นสภาพรอบตัวได้ชัดเจน</a:t>
            </a:r>
          </a:p>
          <a:p>
            <a:pPr lvl="1"/>
            <a:r>
              <a:rPr lang="th-TH" sz="3200" dirty="0" smtClean="0"/>
              <a:t>หูตึง ให้นำอุปกรณ์มาช่วยใส่ให้ผู้ป่วยได้ยินชัดขึ้น</a:t>
            </a:r>
          </a:p>
          <a:p>
            <a:pPr lvl="1"/>
            <a:r>
              <a:rPr lang="th-TH" sz="3200" dirty="0" smtClean="0"/>
              <a:t>ควรให้ผู้ป่วยอยู่ในท่ากึ่งนั่ง</a:t>
            </a:r>
          </a:p>
          <a:p>
            <a:pPr lvl="1"/>
            <a:r>
              <a:rPr lang="th-TH" sz="3200" dirty="0" smtClean="0"/>
              <a:t>ให้ญาติที่คุ้นเคยเข้ามาช่วยดูแล</a:t>
            </a:r>
          </a:p>
        </p:txBody>
      </p:sp>
    </p:spTree>
    <p:extLst>
      <p:ext uri="{BB962C8B-B14F-4D97-AF65-F5344CB8AC3E}">
        <p14:creationId xmlns:p14="http://schemas.microsoft.com/office/powerpoint/2010/main" val="666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Postoperative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Delirium</a:t>
            </a:r>
          </a:p>
          <a:p>
            <a:pPr lvl="1"/>
            <a:r>
              <a:rPr lang="th-TH" sz="2400" dirty="0" smtClean="0"/>
              <a:t>ได้บ่อยในผู้สูงอายุที่มีอาการสับสนเฉียบพลัน เกิดภายชั่วโมงหรือเป็นวันภายหลังการผ่าตัด</a:t>
            </a:r>
          </a:p>
          <a:p>
            <a:pPr lvl="1"/>
            <a:r>
              <a:rPr lang="th-TH" sz="2400" dirty="0" smtClean="0"/>
              <a:t>อาจมีการรับรู้ประสาทสัมผัสผิดปกติ เห็นภาพหลอน หูแวว ความคิดไม่เป็นระบบ</a:t>
            </a:r>
            <a:r>
              <a:rPr lang="th-TH" sz="2400" dirty="0"/>
              <a:t> </a:t>
            </a:r>
            <a:r>
              <a:rPr lang="th-TH" sz="2400" dirty="0" smtClean="0"/>
              <a:t>และมีปัญหาเรื่องความจำ</a:t>
            </a:r>
          </a:p>
          <a:p>
            <a:pPr lvl="1"/>
            <a:r>
              <a:rPr lang="th-TH" sz="2400" dirty="0" smtClean="0"/>
              <a:t>แก้ไขภาวะเมตาบอริซึมและเกลือแร่ที่ผิดปกติ</a:t>
            </a:r>
          </a:p>
          <a:p>
            <a:pPr lvl="1"/>
            <a:r>
              <a:rPr lang="th-TH" sz="2400" dirty="0" smtClean="0"/>
              <a:t>ภาวะ</a:t>
            </a:r>
            <a:r>
              <a:rPr lang="th-TH" sz="2400" dirty="0"/>
              <a:t>ซีด (</a:t>
            </a:r>
            <a:r>
              <a:rPr lang="en-GB" sz="2400" dirty="0" err="1"/>
              <a:t>Hct</a:t>
            </a:r>
            <a:r>
              <a:rPr lang="en-GB" sz="2400" dirty="0"/>
              <a:t> &lt; 30%)</a:t>
            </a:r>
            <a:r>
              <a:rPr lang="th-TH" sz="2400" dirty="0"/>
              <a:t> </a:t>
            </a:r>
            <a:r>
              <a:rPr lang="th-TH" sz="2400" dirty="0" smtClean="0"/>
              <a:t>ส่งเสริม</a:t>
            </a:r>
            <a:r>
              <a:rPr lang="th-TH" sz="2400" dirty="0"/>
              <a:t>ให้เกิด </a:t>
            </a:r>
            <a:r>
              <a:rPr lang="en-GB" sz="2400" dirty="0"/>
              <a:t>delirium </a:t>
            </a:r>
            <a:r>
              <a:rPr lang="th-TH" sz="2400" dirty="0"/>
              <a:t>มากขึ้น</a:t>
            </a:r>
          </a:p>
          <a:p>
            <a:pPr lvl="1"/>
            <a:r>
              <a:rPr lang="th-TH" sz="2400" dirty="0" smtClean="0"/>
              <a:t>รับประทานยาจิตเวชต่อเนื่องทั้งก่อนและหลังผ่าตัด (ถ้ามี)</a:t>
            </a:r>
          </a:p>
          <a:p>
            <a:pPr lvl="1"/>
            <a:r>
              <a:rPr lang="th-TH" sz="2400" dirty="0" smtClean="0"/>
              <a:t>การระงับความรู้สึกแบบทั่วร่างหรือแบบเฉพาะที่ ไม่มีผลต่อการเกิด </a:t>
            </a:r>
            <a:r>
              <a:rPr lang="en-GB" sz="2400" dirty="0" smtClean="0"/>
              <a:t>delirium </a:t>
            </a:r>
          </a:p>
        </p:txBody>
      </p:sp>
    </p:spTree>
    <p:extLst>
      <p:ext uri="{BB962C8B-B14F-4D97-AF65-F5344CB8AC3E}">
        <p14:creationId xmlns:p14="http://schemas.microsoft.com/office/powerpoint/2010/main" val="31451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Postoperative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3733800"/>
          </a:xfrm>
        </p:spPr>
        <p:txBody>
          <a:bodyPr>
            <a:noAutofit/>
          </a:bodyPr>
          <a:lstStyle/>
          <a:p>
            <a:r>
              <a:rPr lang="en-GB" sz="3600" dirty="0" smtClean="0"/>
              <a:t>Post-op cognitive dysfunction </a:t>
            </a:r>
          </a:p>
          <a:p>
            <a:pPr lvl="1"/>
            <a:r>
              <a:rPr lang="th-TH" sz="2800" dirty="0" smtClean="0"/>
              <a:t>เกิดได้เป็นวันถึงสัปดาห์ หลังผ่าตัด</a:t>
            </a:r>
          </a:p>
          <a:p>
            <a:pPr lvl="1"/>
            <a:r>
              <a:rPr lang="th-TH" sz="2800" dirty="0" smtClean="0"/>
              <a:t>มีการรับรู้ ความจำ และกระบวนการรวบรวมข้อมูลและแปรผลบกพร่อง</a:t>
            </a:r>
          </a:p>
          <a:p>
            <a:pPr lvl="1"/>
            <a:r>
              <a:rPr lang="th-TH" sz="2800" dirty="0" smtClean="0"/>
              <a:t>วินิจฉัยยาก ต่อทำการทดสอบทาง </a:t>
            </a:r>
            <a:r>
              <a:rPr lang="en-GB" sz="2800" dirty="0" smtClean="0"/>
              <a:t>neuropsychology</a:t>
            </a:r>
          </a:p>
          <a:p>
            <a:pPr lvl="1"/>
            <a:r>
              <a:rPr lang="th-TH" sz="2800" dirty="0" smtClean="0"/>
              <a:t>มีภาวะผิดปกติที่ส่งเสริมเช่น </a:t>
            </a:r>
            <a:r>
              <a:rPr lang="en-GB" sz="2800" dirty="0" smtClean="0"/>
              <a:t>hypoxia</a:t>
            </a:r>
            <a:r>
              <a:rPr lang="th-TH" sz="2800" dirty="0"/>
              <a:t>,</a:t>
            </a:r>
            <a:r>
              <a:rPr lang="en-GB" sz="2800" dirty="0" smtClean="0"/>
              <a:t> </a:t>
            </a:r>
            <a:r>
              <a:rPr lang="en-GB" sz="2800" dirty="0" err="1" smtClean="0"/>
              <a:t>anemia</a:t>
            </a:r>
            <a:r>
              <a:rPr lang="th-TH" sz="2800" dirty="0" smtClean="0"/>
              <a:t>,</a:t>
            </a:r>
            <a:r>
              <a:rPr lang="en-GB" sz="2800" dirty="0" smtClean="0"/>
              <a:t> hypotension</a:t>
            </a:r>
          </a:p>
          <a:p>
            <a:pPr lvl="1"/>
            <a:r>
              <a:rPr lang="th-TH" sz="2800" dirty="0" smtClean="0"/>
              <a:t>ใช้เวลาผ่าตัดนาน</a:t>
            </a:r>
          </a:p>
          <a:p>
            <a:pPr lvl="1"/>
            <a:r>
              <a:rPr lang="th-TH" sz="2800" dirty="0" smtClean="0"/>
              <a:t>ให้การระงับความรู้สึกแบบทั่วร่าง</a:t>
            </a:r>
          </a:p>
          <a:p>
            <a:pPr lvl="1"/>
            <a:r>
              <a:rPr lang="th-TH" sz="2800" dirty="0" smtClean="0"/>
              <a:t>ส่วนใหญ่หายได้เอง มีเพียงร้อยละ </a:t>
            </a:r>
            <a:r>
              <a:rPr lang="en-GB" sz="2800" dirty="0" smtClean="0"/>
              <a:t>1 </a:t>
            </a:r>
            <a:r>
              <a:rPr lang="th-TH" sz="2800" dirty="0" smtClean="0"/>
              <a:t>ที่ต้องดูแลระยะยาว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18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207424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Physiology and pathophysiology of aging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704856" cy="3995928"/>
          </a:xfrm>
        </p:spPr>
      </p:pic>
    </p:spTree>
    <p:extLst>
      <p:ext uri="{BB962C8B-B14F-4D97-AF65-F5344CB8AC3E}">
        <p14:creationId xmlns:p14="http://schemas.microsoft.com/office/powerpoint/2010/main" val="38796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9489"/>
            <a:ext cx="8136904" cy="5417823"/>
          </a:xfrm>
        </p:spPr>
      </p:pic>
    </p:spTree>
    <p:extLst>
      <p:ext uri="{BB962C8B-B14F-4D97-AF65-F5344CB8AC3E}">
        <p14:creationId xmlns:p14="http://schemas.microsoft.com/office/powerpoint/2010/main" val="33323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Anesthesia</a:t>
            </a:r>
            <a:r>
              <a:rPr lang="en-GB" sz="3200" dirty="0"/>
              <a:t> for the </a:t>
            </a:r>
            <a:r>
              <a:rPr lang="en-GB" sz="3200" dirty="0" smtClean="0"/>
              <a:t>elderly, </a:t>
            </a:r>
            <a:r>
              <a:rPr lang="en-GB" sz="3200" dirty="0" err="1" smtClean="0"/>
              <a:t>Kanonidou</a:t>
            </a:r>
            <a:r>
              <a:rPr lang="en-GB" sz="3200" dirty="0" smtClean="0"/>
              <a:t> </a:t>
            </a:r>
            <a:r>
              <a:rPr lang="en-GB" sz="3200" dirty="0"/>
              <a:t>Z, </a:t>
            </a:r>
            <a:r>
              <a:rPr lang="en-GB" sz="3200" dirty="0" err="1"/>
              <a:t>Karystianou</a:t>
            </a:r>
            <a:r>
              <a:rPr lang="en-GB" sz="3200" dirty="0"/>
              <a:t> </a:t>
            </a:r>
            <a:r>
              <a:rPr lang="en-GB" sz="3200" dirty="0" smtClean="0"/>
              <a:t>G, 3rd </a:t>
            </a:r>
            <a:r>
              <a:rPr lang="en-GB" sz="3200" dirty="0" err="1"/>
              <a:t>Dpt</a:t>
            </a:r>
            <a:r>
              <a:rPr lang="en-GB" sz="3200" dirty="0"/>
              <a:t> </a:t>
            </a:r>
            <a:r>
              <a:rPr lang="en-GB" sz="3200" dirty="0" err="1"/>
              <a:t>Anesthesiology</a:t>
            </a:r>
            <a:r>
              <a:rPr lang="en-GB" sz="3200" dirty="0"/>
              <a:t>, </a:t>
            </a:r>
            <a:r>
              <a:rPr lang="en-GB" sz="3200" dirty="0" err="1"/>
              <a:t>Hippokratio</a:t>
            </a:r>
            <a:r>
              <a:rPr lang="en-GB" sz="3200" dirty="0"/>
              <a:t> Hospital, Thessaloniki </a:t>
            </a:r>
            <a:r>
              <a:rPr lang="en-GB" sz="3200" dirty="0" smtClean="0"/>
              <a:t>Greece ; </a:t>
            </a:r>
            <a:r>
              <a:rPr lang="fi-FI" sz="3200" dirty="0"/>
              <a:t>HIPPOKRATIA 2007, 11, 4: </a:t>
            </a:r>
            <a:r>
              <a:rPr lang="fi-FI" sz="3200" dirty="0" smtClean="0"/>
              <a:t>175-177</a:t>
            </a:r>
          </a:p>
          <a:p>
            <a:r>
              <a:rPr lang="th-TH" sz="3200" dirty="0" smtClean="0"/>
              <a:t>ตำราวิสัญญีวิทยา, ภาควิชาวิสัญญีวิทยา คณะ</a:t>
            </a:r>
            <a:r>
              <a:rPr lang="th-TH" sz="3200" dirty="0" err="1" smtClean="0"/>
              <a:t>แพทยศาสตร์ศิ</a:t>
            </a:r>
            <a:r>
              <a:rPr lang="th-TH" sz="3200" dirty="0" smtClean="0"/>
              <a:t>ริราชพยาบาล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675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212976"/>
            <a:ext cx="4248472" cy="1524000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smtClean="0"/>
              <a:t>The </a:t>
            </a:r>
            <a:br>
              <a:rPr lang="en-GB" sz="11500" b="1" dirty="0" smtClean="0"/>
            </a:br>
            <a:r>
              <a:rPr lang="en-GB" sz="11500" b="1" dirty="0" smtClean="0"/>
              <a:t>end</a:t>
            </a:r>
            <a:endParaRPr lang="en-GB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0856"/>
            <a:ext cx="40324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3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Cardiovascular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Decreased </a:t>
            </a:r>
            <a:r>
              <a:rPr lang="en-GB" sz="2800" dirty="0"/>
              <a:t>beta-adrenergic </a:t>
            </a:r>
            <a:r>
              <a:rPr lang="en-GB" sz="2800" dirty="0" smtClean="0"/>
              <a:t>responsiveness </a:t>
            </a:r>
          </a:p>
          <a:p>
            <a:r>
              <a:rPr lang="en-GB" sz="2800" dirty="0"/>
              <a:t>I</a:t>
            </a:r>
            <a:r>
              <a:rPr lang="en-GB" sz="2800" dirty="0" smtClean="0"/>
              <a:t>ncreased </a:t>
            </a:r>
            <a:r>
              <a:rPr lang="en-GB" sz="2800" dirty="0"/>
              <a:t>incidence of conduction </a:t>
            </a:r>
            <a:r>
              <a:rPr lang="en-GB" sz="2800" dirty="0" smtClean="0"/>
              <a:t>abnormalities</a:t>
            </a:r>
          </a:p>
          <a:p>
            <a:r>
              <a:rPr lang="en-GB" sz="2800" dirty="0" err="1"/>
              <a:t>B</a:t>
            </a:r>
            <a:r>
              <a:rPr lang="en-GB" sz="2800" dirty="0" err="1" smtClean="0"/>
              <a:t>radyarrythmias</a:t>
            </a:r>
            <a:r>
              <a:rPr lang="en-GB" sz="2800" dirty="0" smtClean="0"/>
              <a:t> </a:t>
            </a:r>
            <a:r>
              <a:rPr lang="en-GB" sz="2800" dirty="0"/>
              <a:t>and hypertension. </a:t>
            </a:r>
            <a:endParaRPr lang="en-GB" sz="2800" dirty="0" smtClean="0"/>
          </a:p>
          <a:p>
            <a:r>
              <a:rPr lang="en-GB" sz="2800" dirty="0"/>
              <a:t>In the non compliant older heart, small </a:t>
            </a:r>
            <a:r>
              <a:rPr lang="en-GB" sz="2800" dirty="0" smtClean="0"/>
              <a:t>changes</a:t>
            </a:r>
            <a:r>
              <a:rPr lang="th-TH" sz="2800" dirty="0" smtClean="0"/>
              <a:t> </a:t>
            </a:r>
            <a:r>
              <a:rPr lang="en-GB" sz="2800" dirty="0" smtClean="0"/>
              <a:t>in </a:t>
            </a:r>
            <a:r>
              <a:rPr lang="en-GB" sz="2800" dirty="0"/>
              <a:t>venous return will produce large changes in </a:t>
            </a:r>
            <a:r>
              <a:rPr lang="en-GB" sz="2800" dirty="0" smtClean="0"/>
              <a:t>ventricular</a:t>
            </a:r>
            <a:r>
              <a:rPr lang="th-TH" sz="2800" dirty="0" smtClean="0"/>
              <a:t> </a:t>
            </a:r>
            <a:r>
              <a:rPr lang="en-GB" sz="2800" dirty="0" smtClean="0"/>
              <a:t>preload </a:t>
            </a:r>
            <a:r>
              <a:rPr lang="en-GB" sz="2800" dirty="0"/>
              <a:t>and cardiac </a:t>
            </a:r>
            <a:r>
              <a:rPr lang="en-GB" sz="2800" dirty="0" smtClean="0"/>
              <a:t>output </a:t>
            </a:r>
          </a:p>
          <a:p>
            <a:r>
              <a:rPr lang="en-GB" sz="2800" dirty="0" smtClean="0"/>
              <a:t>Diastolic dysfunction and </a:t>
            </a:r>
            <a:r>
              <a:rPr lang="en-GB" sz="2800" dirty="0"/>
              <a:t>decreased vascular </a:t>
            </a:r>
            <a:r>
              <a:rPr lang="en-GB" sz="2800" dirty="0" smtClean="0"/>
              <a:t>compliance -- compensates </a:t>
            </a:r>
            <a:r>
              <a:rPr lang="en-GB" sz="2800" dirty="0"/>
              <a:t>poorly for hypovolemia. </a:t>
            </a:r>
            <a:endParaRPr lang="th-TH" sz="28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9679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02" y="1196752"/>
            <a:ext cx="8698367" cy="391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76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Respiratory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COPD, pneumonia, sleep </a:t>
            </a:r>
            <a:r>
              <a:rPr lang="en-GB" sz="3200" dirty="0" err="1"/>
              <a:t>apnea</a:t>
            </a:r>
            <a:r>
              <a:rPr lang="en-GB" sz="3200" dirty="0"/>
              <a:t> are very common</a:t>
            </a:r>
          </a:p>
          <a:p>
            <a:r>
              <a:rPr lang="en-GB" sz="3200" dirty="0" smtClean="0"/>
              <a:t>FEV1 </a:t>
            </a:r>
            <a:r>
              <a:rPr lang="en-GB" sz="3200" dirty="0"/>
              <a:t>declines 8-10% per decade due to </a:t>
            </a:r>
            <a:r>
              <a:rPr lang="en-GB" sz="3200" dirty="0" smtClean="0"/>
              <a:t>reduced pulmonary </a:t>
            </a:r>
            <a:r>
              <a:rPr lang="en-GB" sz="3200" dirty="0"/>
              <a:t>compliance. </a:t>
            </a:r>
            <a:endParaRPr lang="en-GB" sz="3200" dirty="0" smtClean="0"/>
          </a:p>
          <a:p>
            <a:r>
              <a:rPr lang="en-GB" sz="3200" dirty="0"/>
              <a:t>T</a:t>
            </a:r>
            <a:r>
              <a:rPr lang="en-GB" sz="3200" dirty="0" smtClean="0"/>
              <a:t>horacic </a:t>
            </a:r>
            <a:r>
              <a:rPr lang="en-GB" sz="3200" dirty="0"/>
              <a:t>and upper abdominal </a:t>
            </a:r>
            <a:r>
              <a:rPr lang="en-GB" sz="3200" dirty="0" smtClean="0"/>
              <a:t>surgery</a:t>
            </a:r>
            <a:r>
              <a:rPr lang="th-TH" sz="3200" dirty="0" smtClean="0"/>
              <a:t> </a:t>
            </a:r>
            <a:r>
              <a:rPr lang="en-GB" sz="3200" dirty="0" smtClean="0"/>
              <a:t>--highest pulmonary </a:t>
            </a:r>
            <a:r>
              <a:rPr lang="en-GB" sz="3200" dirty="0"/>
              <a:t>complication rate.</a:t>
            </a:r>
            <a:endParaRPr lang="th-TH" sz="3200" dirty="0" smtClean="0"/>
          </a:p>
          <a:p>
            <a:r>
              <a:rPr lang="en-GB" sz="3200" dirty="0" smtClean="0"/>
              <a:t>Transferred to PACU with oxygen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38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46451"/>
            <a:ext cx="8424936" cy="594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9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Renal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Renal blood flow and kidney mass decrease </a:t>
            </a:r>
            <a:endParaRPr lang="en-GB" sz="3200" dirty="0" smtClean="0"/>
          </a:p>
          <a:p>
            <a:r>
              <a:rPr lang="en-GB" sz="3200" dirty="0" smtClean="0"/>
              <a:t>Serum </a:t>
            </a:r>
            <a:r>
              <a:rPr lang="en-GB" sz="3200" dirty="0"/>
              <a:t>creatinine level remains stable due to a </a:t>
            </a:r>
            <a:r>
              <a:rPr lang="en-GB" sz="3200" dirty="0" smtClean="0"/>
              <a:t>reduction in </a:t>
            </a:r>
            <a:r>
              <a:rPr lang="en-GB" sz="3200" dirty="0"/>
              <a:t>muscle tissue. </a:t>
            </a:r>
            <a:endParaRPr lang="en-GB" sz="3200" dirty="0" smtClean="0"/>
          </a:p>
          <a:p>
            <a:r>
              <a:rPr lang="en-GB" sz="3200" dirty="0" smtClean="0"/>
              <a:t>Impairment </a:t>
            </a:r>
            <a:r>
              <a:rPr lang="en-GB" sz="3200" dirty="0"/>
              <a:t>of sodium </a:t>
            </a:r>
            <a:r>
              <a:rPr lang="en-GB" sz="3200" dirty="0" smtClean="0"/>
              <a:t>handling</a:t>
            </a:r>
          </a:p>
          <a:p>
            <a:r>
              <a:rPr lang="en-GB" sz="3200" dirty="0" smtClean="0"/>
              <a:t>Increase the </a:t>
            </a:r>
            <a:r>
              <a:rPr lang="en-GB" sz="3200" dirty="0"/>
              <a:t>risk of acute renal failure in the postoperative period</a:t>
            </a:r>
          </a:p>
        </p:txBody>
      </p:sp>
    </p:spTree>
    <p:extLst>
      <p:ext uri="{BB962C8B-B14F-4D97-AF65-F5344CB8AC3E}">
        <p14:creationId xmlns:p14="http://schemas.microsoft.com/office/powerpoint/2010/main" val="9922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Nervous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D</a:t>
            </a:r>
            <a:r>
              <a:rPr lang="en-GB" sz="3200" dirty="0" smtClean="0"/>
              <a:t>ecrease </a:t>
            </a:r>
            <a:r>
              <a:rPr lang="en-GB" sz="3200" dirty="0"/>
              <a:t>in </a:t>
            </a:r>
            <a:r>
              <a:rPr lang="en-GB" sz="3200" dirty="0" smtClean="0"/>
              <a:t>nervous tissue </a:t>
            </a:r>
            <a:r>
              <a:rPr lang="en-GB" sz="3200" dirty="0"/>
              <a:t>mass, neuronal density and concentration of </a:t>
            </a:r>
            <a:r>
              <a:rPr lang="en-GB" sz="3200" dirty="0" smtClean="0"/>
              <a:t>neurotransmitters</a:t>
            </a:r>
            <a:endParaRPr lang="en-GB" sz="3200" dirty="0"/>
          </a:p>
          <a:p>
            <a:r>
              <a:rPr lang="en-GB" sz="3200" dirty="0" smtClean="0"/>
              <a:t>Dosage </a:t>
            </a:r>
            <a:r>
              <a:rPr lang="en-GB" sz="3200" dirty="0"/>
              <a:t>requirements for local and general </a:t>
            </a:r>
            <a:r>
              <a:rPr lang="en-GB" sz="3200" dirty="0" err="1" smtClean="0"/>
              <a:t>anesthetics</a:t>
            </a:r>
            <a:r>
              <a:rPr lang="en-GB" sz="3200" dirty="0" smtClean="0"/>
              <a:t> are </a:t>
            </a:r>
            <a:r>
              <a:rPr lang="en-GB" sz="3200" dirty="0"/>
              <a:t>reduced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Elderly </a:t>
            </a:r>
            <a:r>
              <a:rPr lang="en-GB" sz="3200" dirty="0"/>
              <a:t>patients take more time to recover from </a:t>
            </a:r>
            <a:r>
              <a:rPr lang="en-GB" sz="3200" dirty="0" smtClean="0"/>
              <a:t>general </a:t>
            </a:r>
            <a:r>
              <a:rPr lang="en-GB" sz="3200" dirty="0" err="1" smtClean="0"/>
              <a:t>anesthesia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540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327</TotalTime>
  <Words>1045</Words>
  <Application>Microsoft Office PowerPoint</Application>
  <PresentationFormat>นำเสนอทางหน้าจอ (4:3)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Urban Pop</vt:lpstr>
      <vt:lpstr>Anesthesia  for  the elderly</vt:lpstr>
      <vt:lpstr>Anesthesia for the elderly</vt:lpstr>
      <vt:lpstr>Physiology and pathophysiology of aging</vt:lpstr>
      <vt:lpstr>Cardiovascular</vt:lpstr>
      <vt:lpstr>งานนำเสนอ PowerPoint</vt:lpstr>
      <vt:lpstr>Respiratory</vt:lpstr>
      <vt:lpstr>งานนำเสนอ PowerPoint</vt:lpstr>
      <vt:lpstr>Renal function</vt:lpstr>
      <vt:lpstr>Nervous system</vt:lpstr>
      <vt:lpstr>Pharmacology</vt:lpstr>
      <vt:lpstr>Pharmacology</vt:lpstr>
      <vt:lpstr>Inhalation drugs</vt:lpstr>
      <vt:lpstr>Opioids</vt:lpstr>
      <vt:lpstr>Neuromuscular blockers</vt:lpstr>
      <vt:lpstr>งานนำเสนอ PowerPoint</vt:lpstr>
      <vt:lpstr>Preoperative evaluation</vt:lpstr>
      <vt:lpstr>Preoperative evaluation</vt:lpstr>
      <vt:lpstr>Intraoperative care and anesthetic management</vt:lpstr>
      <vt:lpstr>Intraoperative care and anesthetic management</vt:lpstr>
      <vt:lpstr>Intraoperative care and anesthetic management</vt:lpstr>
      <vt:lpstr>Postoperative care</vt:lpstr>
      <vt:lpstr>Postoperative care</vt:lpstr>
      <vt:lpstr>Postoperative care</vt:lpstr>
      <vt:lpstr>Postoperative care</vt:lpstr>
      <vt:lpstr>Postoperative care</vt:lpstr>
      <vt:lpstr>Postoperative care</vt:lpstr>
      <vt:lpstr>Postoperative care</vt:lpstr>
      <vt:lpstr>Postoperative care</vt:lpstr>
      <vt:lpstr>Postoperative care</vt:lpstr>
      <vt:lpstr>งานนำเสนอ PowerPoint</vt:lpstr>
      <vt:lpstr>References</vt:lpstr>
      <vt:lpstr>The 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for the elderly</dc:title>
  <dc:creator>ASUS</dc:creator>
  <cp:lastModifiedBy>vis</cp:lastModifiedBy>
  <cp:revision>28</cp:revision>
  <dcterms:created xsi:type="dcterms:W3CDTF">2015-06-14T07:34:15Z</dcterms:created>
  <dcterms:modified xsi:type="dcterms:W3CDTF">2016-11-17T07:49:34Z</dcterms:modified>
</cp:coreProperties>
</file>