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6"/>
  </p:notesMasterIdLst>
  <p:sldIdLst>
    <p:sldId id="256" r:id="rId2"/>
    <p:sldId id="345" r:id="rId3"/>
    <p:sldId id="351" r:id="rId4"/>
    <p:sldId id="344" r:id="rId5"/>
    <p:sldId id="346" r:id="rId6"/>
    <p:sldId id="347" r:id="rId7"/>
    <p:sldId id="302" r:id="rId8"/>
    <p:sldId id="289" r:id="rId9"/>
    <p:sldId id="353" r:id="rId10"/>
    <p:sldId id="333" r:id="rId11"/>
    <p:sldId id="334" r:id="rId12"/>
    <p:sldId id="335" r:id="rId13"/>
    <p:sldId id="336" r:id="rId14"/>
    <p:sldId id="352" r:id="rId15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333FF"/>
    <a:srgbClr val="FF66FF"/>
    <a:srgbClr val="FF33CC"/>
    <a:srgbClr val="0000FF"/>
    <a:srgbClr val="FF0066"/>
    <a:srgbClr val="FFFF66"/>
    <a:srgbClr val="E5EA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9" autoAdjust="0"/>
    <p:restoredTop sz="94660"/>
  </p:normalViewPr>
  <p:slideViewPr>
    <p:cSldViewPr>
      <p:cViewPr>
        <p:scale>
          <a:sx n="64" d="100"/>
          <a:sy n="64" d="100"/>
        </p:scale>
        <p:origin x="-7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Click to edit Master text styles</a:t>
            </a:r>
          </a:p>
          <a:p>
            <a:pPr lvl="1"/>
            <a:r>
              <a:rPr lang="th-TH" noProof="0" smtClean="0"/>
              <a:t>Second level</a:t>
            </a:r>
          </a:p>
          <a:p>
            <a:pPr lvl="2"/>
            <a:r>
              <a:rPr lang="th-TH" noProof="0" smtClean="0"/>
              <a:t>Third level</a:t>
            </a:r>
          </a:p>
          <a:p>
            <a:pPr lvl="3"/>
            <a:r>
              <a:rPr lang="th-TH" noProof="0" smtClean="0"/>
              <a:t>Fourth level</a:t>
            </a:r>
          </a:p>
          <a:p>
            <a:pPr lvl="4"/>
            <a:r>
              <a:rPr lang="th-TH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C9B62F6-7B10-4766-8BAE-9152ECA6707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850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Click to edit Master title style</a:t>
            </a:r>
          </a:p>
        </p:txBody>
      </p:sp>
      <p:sp>
        <p:nvSpPr>
          <p:cNvPr id="850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A6308F8-3B1D-4B91-9DAC-93B505818FD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4810C-3305-4D3D-B714-7CCABF7DAB5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44E50-D566-449B-9A6B-EF7AB596C89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D27DC-D445-47EC-9726-9414C6548A1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9ABC2-B1DA-4FED-B4FF-DFE2E201C5D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543DD-36A2-494F-A83C-48A446FCF31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51CC1-BFDF-488F-BCAB-50F9D1923E2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A6BAC-90DD-489F-BB34-DB90311E165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0755C-841B-487D-854A-6CD38FBA123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615CC-0EC1-43D7-A3F0-62BC86EA5AC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3940D-AE27-422A-94A9-2E42B8C3ED4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h-TH" sz="2400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h-TH" sz="2400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h-TH" sz="2400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h-TH" sz="2400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h-TH" sz="2400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h-TH" sz="2400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h-TH" sz="240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839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39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39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A67B217-889A-48FB-AFB2-A15D2D88D68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toshiba\Pictures\cuteแต่งเวบ\untitle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871663"/>
          </a:xfrm>
        </p:spPr>
        <p:txBody>
          <a:bodyPr/>
          <a:lstStyle/>
          <a:p>
            <a:pPr algn="ctr" eaLnBrk="1" hangingPunct="1"/>
            <a:r>
              <a:rPr lang="th-TH" sz="48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การดูแลแบบไร้รอยต่อ</a:t>
            </a:r>
            <a:br>
              <a:rPr lang="th-TH" sz="48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en-US" sz="48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CKD to RRT </a:t>
            </a:r>
            <a:r>
              <a:rPr lang="th-TH" sz="48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48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CAPD</a:t>
            </a:r>
            <a:r>
              <a:rPr lang="th-TH" sz="48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55988" y="5273675"/>
            <a:ext cx="5688012" cy="15843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th-TH" sz="800" b="1" dirty="0" smtClean="0">
              <a:solidFill>
                <a:srgbClr val="ED13B4"/>
              </a:solidFill>
              <a:latin typeface="JasmineUPC" pitchFamily="18" charset="-34"/>
              <a:cs typeface="JasmineUPC" pitchFamily="18" charset="-34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26 </a:t>
            </a:r>
            <a:r>
              <a:rPr lang="th-TH" sz="28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ก</a:t>
            </a:r>
            <a:r>
              <a:rPr lang="en-US" sz="28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28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พ </a:t>
            </a:r>
            <a:r>
              <a:rPr lang="en-US" sz="28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2558 </a:t>
            </a:r>
            <a:r>
              <a:rPr lang="th-TH" sz="28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ไตเทียม (</a:t>
            </a:r>
            <a:r>
              <a:rPr lang="en-US" sz="28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CAPD</a:t>
            </a:r>
            <a:r>
              <a:rPr lang="th-TH" sz="28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l" eaLnBrk="1" hangingPunct="1">
              <a:lnSpc>
                <a:spcPct val="80000"/>
              </a:lnSpc>
            </a:pPr>
            <a:r>
              <a:rPr lang="th-TH" sz="28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โรงพยาบาลกำแพงเพชร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9458" name="Picture 2" descr="G:\รูปห้องทำน้ำยา 16 พค 57\DSC028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3500438"/>
            <a:ext cx="3929090" cy="2946818"/>
          </a:xfrm>
          <a:prstGeom prst="rect">
            <a:avLst/>
          </a:prstGeom>
          <a:noFill/>
        </p:spPr>
      </p:pic>
      <p:pic>
        <p:nvPicPr>
          <p:cNvPr id="19459" name="Picture 3" descr="G:\รูปห้องทำน้ำยา 16 พค 57\DSC028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66"/>
            <a:ext cx="3810000" cy="2857500"/>
          </a:xfrm>
          <a:prstGeom prst="rect">
            <a:avLst/>
          </a:prstGeom>
          <a:noFill/>
        </p:spPr>
      </p:pic>
      <p:pic>
        <p:nvPicPr>
          <p:cNvPr id="19460" name="Picture 4" descr="G:\รูปห้องทำน้ำยา 16 พค 57\DSCF0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66"/>
            <a:ext cx="4000528" cy="2843515"/>
          </a:xfrm>
          <a:prstGeom prst="rect">
            <a:avLst/>
          </a:prstGeom>
          <a:noFill/>
        </p:spPr>
      </p:pic>
      <p:pic>
        <p:nvPicPr>
          <p:cNvPr id="9" name="Picture 2" descr="G:\รูปห้องทำน้ำยา 16 พค 57\DSCF30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9599" y="3571876"/>
            <a:ext cx="390527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0939" y="214313"/>
            <a:ext cx="2849558" cy="1462087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20483" name="Picture 3" descr="G:\รูปห้องทำน้ำยา 16 พค 57\DSC028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876"/>
            <a:ext cx="3810000" cy="2857500"/>
          </a:xfrm>
          <a:prstGeom prst="rect">
            <a:avLst/>
          </a:prstGeom>
          <a:noFill/>
        </p:spPr>
      </p:pic>
      <p:pic>
        <p:nvPicPr>
          <p:cNvPr id="20484" name="Picture 4" descr="G:\รูปห้องทำน้ำยา 16 พค 57\DSCF03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875"/>
            <a:ext cx="3881438" cy="2911079"/>
          </a:xfrm>
          <a:prstGeom prst="rect">
            <a:avLst/>
          </a:prstGeom>
          <a:noFill/>
        </p:spPr>
      </p:pic>
      <p:pic>
        <p:nvPicPr>
          <p:cNvPr id="9" name="Picture 2" descr="G:\รูปห้องทำน้ำยา 16 พค 57\DSCF3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7166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G:\รูปห้องทำน้ำยา 16 พค 57\DSCF03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5716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1508" name="Picture 4" descr="G:\รูปห้องทำน้ำยา 16 พค 57\DSC028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88990" y="3540110"/>
            <a:ext cx="2908301" cy="3257586"/>
          </a:xfrm>
          <a:prstGeom prst="rect">
            <a:avLst/>
          </a:prstGeom>
          <a:noFill/>
        </p:spPr>
      </p:pic>
      <p:pic>
        <p:nvPicPr>
          <p:cNvPr id="10" name="Picture 2" descr="G:\รูปห้องทำน้ำยา 16 พค 57\DSCF0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714752"/>
            <a:ext cx="3086100" cy="291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:\Documents and Settings\Administrator\Desktop\รูปบ้านผู้ป่วยCAPD\รูปภาพพระโอภาส\DSCF30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28604"/>
            <a:ext cx="4095752" cy="3071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2531" name="Picture 3" descr="C:\Documents and Settings\Administrator\Desktop\รูปบ้านผู้ป่วยCAPD\รูปเยี่ยมบ้านประเทียง\Copy of IMG_0624_resiz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71744"/>
            <a:ext cx="4000528" cy="2538413"/>
          </a:xfrm>
          <a:prstGeom prst="rect">
            <a:avLst/>
          </a:prstGeom>
          <a:noFill/>
        </p:spPr>
      </p:pic>
      <p:pic>
        <p:nvPicPr>
          <p:cNvPr id="22532" name="Picture 4" descr="C:\Documents and Settings\Administrator\Desktop\รูปบ้านผู้ป่วยCAPD\รูปเยี่ยมบ้านประเทียง\Copy of IMG_0628_resiz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72060" y="714356"/>
            <a:ext cx="3714776" cy="5572164"/>
          </a:xfrm>
          <a:prstGeom prst="rect">
            <a:avLst/>
          </a:prstGeom>
          <a:noFill/>
        </p:spPr>
      </p:pic>
      <p:sp>
        <p:nvSpPr>
          <p:cNvPr id="6" name="ตัวยึดเนื้อหา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h-TH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28662" y="214313"/>
            <a:ext cx="8015313" cy="1142985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rgbClr val="FF3399"/>
                </a:solidFill>
                <a:latin typeface="JasmineUPC" pitchFamily="18" charset="-34"/>
                <a:cs typeface="JasmineUPC" pitchFamily="18" charset="-34"/>
              </a:rPr>
              <a:t>Thank you for your attention</a:t>
            </a:r>
            <a:endParaRPr lang="th-TH" sz="6000" dirty="0">
              <a:solidFill>
                <a:srgbClr val="FF3399"/>
              </a:solidFill>
            </a:endParaRPr>
          </a:p>
        </p:txBody>
      </p:sp>
      <p:pic>
        <p:nvPicPr>
          <p:cNvPr id="2050" name="Picture 2" descr="C:\Documents and Settings\Administrator\Desktop\New Folder\20130721_1240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00174"/>
            <a:ext cx="6000765" cy="4500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214677" y="1000102"/>
            <a:ext cx="8408836" cy="5857898"/>
            <a:chOff x="2217" y="976"/>
            <a:chExt cx="7812" cy="8522"/>
          </a:xfrm>
        </p:grpSpPr>
        <p:sp>
          <p:nvSpPr>
            <p:cNvPr id="5129" name="AutoShape 31"/>
            <p:cNvSpPr>
              <a:spLocks noChangeAspect="1" noChangeArrowheads="1" noTextEdit="1"/>
            </p:cNvSpPr>
            <p:nvPr/>
          </p:nvSpPr>
          <p:spPr bwMode="auto">
            <a:xfrm>
              <a:off x="2360" y="1184"/>
              <a:ext cx="7200" cy="8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130" name="Text Box 30"/>
            <p:cNvSpPr txBox="1">
              <a:spLocks noChangeArrowheads="1"/>
            </p:cNvSpPr>
            <p:nvPr/>
          </p:nvSpPr>
          <p:spPr bwMode="auto">
            <a:xfrm>
              <a:off x="5004" y="976"/>
              <a:ext cx="2787" cy="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000" b="1" dirty="0" smtClean="0">
                  <a:latin typeface="Calibri" pitchFamily="34" charset="0"/>
                </a:rPr>
                <a:t>RRT</a:t>
              </a:r>
              <a:r>
                <a:rPr lang="th-TH" sz="2000" b="1" dirty="0" smtClean="0">
                  <a:latin typeface="Calibri" pitchFamily="34" charset="0"/>
                </a:rPr>
                <a:t> </a:t>
              </a:r>
              <a:r>
                <a:rPr lang="th-TH" sz="2400" b="1" dirty="0" smtClean="0">
                  <a:latin typeface="Calibri" pitchFamily="34" charset="0"/>
                </a:rPr>
                <a:t>เบื้องต้นที่ </a:t>
              </a:r>
              <a:r>
                <a:rPr lang="en-US" sz="2000" b="1" dirty="0" smtClean="0">
                  <a:latin typeface="Calibri" pitchFamily="34" charset="0"/>
                </a:rPr>
                <a:t>CKD clinic</a:t>
              </a:r>
              <a:endParaRPr lang="th-TH" sz="2000" b="1" dirty="0"/>
            </a:p>
          </p:txBody>
        </p:sp>
        <p:cxnSp>
          <p:nvCxnSpPr>
            <p:cNvPr id="5131" name="AutoShape 29"/>
            <p:cNvCxnSpPr>
              <a:cxnSpLocks noChangeShapeType="1"/>
            </p:cNvCxnSpPr>
            <p:nvPr/>
          </p:nvCxnSpPr>
          <p:spPr bwMode="auto">
            <a:xfrm rot="5400000">
              <a:off x="4963" y="1943"/>
              <a:ext cx="492" cy="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32" name="AutoShape 28"/>
            <p:cNvCxnSpPr>
              <a:cxnSpLocks noChangeShapeType="1"/>
            </p:cNvCxnSpPr>
            <p:nvPr/>
          </p:nvCxnSpPr>
          <p:spPr bwMode="auto">
            <a:xfrm rot="16200000" flipH="1">
              <a:off x="8324" y="2837"/>
              <a:ext cx="3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133" name="Text Box 27"/>
            <p:cNvSpPr txBox="1">
              <a:spLocks noChangeArrowheads="1"/>
            </p:cNvSpPr>
            <p:nvPr/>
          </p:nvSpPr>
          <p:spPr bwMode="auto">
            <a:xfrm>
              <a:off x="2217" y="2223"/>
              <a:ext cx="3317" cy="10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000" b="1" dirty="0" smtClean="0"/>
                <a:t>RRT </a:t>
              </a:r>
              <a:r>
                <a:rPr lang="th-TH" sz="2400" b="1" dirty="0" smtClean="0"/>
                <a:t>ซ้ำที่ไตเทียม (ห้อง </a:t>
              </a:r>
              <a:r>
                <a:rPr lang="en-US" sz="2000" b="1" dirty="0" smtClean="0"/>
                <a:t>HD</a:t>
              </a:r>
              <a:r>
                <a:rPr lang="th-TH" sz="2000" b="1" dirty="0" smtClean="0"/>
                <a:t>)</a:t>
              </a:r>
            </a:p>
            <a:p>
              <a:pPr algn="ctr" eaLnBrk="0" hangingPunct="0"/>
              <a:r>
                <a:rPr lang="th-TH" sz="2000" b="1" dirty="0" smtClean="0"/>
                <a:t>ถ้าเลือก</a:t>
              </a:r>
              <a:r>
                <a:rPr lang="en-US" sz="2000" b="1" dirty="0" smtClean="0"/>
                <a:t>CAPD</a:t>
              </a:r>
              <a:r>
                <a:rPr lang="th-TH" sz="2000" b="1" dirty="0" smtClean="0"/>
                <a:t>ให้คิวนัดพบห้อง </a:t>
              </a:r>
              <a:r>
                <a:rPr lang="en-US" sz="2000" b="1" dirty="0" smtClean="0"/>
                <a:t>CAPD</a:t>
              </a:r>
              <a:endParaRPr lang="en-US" sz="2000" b="1" dirty="0"/>
            </a:p>
          </p:txBody>
        </p:sp>
        <p:sp>
          <p:nvSpPr>
            <p:cNvPr id="5134" name="Text Box 26"/>
            <p:cNvSpPr txBox="1">
              <a:spLocks noChangeArrowheads="1"/>
            </p:cNvSpPr>
            <p:nvPr/>
          </p:nvSpPr>
          <p:spPr bwMode="auto">
            <a:xfrm>
              <a:off x="7128" y="3158"/>
              <a:ext cx="2721" cy="9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th-TH" sz="2000" b="1" dirty="0" smtClean="0">
                  <a:latin typeface="Calibri" pitchFamily="34" charset="0"/>
                </a:rPr>
                <a:t>ให้คำแนะนำเรื่องการดูแลผู้ป่วยแบบประคับประคอง</a:t>
              </a:r>
              <a:endParaRPr lang="th-TH" sz="2000" b="1" dirty="0"/>
            </a:p>
          </p:txBody>
        </p:sp>
        <p:cxnSp>
          <p:nvCxnSpPr>
            <p:cNvPr id="5135" name="AutoShape 25"/>
            <p:cNvCxnSpPr>
              <a:cxnSpLocks noChangeShapeType="1"/>
              <a:stCxn id="5133" idx="2"/>
              <a:endCxn id="37" idx="0"/>
            </p:cNvCxnSpPr>
            <p:nvPr/>
          </p:nvCxnSpPr>
          <p:spPr bwMode="auto">
            <a:xfrm rot="16200000" flipH="1">
              <a:off x="3580" y="3557"/>
              <a:ext cx="624" cy="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36" name="AutoShape 24"/>
            <p:cNvCxnSpPr>
              <a:cxnSpLocks noChangeShapeType="1"/>
            </p:cNvCxnSpPr>
            <p:nvPr/>
          </p:nvCxnSpPr>
          <p:spPr bwMode="auto">
            <a:xfrm rot="5400000">
              <a:off x="8329" y="4353"/>
              <a:ext cx="520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137" name="Text Box 23"/>
            <p:cNvSpPr txBox="1">
              <a:spLocks noChangeArrowheads="1"/>
            </p:cNvSpPr>
            <p:nvPr/>
          </p:nvSpPr>
          <p:spPr bwMode="auto">
            <a:xfrm>
              <a:off x="7261" y="2119"/>
              <a:ext cx="2365" cy="6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th-TH" sz="2000" b="1" dirty="0" smtClean="0">
                  <a:latin typeface="Calibri" pitchFamily="34" charset="0"/>
                </a:rPr>
                <a:t>ปฏิเสธ </a:t>
              </a:r>
              <a:r>
                <a:rPr lang="en-US" sz="1600" b="1" dirty="0" smtClean="0">
                  <a:latin typeface="Calibri" pitchFamily="34" charset="0"/>
                </a:rPr>
                <a:t>RRT</a:t>
              </a:r>
              <a:endParaRPr lang="en-US" sz="2800" b="1" dirty="0"/>
            </a:p>
          </p:txBody>
        </p:sp>
        <p:sp>
          <p:nvSpPr>
            <p:cNvPr id="5138" name="Text Box 22"/>
            <p:cNvSpPr txBox="1">
              <a:spLocks noChangeArrowheads="1"/>
            </p:cNvSpPr>
            <p:nvPr/>
          </p:nvSpPr>
          <p:spPr bwMode="auto">
            <a:xfrm>
              <a:off x="2354" y="3886"/>
              <a:ext cx="3173" cy="11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th-TH" sz="2000" dirty="0"/>
            </a:p>
          </p:txBody>
        </p:sp>
        <p:sp>
          <p:nvSpPr>
            <p:cNvPr id="5139" name="Text Box 21"/>
            <p:cNvSpPr txBox="1">
              <a:spLocks noChangeArrowheads="1"/>
            </p:cNvSpPr>
            <p:nvPr/>
          </p:nvSpPr>
          <p:spPr bwMode="auto">
            <a:xfrm>
              <a:off x="7659" y="4613"/>
              <a:ext cx="2066" cy="11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th-TH" sz="2400" b="1" dirty="0" smtClean="0">
                  <a:latin typeface="Calibri" pitchFamily="34" charset="0"/>
                </a:rPr>
                <a:t>ส่งกลับให้ </a:t>
              </a:r>
              <a:r>
                <a:rPr lang="th-TH" sz="2400" b="1" dirty="0" err="1" smtClean="0">
                  <a:latin typeface="Calibri" pitchFamily="34" charset="0"/>
                </a:rPr>
                <a:t>รพช</a:t>
              </a:r>
              <a:r>
                <a:rPr lang="en-US" sz="2400" b="1" dirty="0" smtClean="0">
                  <a:latin typeface="Calibri" pitchFamily="34" charset="0"/>
                </a:rPr>
                <a:t>., </a:t>
              </a:r>
              <a:r>
                <a:rPr lang="th-TH" sz="2400" b="1" dirty="0" smtClean="0">
                  <a:latin typeface="Calibri" pitchFamily="34" charset="0"/>
                </a:rPr>
                <a:t>รพ</a:t>
              </a:r>
              <a:r>
                <a:rPr lang="en-US" sz="2400" b="1" dirty="0" smtClean="0">
                  <a:latin typeface="Calibri" pitchFamily="34" charset="0"/>
                </a:rPr>
                <a:t>.</a:t>
              </a:r>
              <a:r>
                <a:rPr lang="th-TH" sz="2400" b="1" dirty="0" smtClean="0">
                  <a:latin typeface="Calibri" pitchFamily="34" charset="0"/>
                </a:rPr>
                <a:t>สต</a:t>
              </a:r>
              <a:r>
                <a:rPr lang="en-US" sz="2400" b="1" dirty="0" smtClean="0">
                  <a:latin typeface="Calibri" pitchFamily="34" charset="0"/>
                </a:rPr>
                <a:t>. </a:t>
              </a:r>
              <a:r>
                <a:rPr lang="th-TH" sz="2400" b="1" dirty="0" smtClean="0">
                  <a:latin typeface="Calibri" pitchFamily="34" charset="0"/>
                </a:rPr>
                <a:t>ดูแลต่อเนื่อง</a:t>
              </a:r>
              <a:endParaRPr lang="th-TH" sz="2400" b="1" dirty="0"/>
            </a:p>
          </p:txBody>
        </p:sp>
        <p:cxnSp>
          <p:nvCxnSpPr>
            <p:cNvPr id="5141" name="AutoShape 19"/>
            <p:cNvCxnSpPr>
              <a:cxnSpLocks noChangeShapeType="1"/>
            </p:cNvCxnSpPr>
            <p:nvPr/>
          </p:nvCxnSpPr>
          <p:spPr bwMode="auto">
            <a:xfrm rot="5400000">
              <a:off x="8291" y="6120"/>
              <a:ext cx="72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145" name="Text Box 15"/>
            <p:cNvSpPr txBox="1">
              <a:spLocks noChangeArrowheads="1"/>
            </p:cNvSpPr>
            <p:nvPr/>
          </p:nvSpPr>
          <p:spPr bwMode="auto">
            <a:xfrm>
              <a:off x="7194" y="8355"/>
              <a:ext cx="2565" cy="7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th-TH" sz="2400" b="1" dirty="0" smtClean="0"/>
                <a:t>เยี่ยมบ้านร่วมกับ รพ</a:t>
              </a:r>
              <a:r>
                <a:rPr lang="en-US" sz="2400" b="1" dirty="0" smtClean="0"/>
                <a:t>.</a:t>
              </a:r>
              <a:r>
                <a:rPr lang="th-TH" sz="2400" b="1" dirty="0" smtClean="0"/>
                <a:t>สต</a:t>
              </a:r>
              <a:r>
                <a:rPr lang="en-US" sz="2400" b="1" dirty="0" smtClean="0"/>
                <a:t>.</a:t>
              </a:r>
              <a:endParaRPr lang="th-TH" sz="2400" b="1" dirty="0"/>
            </a:p>
          </p:txBody>
        </p:sp>
        <p:sp>
          <p:nvSpPr>
            <p:cNvPr id="5147" name="Text Box 13"/>
            <p:cNvSpPr txBox="1">
              <a:spLocks noChangeArrowheads="1"/>
            </p:cNvSpPr>
            <p:nvPr/>
          </p:nvSpPr>
          <p:spPr bwMode="auto">
            <a:xfrm>
              <a:off x="7393" y="6484"/>
              <a:ext cx="2636" cy="11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th-TH" sz="2400" b="1" dirty="0" smtClean="0">
                  <a:latin typeface="Cordia New" pitchFamily="34" charset="-34"/>
                  <a:cs typeface="Cordia New" pitchFamily="34" charset="-34"/>
                </a:rPr>
                <a:t>ผู้ป่วยและญาติเปลี่ยนใจขอเข้าโครงการ </a:t>
              </a:r>
              <a:r>
                <a:rPr lang="en-US" sz="2400" b="1" dirty="0" smtClean="0">
                  <a:latin typeface="Cordia New" pitchFamily="34" charset="-34"/>
                  <a:cs typeface="Cordia New" pitchFamily="34" charset="-34"/>
                </a:rPr>
                <a:t>CAPD</a:t>
              </a:r>
              <a:endParaRPr lang="en-US" sz="2400" b="1" dirty="0">
                <a:latin typeface="Cordia New" pitchFamily="34" charset="-34"/>
                <a:cs typeface="Cordia New" pitchFamily="34" charset="-34"/>
              </a:endParaRPr>
            </a:p>
          </p:txBody>
        </p:sp>
        <p:cxnSp>
          <p:nvCxnSpPr>
            <p:cNvPr id="5149" name="AutoShape 11"/>
            <p:cNvCxnSpPr>
              <a:cxnSpLocks noChangeShapeType="1"/>
            </p:cNvCxnSpPr>
            <p:nvPr/>
          </p:nvCxnSpPr>
          <p:spPr bwMode="auto">
            <a:xfrm rot="5400000">
              <a:off x="3616" y="5393"/>
              <a:ext cx="52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151" name="Text Box 9"/>
            <p:cNvSpPr txBox="1">
              <a:spLocks noChangeArrowheads="1"/>
            </p:cNvSpPr>
            <p:nvPr/>
          </p:nvSpPr>
          <p:spPr bwMode="auto">
            <a:xfrm>
              <a:off x="2425" y="7420"/>
              <a:ext cx="3135" cy="6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000" b="1" dirty="0" smtClean="0">
                  <a:latin typeface="Calibri" pitchFamily="34" charset="0"/>
                </a:rPr>
                <a:t>Training CAPD</a:t>
              </a:r>
              <a:r>
                <a:rPr lang="th-TH" sz="2000" b="1" dirty="0" smtClean="0">
                  <a:latin typeface="Calibri" pitchFamily="34" charset="0"/>
                </a:rPr>
                <a:t> </a:t>
              </a:r>
              <a:r>
                <a:rPr lang="en-US" sz="2000" b="1" dirty="0" smtClean="0">
                  <a:latin typeface="Calibri" pitchFamily="34" charset="0"/>
                </a:rPr>
                <a:t>3 – 5 </a:t>
              </a:r>
              <a:r>
                <a:rPr lang="th-TH" sz="2000" b="1" dirty="0" smtClean="0">
                  <a:latin typeface="Calibri" pitchFamily="34" charset="0"/>
                </a:rPr>
                <a:t>วัน</a:t>
              </a:r>
              <a:endParaRPr lang="th-TH" sz="2000" dirty="0"/>
            </a:p>
          </p:txBody>
        </p:sp>
        <p:cxnSp>
          <p:nvCxnSpPr>
            <p:cNvPr id="5152" name="AutoShape 8"/>
            <p:cNvCxnSpPr>
              <a:cxnSpLocks noChangeShapeType="1"/>
            </p:cNvCxnSpPr>
            <p:nvPr/>
          </p:nvCxnSpPr>
          <p:spPr bwMode="auto">
            <a:xfrm rot="16200000" flipV="1">
              <a:off x="4795" y="3820"/>
              <a:ext cx="3429" cy="19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5155" name="Text Box 5"/>
            <p:cNvSpPr txBox="1">
              <a:spLocks noChangeArrowheads="1"/>
            </p:cNvSpPr>
            <p:nvPr/>
          </p:nvSpPr>
          <p:spPr bwMode="auto">
            <a:xfrm>
              <a:off x="2416" y="8771"/>
              <a:ext cx="3135" cy="7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th-TH" sz="2400" b="1" dirty="0" smtClean="0">
                  <a:latin typeface="Calibri" pitchFamily="34" charset="0"/>
                </a:rPr>
                <a:t>จำหน่ายกลับไปทำน้ำยาต่อที่บ้าน</a:t>
              </a:r>
              <a:endParaRPr lang="en-US" sz="2400" b="1" dirty="0"/>
            </a:p>
            <a:p>
              <a:pPr eaLnBrk="0" hangingPunct="0"/>
              <a:endParaRPr lang="en-US" sz="2800" dirty="0"/>
            </a:p>
          </p:txBody>
        </p:sp>
        <p:cxnSp>
          <p:nvCxnSpPr>
            <p:cNvPr id="5158" name="AutoShape 2"/>
            <p:cNvCxnSpPr>
              <a:cxnSpLocks noChangeShapeType="1"/>
            </p:cNvCxnSpPr>
            <p:nvPr/>
          </p:nvCxnSpPr>
          <p:spPr bwMode="auto">
            <a:xfrm rot="5400000">
              <a:off x="3681" y="7108"/>
              <a:ext cx="624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5123" name="Text Box 36"/>
          <p:cNvSpPr txBox="1">
            <a:spLocks noChangeArrowheads="1"/>
          </p:cNvSpPr>
          <p:nvPr/>
        </p:nvSpPr>
        <p:spPr bwMode="auto">
          <a:xfrm>
            <a:off x="2700338" y="260350"/>
            <a:ext cx="3625850" cy="412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h-TH" sz="2800" b="1" dirty="0" smtClean="0">
                <a:latin typeface="Calibri" pitchFamily="34" charset="0"/>
              </a:rPr>
              <a:t>ผู้ป่วย</a:t>
            </a:r>
            <a:r>
              <a:rPr lang="th-TH" sz="2400" b="1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CKD</a:t>
            </a:r>
            <a:endParaRPr lang="en-US" sz="2000" dirty="0"/>
          </a:p>
        </p:txBody>
      </p:sp>
      <p:cxnSp>
        <p:nvCxnSpPr>
          <p:cNvPr id="5124" name="AutoShape 35"/>
          <p:cNvCxnSpPr>
            <a:cxnSpLocks noChangeShapeType="1"/>
          </p:cNvCxnSpPr>
          <p:nvPr/>
        </p:nvCxnSpPr>
        <p:spPr bwMode="auto">
          <a:xfrm>
            <a:off x="4643438" y="692150"/>
            <a:ext cx="0" cy="263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5126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5127" name="Rectangle 39"/>
          <p:cNvSpPr>
            <a:spLocks noChangeArrowheads="1"/>
          </p:cNvSpPr>
          <p:nvPr/>
        </p:nvSpPr>
        <p:spPr bwMode="auto">
          <a:xfrm>
            <a:off x="539750" y="260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900"/>
              <a:t/>
            </a:r>
            <a:br>
              <a:rPr lang="en-US" sz="900"/>
            </a:br>
            <a:endParaRPr lang="en-US" sz="2800"/>
          </a:p>
          <a:p>
            <a:pPr eaLnBrk="0" hangingPunct="0"/>
            <a:endParaRPr lang="en-US" sz="2800"/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428596" y="4143380"/>
            <a:ext cx="3143272" cy="7858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h-TH" sz="2000" b="1" dirty="0" smtClean="0">
                <a:latin typeface="Calibri" pitchFamily="34" charset="0"/>
              </a:rPr>
              <a:t>พบศัลยแพทย์เพื่อนัดวันวางสาย </a:t>
            </a:r>
            <a:r>
              <a:rPr lang="en-US" sz="2000" b="1" dirty="0" err="1" smtClean="0">
                <a:latin typeface="Calibri" pitchFamily="34" charset="0"/>
              </a:rPr>
              <a:t>Tenckhoff</a:t>
            </a:r>
            <a:endParaRPr lang="th-TH" sz="2000" b="1" dirty="0"/>
          </a:p>
        </p:txBody>
      </p:sp>
      <p:cxnSp>
        <p:nvCxnSpPr>
          <p:cNvPr id="75" name="AutoShape 2"/>
          <p:cNvCxnSpPr>
            <a:cxnSpLocks noChangeShapeType="1"/>
            <a:stCxn id="5151" idx="2"/>
            <a:endCxn id="5155" idx="0"/>
          </p:cNvCxnSpPr>
          <p:nvPr/>
        </p:nvCxnSpPr>
        <p:spPr bwMode="auto">
          <a:xfrm rot="5400000">
            <a:off x="1871117" y="6103562"/>
            <a:ext cx="499730" cy="96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1" name="AutoShape 29"/>
          <p:cNvCxnSpPr>
            <a:cxnSpLocks noChangeShapeType="1"/>
          </p:cNvCxnSpPr>
          <p:nvPr/>
        </p:nvCxnSpPr>
        <p:spPr bwMode="auto">
          <a:xfrm rot="5400000">
            <a:off x="5623807" y="1591375"/>
            <a:ext cx="338194" cy="1291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7" name="สี่เหลี่ยมผืนผ้า 36"/>
          <p:cNvSpPr/>
          <p:nvPr/>
        </p:nvSpPr>
        <p:spPr>
          <a:xfrm>
            <a:off x="357158" y="3000372"/>
            <a:ext cx="3357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2000" b="1" dirty="0" smtClean="0">
                <a:latin typeface="Calibri" pitchFamily="34" charset="0"/>
              </a:rPr>
              <a:t>เรียนล้างไตประเมินก่อนเข้าโครงการ</a:t>
            </a:r>
          </a:p>
          <a:p>
            <a:pPr algn="ctr" eaLnBrk="0" hangingPunct="0"/>
            <a:r>
              <a:rPr lang="th-TH" sz="2000" b="1" dirty="0" smtClean="0">
                <a:latin typeface="Calibri" pitchFamily="34" charset="0"/>
              </a:rPr>
              <a:t>จนสอบผ่าน </a:t>
            </a:r>
            <a:endParaRPr lang="en-US" sz="2000" b="1" dirty="0"/>
          </a:p>
        </p:txBody>
      </p:sp>
      <p:cxnSp>
        <p:nvCxnSpPr>
          <p:cNvPr id="42" name="ลูกศรเชื่อมต่อแบบตรง 41"/>
          <p:cNvCxnSpPr>
            <a:endCxn id="5137" idx="1"/>
          </p:cNvCxnSpPr>
          <p:nvPr/>
        </p:nvCxnSpPr>
        <p:spPr>
          <a:xfrm>
            <a:off x="3786182" y="2000090"/>
            <a:ext cx="1857388" cy="3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7200" b="1" dirty="0" smtClean="0">
                <a:solidFill>
                  <a:srgbClr val="FF66FF"/>
                </a:solidFill>
              </a:rPr>
              <a:t>ทางเลือกการรักษา</a:t>
            </a:r>
            <a:endParaRPr lang="th-TH" sz="7200" b="1" dirty="0">
              <a:solidFill>
                <a:srgbClr val="FF66FF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500298" y="1928802"/>
            <a:ext cx="4524380" cy="2928958"/>
          </a:xfrm>
        </p:spPr>
        <p:txBody>
          <a:bodyPr/>
          <a:lstStyle/>
          <a:p>
            <a:r>
              <a:rPr lang="en-US" sz="4000" b="1" dirty="0" smtClean="0">
                <a:solidFill>
                  <a:srgbClr val="3333FF"/>
                </a:solidFill>
                <a:latin typeface="+mj-lt"/>
              </a:rPr>
              <a:t>KT</a:t>
            </a:r>
          </a:p>
          <a:p>
            <a:r>
              <a:rPr lang="en-US" sz="4000" b="1" dirty="0" smtClean="0">
                <a:solidFill>
                  <a:srgbClr val="3333FF"/>
                </a:solidFill>
                <a:latin typeface="+mj-lt"/>
              </a:rPr>
              <a:t>HD</a:t>
            </a:r>
          </a:p>
          <a:p>
            <a:r>
              <a:rPr lang="en-US" sz="4000" b="1" dirty="0" smtClean="0">
                <a:solidFill>
                  <a:srgbClr val="3333FF"/>
                </a:solidFill>
                <a:latin typeface="+mj-lt"/>
              </a:rPr>
              <a:t>CAPD</a:t>
            </a:r>
          </a:p>
          <a:p>
            <a:r>
              <a:rPr lang="en-US" sz="4000" b="1" dirty="0" smtClean="0">
                <a:solidFill>
                  <a:srgbClr val="3333FF"/>
                </a:solidFill>
                <a:latin typeface="+mj-lt"/>
              </a:rPr>
              <a:t>Palliative care</a:t>
            </a:r>
            <a:endParaRPr lang="th-TH" sz="4000" b="1" dirty="0">
              <a:solidFill>
                <a:srgbClr val="3333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0939" y="428604"/>
            <a:ext cx="7493028" cy="1247796"/>
          </a:xfrm>
        </p:spPr>
        <p:txBody>
          <a:bodyPr/>
          <a:lstStyle/>
          <a:p>
            <a:pPr algn="ctr"/>
            <a:r>
              <a:rPr lang="th-TH" sz="6000" b="1" dirty="0" smtClean="0">
                <a:solidFill>
                  <a:srgbClr val="0000FF"/>
                </a:solidFill>
              </a:rPr>
              <a:t>การให้คำแนะนำเบื้องต้น</a:t>
            </a:r>
            <a:endParaRPr lang="th-TH" sz="6000" b="1" dirty="0">
              <a:solidFill>
                <a:srgbClr val="0000FF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FF3399"/>
                </a:solidFill>
              </a:rPr>
              <a:t>HD</a:t>
            </a:r>
          </a:p>
          <a:p>
            <a:pPr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sz="4400" b="1" dirty="0" smtClean="0">
                <a:solidFill>
                  <a:srgbClr val="FF3399"/>
                </a:solidFill>
              </a:rPr>
              <a:t>CAPD</a:t>
            </a:r>
            <a:endParaRPr lang="th-TH" sz="4400" dirty="0">
              <a:solidFill>
                <a:srgbClr val="FF3399"/>
              </a:solidFill>
            </a:endParaRPr>
          </a:p>
        </p:txBody>
      </p:sp>
      <p:pic>
        <p:nvPicPr>
          <p:cNvPr id="5" name="Picture 6" descr="dog_puppyhe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857628"/>
            <a:ext cx="266382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solidFill>
                  <a:srgbClr val="FF3399"/>
                </a:solidFill>
              </a:rPr>
              <a:t>HD</a:t>
            </a:r>
            <a:endParaRPr lang="th-TH" sz="8000" b="1" dirty="0">
              <a:solidFill>
                <a:srgbClr val="FF3399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800" b="1" dirty="0" smtClean="0">
                <a:solidFill>
                  <a:srgbClr val="3333FF"/>
                </a:solidFill>
                <a:latin typeface="+mj-lt"/>
              </a:rPr>
              <a:t>สิทธิการรักษา </a:t>
            </a:r>
          </a:p>
          <a:p>
            <a:r>
              <a:rPr lang="th-TH" sz="4800" b="1" dirty="0" smtClean="0">
                <a:solidFill>
                  <a:srgbClr val="3333FF"/>
                </a:solidFill>
                <a:latin typeface="+mj-lt"/>
              </a:rPr>
              <a:t>ภาระค่าใช้จ่าย ในเรื่องค่าฟอก ค่าเดินทาง</a:t>
            </a:r>
          </a:p>
          <a:p>
            <a:r>
              <a:rPr lang="th-TH" sz="4800" b="1" dirty="0" smtClean="0">
                <a:solidFill>
                  <a:srgbClr val="3333FF"/>
                </a:solidFill>
                <a:latin typeface="+mj-lt"/>
              </a:rPr>
              <a:t>การผ่าตัดเตรียมเส้นเพื่อฟอกเลือด</a:t>
            </a:r>
          </a:p>
          <a:p>
            <a:r>
              <a:rPr lang="th-TH" sz="4800" b="1" dirty="0" smtClean="0">
                <a:solidFill>
                  <a:srgbClr val="3333FF"/>
                </a:solidFill>
                <a:latin typeface="+mj-lt"/>
              </a:rPr>
              <a:t>การหาแหล่งฟอกและการเดินทาง</a:t>
            </a:r>
          </a:p>
          <a:p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solidFill>
                  <a:srgbClr val="FF33CC"/>
                </a:solidFill>
              </a:rPr>
              <a:t>CAPD</a:t>
            </a:r>
            <a:endParaRPr lang="th-TH" sz="4800" b="1" dirty="0">
              <a:solidFill>
                <a:srgbClr val="FF33CC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62" y="1428736"/>
            <a:ext cx="7772400" cy="4114800"/>
          </a:xfrm>
        </p:spPr>
        <p:txBody>
          <a:bodyPr/>
          <a:lstStyle/>
          <a:p>
            <a:r>
              <a:rPr lang="th-TH" sz="4800" b="1" dirty="0" smtClean="0">
                <a:solidFill>
                  <a:srgbClr val="3333FF"/>
                </a:solidFill>
                <a:latin typeface="+mj-lt"/>
              </a:rPr>
              <a:t> สิทธิการรักษา</a:t>
            </a:r>
          </a:p>
          <a:p>
            <a:r>
              <a:rPr lang="th-TH" sz="4400" b="1" dirty="0" smtClean="0">
                <a:solidFill>
                  <a:srgbClr val="3333FF"/>
                </a:solidFill>
              </a:rPr>
              <a:t> </a:t>
            </a:r>
            <a:r>
              <a:rPr lang="th-TH" sz="4800" b="1" dirty="0" smtClean="0">
                <a:solidFill>
                  <a:srgbClr val="3333FF"/>
                </a:solidFill>
                <a:latin typeface="+mj-lt"/>
              </a:rPr>
              <a:t>ภาระผู้ดูแล</a:t>
            </a:r>
          </a:p>
          <a:p>
            <a:r>
              <a:rPr lang="th-TH" sz="4800" b="1" dirty="0" smtClean="0">
                <a:solidFill>
                  <a:srgbClr val="3333FF"/>
                </a:solidFill>
                <a:latin typeface="+mj-lt"/>
              </a:rPr>
              <a:t>ภาระค่าใช้จ่าย ในเรื่องการเตรียมอุปกรณ์</a:t>
            </a:r>
          </a:p>
          <a:p>
            <a:pPr>
              <a:buNone/>
            </a:pPr>
            <a:r>
              <a:rPr lang="th-TH" sz="4800" b="1" dirty="0" smtClean="0">
                <a:solidFill>
                  <a:srgbClr val="3333FF"/>
                </a:solidFill>
                <a:latin typeface="+mj-lt"/>
              </a:rPr>
              <a:t>     และสถานที่</a:t>
            </a:r>
          </a:p>
          <a:p>
            <a:endParaRPr lang="th-TH" sz="4800" b="1" dirty="0" smtClean="0">
              <a:solidFill>
                <a:srgbClr val="3333FF"/>
              </a:solidFill>
              <a:latin typeface="+mj-lt"/>
            </a:endParaRPr>
          </a:p>
          <a:p>
            <a:pPr>
              <a:buNone/>
            </a:pPr>
            <a:endParaRPr lang="th-TH" b="1" dirty="0" smtClean="0">
              <a:solidFill>
                <a:srgbClr val="3333FF"/>
              </a:solidFill>
            </a:endParaRPr>
          </a:p>
          <a:p>
            <a:endParaRPr lang="th-TH" b="1" dirty="0" smtClean="0">
              <a:solidFill>
                <a:srgbClr val="3333FF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85875" y="500063"/>
            <a:ext cx="6572250" cy="1857375"/>
          </a:xfrm>
          <a:prstGeom prst="rect">
            <a:avLst/>
          </a:prstGeom>
          <a:solidFill>
            <a:srgbClr val="800000"/>
          </a:solidFill>
          <a:ln/>
        </p:spPr>
        <p:txBody>
          <a:bodyPr/>
          <a:lstStyle/>
          <a:p>
            <a:pPr algn="ctr" eaLnBrk="0" hangingPunct="0">
              <a:defRPr/>
            </a:pPr>
            <a:r>
              <a:rPr lang="en-US" sz="6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ea typeface="+mj-ea"/>
                <a:cs typeface="JasmineUPC" pitchFamily="18" charset="-34"/>
              </a:rPr>
              <a:t>CAPD </a:t>
            </a:r>
            <a:r>
              <a:rPr lang="th-TH" sz="6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ea typeface="+mj-ea"/>
                <a:cs typeface="JasmineUPC" pitchFamily="18" charset="-34"/>
              </a:rPr>
              <a:t>ในโรงพยาบาลกำแพงเพชร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2428875"/>
            <a:ext cx="8686800" cy="3925888"/>
          </a:xfrm>
          <a:prstGeom prst="rect">
            <a:avLst/>
          </a:prstGeom>
          <a:ln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en-US" sz="1600" kern="0" dirty="0">
              <a:latin typeface="+mn-lt"/>
              <a:cs typeface="+mn-cs"/>
            </a:endParaRPr>
          </a:p>
          <a:p>
            <a:pPr>
              <a:defRPr/>
            </a:pPr>
            <a:r>
              <a:rPr lang="th-TH" sz="2400" kern="0" dirty="0">
                <a:solidFill>
                  <a:srgbClr val="0000FF"/>
                </a:solidFill>
                <a:latin typeface="+mn-lt"/>
                <a:cs typeface="+mn-cs"/>
              </a:rPr>
              <a:t>                     </a:t>
            </a:r>
          </a:p>
        </p:txBody>
      </p:sp>
      <p:pic>
        <p:nvPicPr>
          <p:cNvPr id="8196" name="Picture 9" descr="andydiscset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357563"/>
            <a:ext cx="393223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D:\SCAN\ultraset\DSCF0006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3714750"/>
            <a:ext cx="32877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Content Placeholder 8"/>
          <p:cNvSpPr>
            <a:spLocks noGrp="1"/>
          </p:cNvSpPr>
          <p:nvPr>
            <p:ph sz="half" idx="1"/>
          </p:nvPr>
        </p:nvSpPr>
        <p:spPr>
          <a:xfrm>
            <a:off x="1500188" y="2786063"/>
            <a:ext cx="1960562" cy="9286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5400" b="1" smtClean="0">
                <a:solidFill>
                  <a:srgbClr val="FF3399"/>
                </a:solidFill>
                <a:latin typeface="JasmineUPC" pitchFamily="18" charset="-34"/>
                <a:cs typeface="JasmineUPC" pitchFamily="18" charset="-34"/>
              </a:rPr>
              <a:t>Baxter</a:t>
            </a:r>
            <a:endParaRPr lang="th-TH" sz="5400" b="1" smtClean="0">
              <a:solidFill>
                <a:srgbClr val="FF3399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199" name="Content Placeholder 9"/>
          <p:cNvSpPr>
            <a:spLocks noGrp="1"/>
          </p:cNvSpPr>
          <p:nvPr>
            <p:ph sz="half" idx="2"/>
          </p:nvPr>
        </p:nvSpPr>
        <p:spPr>
          <a:xfrm>
            <a:off x="6000750" y="2643188"/>
            <a:ext cx="2428875" cy="9286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 b="1" smtClean="0">
                <a:solidFill>
                  <a:srgbClr val="FF3399"/>
                </a:solidFill>
                <a:latin typeface="JasmineUPC" pitchFamily="18" charset="-34"/>
                <a:cs typeface="JasmineUPC" pitchFamily="18" charset="-34"/>
              </a:rPr>
              <a:t>Fresenius</a:t>
            </a:r>
            <a:endParaRPr lang="th-TH" sz="5400" b="1" smtClean="0">
              <a:solidFill>
                <a:srgbClr val="FF3399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43042" y="1071546"/>
            <a:ext cx="5572164" cy="1857388"/>
          </a:xfrm>
          <a:prstGeom prst="rect">
            <a:avLst/>
          </a:prstGeom>
          <a:solidFill>
            <a:srgbClr val="800000"/>
          </a:solidFill>
          <a:ln/>
        </p:spPr>
        <p:txBody>
          <a:bodyPr/>
          <a:lstStyle/>
          <a:p>
            <a:pPr algn="ctr" eaLnBrk="0" hangingPunct="0">
              <a:defRPr/>
            </a:pPr>
            <a:r>
              <a:rPr lang="th-TH" sz="5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smineUPC" pitchFamily="18" charset="-34"/>
                <a:ea typeface="+mj-ea"/>
                <a:cs typeface="JasmineUPC" pitchFamily="18" charset="-34"/>
              </a:rPr>
              <a:t>การเตรียมอุปกรณ์และสถานที่</a:t>
            </a:r>
            <a:endParaRPr lang="th-TH" sz="5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JasmineUPC" pitchFamily="18" charset="-34"/>
              <a:ea typeface="+mj-ea"/>
              <a:cs typeface="JasmineUPC" pitchFamily="18" charset="-34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2357430"/>
            <a:ext cx="8686800" cy="3925888"/>
          </a:xfrm>
          <a:prstGeom prst="rect">
            <a:avLst/>
          </a:prstGeom>
          <a:ln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en-US" sz="1600" kern="0" dirty="0">
              <a:latin typeface="+mn-lt"/>
              <a:cs typeface="+mn-cs"/>
            </a:endParaRPr>
          </a:p>
          <a:p>
            <a:pPr>
              <a:defRPr/>
            </a:pPr>
            <a:r>
              <a:rPr lang="th-TH" sz="2400" kern="0" dirty="0">
                <a:solidFill>
                  <a:srgbClr val="0000FF"/>
                </a:solidFill>
                <a:latin typeface="+mn-lt"/>
                <a:cs typeface="+mn-cs"/>
              </a:rPr>
              <a:t>                     </a:t>
            </a:r>
          </a:p>
        </p:txBody>
      </p:sp>
      <p:pic>
        <p:nvPicPr>
          <p:cNvPr id="5" name="Picture 5" descr="C:\Users\toshiba\Desktop\notz&amp;เขาใหญ่\DSC06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714752"/>
            <a:ext cx="3756190" cy="254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0000"/>
        </a:solidFill>
        <a:ln w="9525">
          <a:noFill/>
          <a:miter lim="800000"/>
          <a:headEnd/>
          <a:tailEnd/>
        </a:ln>
        <a:effectLst/>
      </a:spPr>
      <a:bodyPr anchor="ctr"/>
      <a:lstStyle>
        <a:defPPr algn="ctr">
          <a:defRPr sz="36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defRPr>
        </a:defPPr>
      </a:lstStyle>
    </a:sp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4201</TotalTime>
  <Words>186</Words>
  <Application>Microsoft Office PowerPoint</Application>
  <PresentationFormat>นำเสนอทางหน้าจอ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5" baseType="lpstr">
      <vt:lpstr>Blends</vt:lpstr>
      <vt:lpstr>การดูแลแบบไร้รอยต่อ CKD to RRT (CAPD)</vt:lpstr>
      <vt:lpstr>ภาพนิ่ง 2</vt:lpstr>
      <vt:lpstr>ทางเลือกการรักษา</vt:lpstr>
      <vt:lpstr>การให้คำแนะนำเบื้องต้น</vt:lpstr>
      <vt:lpstr>HD</vt:lpstr>
      <vt:lpstr>CAPD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Thank you for your attention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Hypovolemia in CPAD Patient</dc:title>
  <dc:creator>toshiba</dc:creator>
  <cp:lastModifiedBy>Compaq</cp:lastModifiedBy>
  <cp:revision>221</cp:revision>
  <dcterms:created xsi:type="dcterms:W3CDTF">2008-08-20T13:59:43Z</dcterms:created>
  <dcterms:modified xsi:type="dcterms:W3CDTF">2015-03-16T08:15:36Z</dcterms:modified>
</cp:coreProperties>
</file>