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slides/slide129.xml" ContentType="application/vnd.openxmlformats-officedocument.presentationml.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handoutMasterIdLst>
    <p:handoutMasterId r:id="rId140"/>
  </p:handoutMasterIdLst>
  <p:sldIdLst>
    <p:sldId id="256" r:id="rId2"/>
    <p:sldId id="321" r:id="rId3"/>
    <p:sldId id="257" r:id="rId4"/>
    <p:sldId id="322" r:id="rId5"/>
    <p:sldId id="325" r:id="rId6"/>
    <p:sldId id="324" r:id="rId7"/>
    <p:sldId id="323" r:id="rId8"/>
    <p:sldId id="407" r:id="rId9"/>
    <p:sldId id="408" r:id="rId10"/>
    <p:sldId id="326" r:id="rId11"/>
    <p:sldId id="327" r:id="rId12"/>
    <p:sldId id="409" r:id="rId13"/>
    <p:sldId id="330" r:id="rId14"/>
    <p:sldId id="328" r:id="rId15"/>
    <p:sldId id="331" r:id="rId16"/>
    <p:sldId id="332" r:id="rId17"/>
    <p:sldId id="333" r:id="rId18"/>
    <p:sldId id="368" r:id="rId19"/>
    <p:sldId id="401" r:id="rId20"/>
    <p:sldId id="347" r:id="rId21"/>
    <p:sldId id="393" r:id="rId22"/>
    <p:sldId id="394" r:id="rId23"/>
    <p:sldId id="395" r:id="rId24"/>
    <p:sldId id="480" r:id="rId25"/>
    <p:sldId id="396" r:id="rId26"/>
    <p:sldId id="481" r:id="rId27"/>
    <p:sldId id="524" r:id="rId28"/>
    <p:sldId id="526" r:id="rId29"/>
    <p:sldId id="525" r:id="rId30"/>
    <p:sldId id="529" r:id="rId31"/>
    <p:sldId id="546" r:id="rId32"/>
    <p:sldId id="532" r:id="rId33"/>
    <p:sldId id="547" r:id="rId34"/>
    <p:sldId id="531" r:id="rId35"/>
    <p:sldId id="483" r:id="rId36"/>
    <p:sldId id="545" r:id="rId37"/>
    <p:sldId id="398" r:id="rId38"/>
    <p:sldId id="484" r:id="rId39"/>
    <p:sldId id="485" r:id="rId40"/>
    <p:sldId id="486" r:id="rId41"/>
    <p:sldId id="487" r:id="rId42"/>
    <p:sldId id="399" r:id="rId43"/>
    <p:sldId id="488" r:id="rId44"/>
    <p:sldId id="530" r:id="rId45"/>
    <p:sldId id="416" r:id="rId46"/>
    <p:sldId id="477" r:id="rId47"/>
    <p:sldId id="478" r:id="rId48"/>
    <p:sldId id="479" r:id="rId49"/>
    <p:sldId id="403" r:id="rId50"/>
    <p:sldId id="412" r:id="rId51"/>
    <p:sldId id="413" r:id="rId52"/>
    <p:sldId id="414" r:id="rId53"/>
    <p:sldId id="425" r:id="rId54"/>
    <p:sldId id="432" r:id="rId55"/>
    <p:sldId id="427" r:id="rId56"/>
    <p:sldId id="434" r:id="rId57"/>
    <p:sldId id="435" r:id="rId58"/>
    <p:sldId id="426" r:id="rId59"/>
    <p:sldId id="442" r:id="rId60"/>
    <p:sldId id="443" r:id="rId61"/>
    <p:sldId id="444" r:id="rId62"/>
    <p:sldId id="445" r:id="rId63"/>
    <p:sldId id="446" r:id="rId64"/>
    <p:sldId id="436" r:id="rId65"/>
    <p:sldId id="437" r:id="rId66"/>
    <p:sldId id="438" r:id="rId67"/>
    <p:sldId id="439" r:id="rId68"/>
    <p:sldId id="440" r:id="rId69"/>
    <p:sldId id="441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5" r:id="rId78"/>
    <p:sldId id="454" r:id="rId79"/>
    <p:sldId id="365" r:id="rId80"/>
    <p:sldId id="456" r:id="rId81"/>
    <p:sldId id="459" r:id="rId82"/>
    <p:sldId id="460" r:id="rId83"/>
    <p:sldId id="461" r:id="rId84"/>
    <p:sldId id="462" r:id="rId85"/>
    <p:sldId id="463" r:id="rId86"/>
    <p:sldId id="464" r:id="rId87"/>
    <p:sldId id="465" r:id="rId88"/>
    <p:sldId id="466" r:id="rId89"/>
    <p:sldId id="467" r:id="rId90"/>
    <p:sldId id="468" r:id="rId91"/>
    <p:sldId id="469" r:id="rId92"/>
    <p:sldId id="471" r:id="rId93"/>
    <p:sldId id="470" r:id="rId94"/>
    <p:sldId id="474" r:id="rId95"/>
    <p:sldId id="475" r:id="rId96"/>
    <p:sldId id="533" r:id="rId97"/>
    <p:sldId id="472" r:id="rId98"/>
    <p:sldId id="340" r:id="rId99"/>
    <p:sldId id="548" r:id="rId100"/>
    <p:sldId id="375" r:id="rId101"/>
    <p:sldId id="320" r:id="rId102"/>
    <p:sldId id="498" r:id="rId103"/>
    <p:sldId id="489" r:id="rId104"/>
    <p:sldId id="499" r:id="rId105"/>
    <p:sldId id="500" r:id="rId106"/>
    <p:sldId id="501" r:id="rId107"/>
    <p:sldId id="502" r:id="rId108"/>
    <p:sldId id="503" r:id="rId109"/>
    <p:sldId id="504" r:id="rId110"/>
    <p:sldId id="505" r:id="rId111"/>
    <p:sldId id="506" r:id="rId112"/>
    <p:sldId id="510" r:id="rId113"/>
    <p:sldId id="507" r:id="rId114"/>
    <p:sldId id="508" r:id="rId115"/>
    <p:sldId id="543" r:id="rId116"/>
    <p:sldId id="540" r:id="rId117"/>
    <p:sldId id="541" r:id="rId118"/>
    <p:sldId id="542" r:id="rId119"/>
    <p:sldId id="522" r:id="rId120"/>
    <p:sldId id="511" r:id="rId121"/>
    <p:sldId id="512" r:id="rId122"/>
    <p:sldId id="513" r:id="rId123"/>
    <p:sldId id="514" r:id="rId124"/>
    <p:sldId id="515" r:id="rId125"/>
    <p:sldId id="516" r:id="rId126"/>
    <p:sldId id="517" r:id="rId127"/>
    <p:sldId id="518" r:id="rId128"/>
    <p:sldId id="519" r:id="rId129"/>
    <p:sldId id="544" r:id="rId130"/>
    <p:sldId id="520" r:id="rId131"/>
    <p:sldId id="521" r:id="rId132"/>
    <p:sldId id="534" r:id="rId133"/>
    <p:sldId id="535" r:id="rId134"/>
    <p:sldId id="536" r:id="rId135"/>
    <p:sldId id="537" r:id="rId136"/>
    <p:sldId id="538" r:id="rId137"/>
    <p:sldId id="539" r:id="rId138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EAEA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เมือง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หัวใจ หลอดเลือด</c:v>
                </c:pt>
                <c:pt idx="1">
                  <c:v>มะเร็ง</c:v>
                </c:pt>
                <c:pt idx="2">
                  <c:v>สมอง</c:v>
                </c:pt>
                <c:pt idx="3">
                  <c:v>ความดันโลหิตสูง</c:v>
                </c:pt>
                <c:pt idx="4">
                  <c:v>ไต</c:v>
                </c:pt>
                <c:pt idx="5">
                  <c:v>ปอดอักเสบ</c:v>
                </c:pt>
                <c:pt idx="6">
                  <c:v>ติดเชื้อและปรสิต</c:v>
                </c:pt>
                <c:pt idx="7">
                  <c:v>อุบัติเหตุ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144.36000000000001</c:v>
                </c:pt>
                <c:pt idx="1">
                  <c:v>76.11999999999999</c:v>
                </c:pt>
                <c:pt idx="2">
                  <c:v>0</c:v>
                </c:pt>
                <c:pt idx="3">
                  <c:v>14.39</c:v>
                </c:pt>
                <c:pt idx="4">
                  <c:v>23.67</c:v>
                </c:pt>
                <c:pt idx="5">
                  <c:v>39.92</c:v>
                </c:pt>
                <c:pt idx="6">
                  <c:v>35.74</c:v>
                </c:pt>
                <c:pt idx="7">
                  <c:v>17.170000000000005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ไทรงาม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หัวใจ หลอดเลือด</c:v>
                </c:pt>
                <c:pt idx="1">
                  <c:v>มะเร็ง</c:v>
                </c:pt>
                <c:pt idx="2">
                  <c:v>สมอง</c:v>
                </c:pt>
                <c:pt idx="3">
                  <c:v>ความดันโลหิตสูง</c:v>
                </c:pt>
                <c:pt idx="4">
                  <c:v>ไต</c:v>
                </c:pt>
                <c:pt idx="5">
                  <c:v>ปอดอักเสบ</c:v>
                </c:pt>
                <c:pt idx="6">
                  <c:v>ติดเชื้อและปรสิต</c:v>
                </c:pt>
                <c:pt idx="7">
                  <c:v>อุบัติเหตุ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68.88</c:v>
                </c:pt>
                <c:pt idx="1">
                  <c:v>70.910000000000025</c:v>
                </c:pt>
                <c:pt idx="2">
                  <c:v>46.6</c:v>
                </c:pt>
                <c:pt idx="3">
                  <c:v>28.36</c:v>
                </c:pt>
                <c:pt idx="4">
                  <c:v>24.310000000000027</c:v>
                </c:pt>
                <c:pt idx="5">
                  <c:v>18.23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โกสัมพีนคร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หัวใจ หลอดเลือด</c:v>
                </c:pt>
                <c:pt idx="1">
                  <c:v>มะเร็ง</c:v>
                </c:pt>
                <c:pt idx="2">
                  <c:v>สมอง</c:v>
                </c:pt>
                <c:pt idx="3">
                  <c:v>ความดันโลหิตสูง</c:v>
                </c:pt>
                <c:pt idx="4">
                  <c:v>ไต</c:v>
                </c:pt>
                <c:pt idx="5">
                  <c:v>ปอดอักเสบ</c:v>
                </c:pt>
                <c:pt idx="6">
                  <c:v>ติดเชื้อและปรสิต</c:v>
                </c:pt>
                <c:pt idx="7">
                  <c:v>อุบัติเหตุ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109.83</c:v>
                </c:pt>
                <c:pt idx="1">
                  <c:v>85.03</c:v>
                </c:pt>
                <c:pt idx="2">
                  <c:v>42.52</c:v>
                </c:pt>
                <c:pt idx="3">
                  <c:v>28.34</c:v>
                </c:pt>
                <c:pt idx="4">
                  <c:v>17.71</c:v>
                </c:pt>
                <c:pt idx="5">
                  <c:v>0</c:v>
                </c:pt>
                <c:pt idx="6">
                  <c:v>17.71</c:v>
                </c:pt>
                <c:pt idx="7">
                  <c:v>31.89</c:v>
                </c:pt>
              </c:numCache>
            </c:numRef>
          </c:val>
        </c:ser>
        <c:overlap val="100"/>
        <c:axId val="100139392"/>
        <c:axId val="100140928"/>
      </c:barChart>
      <c:catAx>
        <c:axId val="10013939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100140928"/>
        <c:crosses val="autoZero"/>
        <c:auto val="1"/>
        <c:lblAlgn val="ctr"/>
        <c:lblOffset val="100"/>
      </c:catAx>
      <c:valAx>
        <c:axId val="100140928"/>
        <c:scaling>
          <c:orientation val="minMax"/>
        </c:scaling>
        <c:axPos val="l"/>
        <c:majorGridlines/>
        <c:numFmt formatCode="General" sourceLinked="1"/>
        <c:tickLblPos val="nextTo"/>
        <c:crossAx val="1001393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800" b="1"/>
          </a:pPr>
          <a:endParaRPr lang="th-TH"/>
        </a:p>
      </c:txPr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5921321034966804"/>
                  <c:y val="0.1385758725221007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9.84</c:v>
                </c:pt>
                <c:pt idx="1">
                  <c:v>90.16</c:v>
                </c:pt>
              </c:numCache>
            </c:numRef>
          </c:val>
        </c:ser>
        <c:dLbls>
          <c:showCatName val="1"/>
          <c:showPercent val="1"/>
        </c:dLbls>
        <c:firstSliceAng val="307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20146953593643396"/>
                  <c:y val="0.1768166632278954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20.66</c:v>
                </c:pt>
                <c:pt idx="1">
                  <c:v>79.34</c:v>
                </c:pt>
              </c:numCache>
            </c:numRef>
          </c:val>
        </c:ser>
        <c:dLbls>
          <c:showCatName val="1"/>
          <c:showPercent val="1"/>
        </c:dLbls>
        <c:firstSliceAng val="282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3043005271289612"/>
                  <c:y val="0.10952999269922388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6.4300000000000024</c:v>
                </c:pt>
                <c:pt idx="1">
                  <c:v>93.57</c:v>
                </c:pt>
              </c:numCache>
            </c:numRef>
          </c:val>
        </c:ser>
        <c:dLbls>
          <c:showCatName val="1"/>
          <c:showPercent val="1"/>
        </c:dLbls>
        <c:firstSliceAng val="316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-6.4091607802231415E-2"/>
                  <c:y val="0.14732440443125386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1.36</c:v>
                </c:pt>
                <c:pt idx="1">
                  <c:v>98.64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5921321034966804"/>
                  <c:y val="0.1385758725221007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17.959999999999987</c:v>
                </c:pt>
                <c:pt idx="1">
                  <c:v>82.039999999999992</c:v>
                </c:pt>
              </c:numCache>
            </c:numRef>
          </c:val>
        </c:ser>
        <c:dLbls>
          <c:showCatName val="1"/>
          <c:showPercent val="1"/>
        </c:dLbls>
        <c:firstSliceAng val="29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20146953593643396"/>
                  <c:y val="0.1768166632278954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22.279999999999987</c:v>
                </c:pt>
                <c:pt idx="1">
                  <c:v>77.72</c:v>
                </c:pt>
              </c:numCache>
            </c:numRef>
          </c:val>
        </c:ser>
        <c:dLbls>
          <c:showCatName val="1"/>
          <c:showPercent val="1"/>
        </c:dLbls>
        <c:firstSliceAng val="282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3043005271289612"/>
                  <c:y val="0.10952999269922388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dLbls>
          <c:showCatName val="1"/>
          <c:showPercent val="1"/>
        </c:dLbls>
        <c:firstSliceAng val="316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1546684805788612"/>
                  <c:y val="2.4496286126938307E-3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3.46</c:v>
                </c:pt>
                <c:pt idx="1">
                  <c:v>96.54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5921321034966804"/>
                  <c:y val="0.1385758725221007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dLbls>
          <c:showCatName val="1"/>
          <c:showPercent val="1"/>
        </c:dLbls>
        <c:firstSliceAng val="29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20146953593643396"/>
                  <c:y val="0.1768166632278954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dLbls>
          <c:showCatName val="1"/>
          <c:showPercent val="1"/>
        </c:dLbls>
        <c:firstSliceAng val="282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เมือง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ระบบไหลเวียนโลหิต</c:v>
                </c:pt>
                <c:pt idx="1">
                  <c:v>ระบบทางเดินหายใจ</c:v>
                </c:pt>
                <c:pt idx="2">
                  <c:v>ระบบกล้ามเนื้อ</c:v>
                </c:pt>
                <c:pt idx="3">
                  <c:v>ระบบย่อยอาหาร</c:v>
                </c:pt>
                <c:pt idx="4">
                  <c:v>ต่อมไร้ท่อ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112920</c:v>
                </c:pt>
                <c:pt idx="1">
                  <c:v>96410</c:v>
                </c:pt>
                <c:pt idx="2">
                  <c:v>89730</c:v>
                </c:pt>
                <c:pt idx="3">
                  <c:v>74547</c:v>
                </c:pt>
                <c:pt idx="4">
                  <c:v>75154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ไทรงาม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ระบบไหลเวียนโลหิต</c:v>
                </c:pt>
                <c:pt idx="1">
                  <c:v>ระบบทางเดินหายใจ</c:v>
                </c:pt>
                <c:pt idx="2">
                  <c:v>ระบบกล้ามเนื้อ</c:v>
                </c:pt>
                <c:pt idx="3">
                  <c:v>ระบบย่อยอาหาร</c:v>
                </c:pt>
                <c:pt idx="4">
                  <c:v>ต่อมไร้ท่อ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6354</c:v>
                </c:pt>
                <c:pt idx="1">
                  <c:v>13927</c:v>
                </c:pt>
                <c:pt idx="2">
                  <c:v>7228</c:v>
                </c:pt>
                <c:pt idx="3">
                  <c:v>6570</c:v>
                </c:pt>
                <c:pt idx="4">
                  <c:v>1647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โกสัมพีนคร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ระบบไหลเวียนโลหิต</c:v>
                </c:pt>
                <c:pt idx="1">
                  <c:v>ระบบทางเดินหายใจ</c:v>
                </c:pt>
                <c:pt idx="2">
                  <c:v>ระบบกล้ามเนื้อ</c:v>
                </c:pt>
                <c:pt idx="3">
                  <c:v>ระบบย่อยอาหาร</c:v>
                </c:pt>
                <c:pt idx="4">
                  <c:v>ต่อมไร้ท่อ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6354</c:v>
                </c:pt>
                <c:pt idx="1">
                  <c:v>13927</c:v>
                </c:pt>
                <c:pt idx="2">
                  <c:v>7228</c:v>
                </c:pt>
                <c:pt idx="3">
                  <c:v>6570</c:v>
                </c:pt>
                <c:pt idx="4">
                  <c:v>1647</c:v>
                </c:pt>
              </c:numCache>
            </c:numRef>
          </c:val>
        </c:ser>
        <c:overlap val="100"/>
        <c:axId val="110172032"/>
        <c:axId val="110173568"/>
      </c:barChart>
      <c:catAx>
        <c:axId val="1101720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110173568"/>
        <c:crosses val="autoZero"/>
        <c:auto val="1"/>
        <c:lblAlgn val="ctr"/>
        <c:lblOffset val="100"/>
      </c:catAx>
      <c:valAx>
        <c:axId val="110173568"/>
        <c:scaling>
          <c:orientation val="minMax"/>
        </c:scaling>
        <c:axPos val="l"/>
        <c:majorGridlines/>
        <c:numFmt formatCode="General" sourceLinked="1"/>
        <c:tickLblPos val="nextTo"/>
        <c:crossAx val="11017203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800" b="1"/>
          </a:pPr>
          <a:endParaRPr lang="th-TH"/>
        </a:p>
      </c:txPr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18E-4"/>
          <c:w val="0.67529786068239084"/>
          <c:h val="0.999335299861629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>
                <c:manualLayout>
                  <c:x val="-0.20642849498642854"/>
                  <c:y val="4.3159302972007674E-3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ประมาณการรายจ่าย</c:v>
                </c:pt>
                <c:pt idx="1">
                  <c:v>รายจ่าย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54.339999999999996</c:v>
                </c:pt>
                <c:pt idx="1">
                  <c:v>45.660000000000011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5997E-4"/>
          <c:w val="0.67836039191213859"/>
          <c:h val="0.914311832577230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/>
                  </a:pPr>
                  <a:endParaRPr lang="th-TH"/>
                </a:p>
              </c:txPr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ประมาณการรายรับ</c:v>
                </c:pt>
                <c:pt idx="1">
                  <c:v>รายรับ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57.05</c:v>
                </c:pt>
                <c:pt idx="1">
                  <c:v>42.949999999999996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18E-4"/>
          <c:w val="0.67836039191213859"/>
          <c:h val="0.914311832577230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/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ประมาณการรายรับ</c:v>
                </c:pt>
                <c:pt idx="1">
                  <c:v>รายรับ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58.260000000000012</c:v>
                </c:pt>
                <c:pt idx="1">
                  <c:v>41.74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4E-4"/>
          <c:w val="0.67529786068239106"/>
          <c:h val="0.999335299861629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>
                <c:manualLayout>
                  <c:x val="-0.19716442009802365"/>
                  <c:y val="-8.382393524054824E-3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ประมาณการรายจ่าย</c:v>
                </c:pt>
                <c:pt idx="1">
                  <c:v>รายจ่าย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49.809999999999995</c:v>
                </c:pt>
                <c:pt idx="1">
                  <c:v>50.190000000000012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400"/>
      </a:pPr>
      <a:endParaRPr lang="th-TH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4E-4"/>
          <c:w val="0.67836039191213859"/>
          <c:h val="0.914311832577230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/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ประมาณการรายรับ</c:v>
                </c:pt>
                <c:pt idx="1">
                  <c:v>รายรับ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60.83</c:v>
                </c:pt>
                <c:pt idx="1">
                  <c:v>39.17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72E-4"/>
          <c:w val="0.6752978606823915"/>
          <c:h val="0.999335299861629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>
                <c:manualLayout>
                  <c:x val="-0.19716442009802371"/>
                  <c:y val="-8.382393524054824E-3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ประมาณการรายจ่าย</c:v>
                </c:pt>
                <c:pt idx="1">
                  <c:v>รายจ่าย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60.2</c:v>
                </c:pt>
                <c:pt idx="1">
                  <c:v>39.800000000000004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400"/>
      </a:pPr>
      <a:endParaRPr lang="th-TH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72E-4"/>
          <c:w val="0.67836039191213859"/>
          <c:h val="0.914311832577230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/>
              <c:showVal val="1"/>
              <c:showCatName val="1"/>
            </c:dLbl>
            <c:dLbl>
              <c:idx val="1"/>
              <c:layout>
                <c:manualLayout>
                  <c:x val="0.18434044966933935"/>
                  <c:y val="2.6931944983262214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ประมาณการรายรับ</c:v>
                </c:pt>
                <c:pt idx="1">
                  <c:v>รายรับ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57.13</c:v>
                </c:pt>
                <c:pt idx="1">
                  <c:v>42.87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232117360508413"/>
          <c:y val="6.6460792392796094E-4"/>
          <c:w val="0.67529786068239184"/>
          <c:h val="0.99933529986162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"/>
          <c:dPt>
            <c:idx val="0"/>
            <c:explosion val="7"/>
          </c:dPt>
          <c:dLbls>
            <c:dLbl>
              <c:idx val="0"/>
              <c:layout>
                <c:manualLayout>
                  <c:x val="-0.19716442009802371"/>
                  <c:y val="-8.382393524054824E-3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0.20752868168571559"/>
                  <c:y val="2.6932020730839286E-2"/>
                </c:manualLayout>
              </c:layout>
              <c:showVal val="1"/>
              <c:showCatName val="1"/>
            </c:dLbl>
            <c:showCatName val="1"/>
            <c:showLeaderLines val="1"/>
          </c:dLbls>
          <c:cat>
            <c:strRef>
              <c:f>Sheet1!$A$2:$A$3</c:f>
              <c:strCache>
                <c:ptCount val="2"/>
                <c:pt idx="0">
                  <c:v>ประมาณการรายจ่าย</c:v>
                </c:pt>
                <c:pt idx="1">
                  <c:v>รายจ่าย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53.98</c:v>
                </c:pt>
                <c:pt idx="1">
                  <c:v>46.02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400"/>
      </a:pPr>
      <a:endParaRPr lang="th-TH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684374250814247"/>
          <c:y val="5.8789764100285163E-2"/>
          <c:w val="0.8452145668025185"/>
          <c:h val="0.941210235899714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5"/>
          <c:dPt>
            <c:idx val="0"/>
            <c:explosion val="0"/>
          </c:dPt>
          <c:dPt>
            <c:idx val="1"/>
            <c:explosion val="7"/>
          </c:dPt>
          <c:dLbls>
            <c:dLbl>
              <c:idx val="0"/>
              <c:layout>
                <c:manualLayout>
                  <c:x val="-9.4620584162735458E-2"/>
                  <c:y val="-0.26792711689441939"/>
                </c:manualLayout>
              </c:layout>
              <c:dLblPos val="bestFit"/>
              <c:showCatName val="1"/>
              <c:separator>, </c:separator>
            </c:dLbl>
            <c:dLbl>
              <c:idx val="1"/>
              <c:layout>
                <c:manualLayout>
                  <c:x val="0.1902911871580665"/>
                  <c:y val="0.12436610052586752"/>
                </c:manualLayout>
              </c:layout>
              <c:dLblPos val="bestFit"/>
              <c:showCatName val="1"/>
              <c:separator>, </c:separator>
            </c:dLbl>
            <c:dLbl>
              <c:idx val="2"/>
              <c:layout>
                <c:manualLayout>
                  <c:x val="3.4798301543730953E-2"/>
                  <c:y val="4.6609404510609915E-4"/>
                </c:manualLayout>
              </c:layout>
              <c:dLblPos val="bestFit"/>
              <c:showCatName val="1"/>
              <c:separator>, </c:separator>
            </c:dLbl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dLblPos val="ctr"/>
            <c:showCatName val="1"/>
            <c:separator>, </c:separator>
          </c:dLbls>
          <c:cat>
            <c:strRef>
              <c:f>Sheet1!$A$2:$A$3</c:f>
              <c:strCache>
                <c:ptCount val="2"/>
                <c:pt idx="0">
                  <c:v>รายจ่าย</c:v>
                </c:pt>
                <c:pt idx="1">
                  <c:v>คงเหลือ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 formatCode="#,##0.00">
                  <c:v>63300315.620000012</c:v>
                </c:pt>
                <c:pt idx="1">
                  <c:v>14639443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684374250814247"/>
          <c:y val="5.8789764100285163E-2"/>
          <c:w val="0.8452145668025185"/>
          <c:h val="0.941210235899714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5"/>
          <c:dPt>
            <c:idx val="0"/>
            <c:explosion val="0"/>
          </c:dPt>
          <c:dPt>
            <c:idx val="1"/>
            <c:explosion val="7"/>
          </c:dPt>
          <c:dLbls>
            <c:dLbl>
              <c:idx val="0"/>
              <c:layout>
                <c:manualLayout>
                  <c:x val="-5.1603683601551063E-2"/>
                  <c:y val="-0.2458809553568122"/>
                </c:manualLayout>
              </c:layout>
              <c:dLblPos val="bestFit"/>
              <c:showCatName val="1"/>
              <c:separator>, </c:separator>
            </c:dLbl>
            <c:dLbl>
              <c:idx val="1"/>
              <c:layout>
                <c:manualLayout>
                  <c:x val="0.13006752637240848"/>
                  <c:y val="0.14273761248750141"/>
                </c:manualLayout>
              </c:layout>
              <c:dLblPos val="bestFit"/>
              <c:showCatName val="1"/>
              <c:separator>, </c:separator>
            </c:dLbl>
            <c:dLbl>
              <c:idx val="2"/>
              <c:layout>
                <c:manualLayout>
                  <c:x val="3.4798301543730953E-2"/>
                  <c:y val="4.6609404510609915E-4"/>
                </c:manualLayout>
              </c:layout>
              <c:dLblPos val="bestFit"/>
              <c:showCatName val="1"/>
              <c:separator>, </c:separator>
            </c:dLbl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dLblPos val="ctr"/>
            <c:showCatName val="1"/>
            <c:separator>, </c:separator>
          </c:dLbls>
          <c:cat>
            <c:strRef>
              <c:f>Sheet1!$A$2:$A$3</c:f>
              <c:strCache>
                <c:ptCount val="2"/>
                <c:pt idx="0">
                  <c:v>รายจ่าย</c:v>
                </c:pt>
                <c:pt idx="1">
                  <c:v>คงเหลือ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 formatCode="#,##0.00">
                  <c:v>7183005</c:v>
                </c:pt>
                <c:pt idx="1">
                  <c:v>1092853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เมือง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อุจจาระร่วง</c:v>
                </c:pt>
                <c:pt idx="1">
                  <c:v>ปอดบวม</c:v>
                </c:pt>
                <c:pt idx="2">
                  <c:v>ไข้ไม่ทราบสาเหตุ</c:v>
                </c:pt>
                <c:pt idx="3">
                  <c:v>ตาแดง</c:v>
                </c:pt>
                <c:pt idx="4">
                  <c:v>ไข้เลือดออก</c:v>
                </c:pt>
                <c:pt idx="5">
                  <c:v>ไข้หวัดใหญ่</c:v>
                </c:pt>
                <c:pt idx="6">
                  <c:v>อาหารเป็นพิษ</c:v>
                </c:pt>
                <c:pt idx="7">
                  <c:v>สุกใส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1757.3</c:v>
                </c:pt>
                <c:pt idx="1">
                  <c:v>479.26</c:v>
                </c:pt>
                <c:pt idx="2">
                  <c:v>318.58</c:v>
                </c:pt>
                <c:pt idx="3">
                  <c:v>120.74000000000002</c:v>
                </c:pt>
                <c:pt idx="4" formatCode="0.00">
                  <c:v>244.15263717339965</c:v>
                </c:pt>
                <c:pt idx="5">
                  <c:v>134.20999999999998</c:v>
                </c:pt>
                <c:pt idx="6">
                  <c:v>80.81</c:v>
                </c:pt>
                <c:pt idx="7">
                  <c:v>78.02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ไทรงาม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อุจจาระร่วง</c:v>
                </c:pt>
                <c:pt idx="1">
                  <c:v>ปอดบวม</c:v>
                </c:pt>
                <c:pt idx="2">
                  <c:v>ไข้ไม่ทราบสาเหตุ</c:v>
                </c:pt>
                <c:pt idx="3">
                  <c:v>ตาแดง</c:v>
                </c:pt>
                <c:pt idx="4">
                  <c:v>ไข้เลือดออก</c:v>
                </c:pt>
                <c:pt idx="5">
                  <c:v>ไข้หวัดใหญ่</c:v>
                </c:pt>
                <c:pt idx="6">
                  <c:v>อาหารเป็นพิษ</c:v>
                </c:pt>
                <c:pt idx="7">
                  <c:v>สุกใส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1547.75</c:v>
                </c:pt>
                <c:pt idx="1">
                  <c:v>577.37</c:v>
                </c:pt>
                <c:pt idx="2">
                  <c:v>652.31999999999948</c:v>
                </c:pt>
                <c:pt idx="3">
                  <c:v>301.85000000000002</c:v>
                </c:pt>
                <c:pt idx="4">
                  <c:v>64.83</c:v>
                </c:pt>
                <c:pt idx="5">
                  <c:v>176.25</c:v>
                </c:pt>
                <c:pt idx="6">
                  <c:v>113.45</c:v>
                </c:pt>
                <c:pt idx="7">
                  <c:v>66.849999999999994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โกสัมพีนคร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อุจจาระร่วง</c:v>
                </c:pt>
                <c:pt idx="1">
                  <c:v>ปอดบวม</c:v>
                </c:pt>
                <c:pt idx="2">
                  <c:v>ไข้ไม่ทราบสาเหตุ</c:v>
                </c:pt>
                <c:pt idx="3">
                  <c:v>ตาแดง</c:v>
                </c:pt>
                <c:pt idx="4">
                  <c:v>ไข้เลือดออก</c:v>
                </c:pt>
                <c:pt idx="5">
                  <c:v>ไข้หวัดใหญ่</c:v>
                </c:pt>
                <c:pt idx="6">
                  <c:v>อาหารเป็นพิษ</c:v>
                </c:pt>
                <c:pt idx="7">
                  <c:v>สุกใส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2538.8000000000002</c:v>
                </c:pt>
                <c:pt idx="1">
                  <c:v>337.64000000000038</c:v>
                </c:pt>
                <c:pt idx="2">
                  <c:v>253.23</c:v>
                </c:pt>
                <c:pt idx="3">
                  <c:v>253.23</c:v>
                </c:pt>
                <c:pt idx="4" formatCode="0.00">
                  <c:v>133.34634273262466</c:v>
                </c:pt>
                <c:pt idx="5">
                  <c:v>74.669999999999987</c:v>
                </c:pt>
                <c:pt idx="6">
                  <c:v>87.66</c:v>
                </c:pt>
                <c:pt idx="7">
                  <c:v>123.36999999999999</c:v>
                </c:pt>
              </c:numCache>
            </c:numRef>
          </c:val>
        </c:ser>
        <c:overlap val="100"/>
        <c:axId val="110220032"/>
        <c:axId val="110221568"/>
      </c:barChart>
      <c:catAx>
        <c:axId val="1102200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110221568"/>
        <c:crosses val="autoZero"/>
        <c:auto val="1"/>
        <c:lblAlgn val="ctr"/>
        <c:lblOffset val="100"/>
      </c:catAx>
      <c:valAx>
        <c:axId val="110221568"/>
        <c:scaling>
          <c:orientation val="minMax"/>
          <c:max val="6000"/>
        </c:scaling>
        <c:axPos val="l"/>
        <c:majorGridlines/>
        <c:numFmt formatCode="General" sourceLinked="1"/>
        <c:tickLblPos val="nextTo"/>
        <c:crossAx val="11022003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800" b="1"/>
          </a:pPr>
          <a:endParaRPr lang="th-TH"/>
        </a:p>
      </c:txPr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1684374250814247"/>
          <c:y val="5.8789764100285163E-2"/>
          <c:w val="0.8452145668025185"/>
          <c:h val="0.941210235899714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explosion val="25"/>
          <c:dPt>
            <c:idx val="0"/>
            <c:explosion val="0"/>
          </c:dPt>
          <c:dPt>
            <c:idx val="1"/>
            <c:explosion val="7"/>
          </c:dPt>
          <c:dLbls>
            <c:dLbl>
              <c:idx val="0"/>
              <c:layout>
                <c:manualLayout>
                  <c:x val="-5.1603683601551063E-2"/>
                  <c:y val="-0.2458809553568122"/>
                </c:manualLayout>
              </c:layout>
              <c:dLblPos val="bestFit"/>
              <c:showCatName val="1"/>
              <c:separator>, </c:separator>
            </c:dLbl>
            <c:dLbl>
              <c:idx val="1"/>
              <c:layout>
                <c:manualLayout>
                  <c:x val="0.18168780704582965"/>
                  <c:y val="0.14273790180720672"/>
                </c:manualLayout>
              </c:layout>
              <c:dLblPos val="bestFit"/>
              <c:showCatName val="1"/>
              <c:separator>, </c:separator>
            </c:dLbl>
            <c:dLbl>
              <c:idx val="2"/>
              <c:layout>
                <c:manualLayout>
                  <c:x val="3.4798301543730953E-2"/>
                  <c:y val="4.6609404510609915E-4"/>
                </c:manualLayout>
              </c:layout>
              <c:dLblPos val="bestFit"/>
              <c:showCatName val="1"/>
              <c:separator>, </c:separator>
            </c:dLbl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dLblPos val="ctr"/>
            <c:showCatName val="1"/>
            <c:separator>, </c:separator>
          </c:dLbls>
          <c:cat>
            <c:strRef>
              <c:f>Sheet1!$A$2:$A$3</c:f>
              <c:strCache>
                <c:ptCount val="2"/>
                <c:pt idx="0">
                  <c:v>รายจ่าย</c:v>
                </c:pt>
                <c:pt idx="1">
                  <c:v>คงเหลือ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 formatCode="#,##0.00">
                  <c:v>12122331.5</c:v>
                </c:pt>
                <c:pt idx="1">
                  <c:v>2889952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/>
            </a:sp3d>
          </c:spPr>
          <c:dPt>
            <c:idx val="0"/>
            <c:spPr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Sheet1!$A$2:$A$5</c:f>
              <c:strCache>
                <c:ptCount val="3"/>
                <c:pt idx="0">
                  <c:v>อำเภอเมือง</c:v>
                </c:pt>
                <c:pt idx="1">
                  <c:v>อำเภอไทรงาม</c:v>
                </c:pt>
                <c:pt idx="2">
                  <c:v>อำเภอโกสัมพีนคร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59.1</c:v>
                </c:pt>
                <c:pt idx="1">
                  <c:v>72.84</c:v>
                </c:pt>
                <c:pt idx="2">
                  <c:v>65.03</c:v>
                </c:pt>
              </c:numCache>
            </c:numRef>
          </c:val>
        </c:ser>
        <c:axId val="115135232"/>
        <c:axId val="115136768"/>
      </c:barChart>
      <c:catAx>
        <c:axId val="115135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/>
            </a:pPr>
            <a:endParaRPr lang="th-TH"/>
          </a:p>
        </c:txPr>
        <c:crossAx val="115136768"/>
        <c:crosses val="autoZero"/>
        <c:auto val="1"/>
        <c:lblAlgn val="ctr"/>
        <c:lblOffset val="100"/>
      </c:catAx>
      <c:valAx>
        <c:axId val="115136768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1151352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3"/>
          <c:y val="0"/>
          <c:w val="0.71719691118891693"/>
          <c:h val="0.9737994565698706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9566726859855638"/>
                  <c:y val="0.16622111432063105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26.29</c:v>
                </c:pt>
                <c:pt idx="1">
                  <c:v>73.710000000000022</c:v>
                </c:pt>
              </c:numCache>
            </c:numRef>
          </c:val>
        </c:ser>
        <c:dLbls>
          <c:showCatName val="1"/>
          <c:showPercent val="1"/>
        </c:dLbls>
        <c:firstSliceAng val="253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3"/>
          <c:y val="0"/>
          <c:w val="0.71719691118891693"/>
          <c:h val="0.9737994565698706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-0.13890763107728038"/>
                  <c:y val="0.11582988794895804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14.49</c:v>
                </c:pt>
                <c:pt idx="1">
                  <c:v>85.51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3"/>
          <c:y val="0"/>
          <c:w val="0.71719691118891693"/>
          <c:h val="0.9737994565698706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-0.23866232877734542"/>
                  <c:y val="-0.18719894218102801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3"/>
          <c:y val="0"/>
          <c:w val="0.71719691118891693"/>
          <c:h val="0.9737994565698706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-0.24938674425016291"/>
                  <c:y val="-0.15747258241147846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83.9</c:v>
                </c:pt>
                <c:pt idx="1">
                  <c:v>16.099999999999987</c:v>
                </c:pt>
              </c:numCache>
            </c:numRef>
          </c:val>
        </c:ser>
        <c:dLbls>
          <c:showCatName val="1"/>
          <c:showPercent val="1"/>
        </c:dLbls>
        <c:firstSliceAng val="351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0.10050364340287626"/>
                  <c:y val="0.1095304886758614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9.4700000000000006</c:v>
                </c:pt>
                <c:pt idx="1">
                  <c:v>90.53</c:v>
                </c:pt>
              </c:numCache>
            </c:numRef>
          </c:val>
        </c:ser>
        <c:dLbls>
          <c:showCatName val="1"/>
          <c:showPercent val="1"/>
        </c:dLbls>
        <c:firstSliceAng val="316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26"/>
  <c:chart>
    <c:autoTitleDeleted val="1"/>
    <c:plotArea>
      <c:layout>
        <c:manualLayout>
          <c:layoutTarget val="inner"/>
          <c:xMode val="edge"/>
          <c:yMode val="edge"/>
          <c:x val="0.16874064380943748"/>
          <c:y val="0"/>
          <c:w val="0.71719691118891693"/>
          <c:h val="0.973799456569871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ไทรงาม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-0.23866232877734544"/>
                  <c:y val="0.15992221102417226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เบิกจ่าย</c:v>
                </c:pt>
                <c:pt idx="1">
                  <c:v>งบประมาณ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42.92</c:v>
                </c:pt>
                <c:pt idx="1">
                  <c:v>57.08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B4CEF-7D2B-4AE1-A010-300B7ACA7460}" type="datetimeFigureOut">
              <a:rPr lang="th-TH" smtClean="0"/>
              <a:pPr/>
              <a:t>10/06/57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7F58E-7216-4132-9889-8F20DBFD23C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3829458-89CD-4EFB-ADA1-78BABABFDD2B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10C2D8F-7D36-45D9-A6B3-0957CDCAC1B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90937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7ABAF-5D2C-4F2F-AF4F-62371C145912}" type="slidenum">
              <a:rPr lang="th-TH" smtClean="0"/>
              <a:pPr/>
              <a:t>117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657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8C12-221A-424B-97A0-C9ABF9ABC228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34044-CCF7-4C95-84CB-6796B351F50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9087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397D-8242-4293-8634-9BE303E01468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70CF9-F1D2-455D-A4D8-72FF1578F3F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0953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F5479-637D-41E1-984C-A01F7ED5B616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5BEEF-B925-4A81-9A63-C62B5CA3CE0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9141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3C920-9B02-4410-92C6-6467FDD5338D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F0FD1-9FE4-4B56-BC3B-08FABF2CF8D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5532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A7E92-C314-4457-AE1B-6E06C04F41FF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2D262-5E52-4A3F-B2A2-192855E780F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004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2E132-BD55-41E3-8E29-213F1089EFB0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B9794-6D1A-4CF3-AF6C-1DB3E2264BE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5156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34F6-F57A-4067-BD4B-D4C29E7DE85B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46907-0848-4990-A806-DE5D7BA21E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5691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595D0-400C-4002-8F03-A530D56B8DAC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33651-A59E-4E6C-9C00-C325E86D8F9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0549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E817-DDEB-4195-833A-95342AFAB0ED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40F8-F443-4458-8B5E-B321728DEDB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3811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932B-A683-429B-8DBB-05697F5808AA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3684-F018-48D3-B82E-30375F85D79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2216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33DD9-6EE5-4258-ACC5-F4A09B287898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4F187-D477-4D2B-8B68-C6506E458CB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093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B06012-5E51-474F-8089-37B577B678A1}" type="datetimeFigureOut">
              <a:rPr lang="th-TH"/>
              <a:pPr>
                <a:defRPr/>
              </a:pPr>
              <a:t>10/06/57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1CB885-1CC4-4F94-BB81-4FBE7CA110A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298694"/>
            <a:ext cx="3892992" cy="408623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800" b="1" dirty="0" smtClean="0"/>
              <a:t>            อ.เมืองกำแพงเพชร อ.ไทรงาม อ.</a:t>
            </a:r>
            <a:r>
              <a:rPr lang="th-TH" sz="1800" b="1" dirty="0" err="1" smtClean="0"/>
              <a:t>โกสัม</a:t>
            </a:r>
            <a:r>
              <a:rPr lang="th-TH" sz="1800" b="1" dirty="0" smtClean="0"/>
              <a:t>พีนคร</a:t>
            </a:r>
            <a:endParaRPr lang="th-TH" sz="1800" b="1" dirty="0"/>
          </a:p>
        </p:txBody>
      </p:sp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285720" y="1643050"/>
            <a:ext cx="8715436" cy="1470025"/>
          </a:xfrm>
        </p:spPr>
        <p:txBody>
          <a:bodyPr/>
          <a:lstStyle/>
          <a:p>
            <a:r>
              <a:rPr lang="th-TH" sz="5000" dirty="0">
                <a:latin typeface="JS Angsumalin" pitchFamily="2" charset="-34"/>
                <a:cs typeface="JS Angsumalin" pitchFamily="2" charset="-34"/>
              </a:rPr>
              <a:t>สรุปผลการดำเนินงาน</a:t>
            </a:r>
            <a:r>
              <a:rPr lang="th-TH" sz="5000" dirty="0" smtClean="0">
                <a:latin typeface="JS Angsumalin" pitchFamily="2" charset="-34"/>
                <a:cs typeface="JS Angsumalin" pitchFamily="2" charset="-34"/>
              </a:rPr>
              <a:t>ตามประเด็นยุทธศาสตร์</a:t>
            </a:r>
            <a:r>
              <a:rPr lang="th-TH" sz="5000" dirty="0">
                <a:latin typeface="JS Angsumalin" pitchFamily="2" charset="-34"/>
                <a:cs typeface="JS Angsumalin" pitchFamily="2" charset="-34"/>
              </a:rPr>
              <a:t> </a:t>
            </a:r>
            <a:endParaRPr lang="th-TH" sz="5000" dirty="0" smtClean="0">
              <a:solidFill>
                <a:schemeClr val="accent2"/>
              </a:solidFill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6" y="6072206"/>
            <a:ext cx="728640" cy="72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794" y="2750587"/>
            <a:ext cx="5143536" cy="1464231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เครือข่ายบริการสุขภาพ (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)</a:t>
            </a:r>
          </a:p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อ.เมือง อ.ไทรงาม อ.</a:t>
            </a:r>
            <a:r>
              <a:rPr lang="th-TH" sz="40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224161" y="4758649"/>
            <a:ext cx="377699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th-TH" dirty="0" smtClean="0">
                <a:latin typeface="JS Angsumalin" pitchFamily="2" charset="-34"/>
                <a:ea typeface="Calibri" pitchFamily="34" charset="0"/>
                <a:cs typeface="JS Angsumalin" pitchFamily="2" charset="-34"/>
              </a:rPr>
              <a:t>นายแพทย์ไพฑูรย์ อ่อนเกตุ</a:t>
            </a:r>
          </a:p>
          <a:p>
            <a:pPr lvl="0" algn="r"/>
            <a:r>
              <a:rPr lang="th-TH" dirty="0" smtClean="0">
                <a:latin typeface="JS Angsumalin" pitchFamily="2" charset="-34"/>
                <a:ea typeface="Calibri" pitchFamily="34" charset="0"/>
                <a:cs typeface="JS Angsumalin" pitchFamily="2" charset="-34"/>
              </a:rPr>
              <a:t>หัวหน้ากลุ่มภารกิจด้านบริการปฐมภูมิ</a:t>
            </a:r>
            <a:br>
              <a:rPr lang="th-TH" dirty="0" smtClean="0">
                <a:latin typeface="JS Angsumalin" pitchFamily="2" charset="-34"/>
                <a:ea typeface="Calibri" pitchFamily="34" charset="0"/>
                <a:cs typeface="JS Angsumalin" pitchFamily="2" charset="-34"/>
              </a:rPr>
            </a:br>
            <a:r>
              <a:rPr lang="th-TH" dirty="0" smtClean="0">
                <a:latin typeface="JS Angsumalin" pitchFamily="2" charset="-34"/>
                <a:ea typeface="Calibri" pitchFamily="34" charset="0"/>
                <a:cs typeface="JS Angsumalin" pitchFamily="2" charset="-34"/>
              </a:rPr>
              <a:t>โรงพยาบาลกำแพงเพชร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857620" y="71414"/>
            <a:ext cx="1928826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ข้อมูลทั่วไป</a:t>
            </a:r>
            <a:endParaRPr lang="en-US" sz="40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857224" y="357166"/>
            <a:ext cx="2286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โครงสร้างประชากร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64513" name="รูปภาพ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89480"/>
            <a:ext cx="4111654" cy="2643206"/>
          </a:xfrm>
          <a:prstGeom prst="rect">
            <a:avLst/>
          </a:prstGeo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428596" y="3429000"/>
            <a:ext cx="392909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cs typeface="TH SarabunIT๙" pitchFamily="34" charset="-34"/>
              </a:rPr>
              <a:t>ปิ</a:t>
            </a:r>
            <a:r>
              <a:rPr kumimoji="0" lang="th-TH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cs typeface="TH SarabunIT๙" pitchFamily="34" charset="-34"/>
              </a:rPr>
              <a:t>ระมิดประชากรจำแนกตามกลุ่มอายุและเพศ อำเภอเมือง ปี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cs typeface="TH SarabunIT๙" pitchFamily="34" charset="-34"/>
              </a:rPr>
              <a:t>2557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64516" name="รูปภาพ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7500" y="857232"/>
            <a:ext cx="4052218" cy="2714644"/>
          </a:xfrm>
          <a:prstGeom prst="rect">
            <a:avLst/>
          </a:prstGeom>
          <a:noFill/>
        </p:spPr>
      </p:pic>
      <p:sp>
        <p:nvSpPr>
          <p:cNvPr id="9" name="สี่เหลี่ยมผืนผ้า 8"/>
          <p:cNvSpPr/>
          <p:nvPr/>
        </p:nvSpPr>
        <p:spPr>
          <a:xfrm>
            <a:off x="4857752" y="3429000"/>
            <a:ext cx="4071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600" dirty="0" err="1" smtClean="0"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ปิ</a:t>
            </a:r>
            <a:r>
              <a:rPr lang="th-TH" sz="1600" dirty="0" smtClean="0"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ระมิดประชากรจำแนกตามกลุ่มอายุและเพศ  อำเภอไทรงาม ปี </a:t>
            </a:r>
            <a:r>
              <a:rPr lang="en-US" sz="1600" dirty="0" smtClean="0"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2557</a:t>
            </a:r>
            <a:endParaRPr lang="en-US" sz="3200" dirty="0" smtClean="0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64519" name="รูปภาพ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86190"/>
            <a:ext cx="4143404" cy="2643206"/>
          </a:xfrm>
          <a:prstGeom prst="rect">
            <a:avLst/>
          </a:prstGeom>
          <a:noFill/>
        </p:spPr>
      </p:pic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357158" y="6357958"/>
            <a:ext cx="41504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ปิ</a:t>
            </a:r>
            <a:r>
              <a:rPr kumimoji="0" lang="th-TH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ระมิดประชากรจำแนกตามกลุ่มอายุและเพศ อำเภอ</a:t>
            </a:r>
            <a:r>
              <a:rPr kumimoji="0" lang="th-TH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โกสัม</a:t>
            </a:r>
            <a:r>
              <a:rPr kumimoji="0" lang="th-TH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พีนคร ปี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2557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3929066"/>
            <a:ext cx="4286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เมื่อ</a:t>
            </a:r>
            <a:r>
              <a:rPr lang="th-TH" sz="2000" b="1" dirty="0" err="1" smtClean="0">
                <a:latin typeface="TH SarabunIT๙" pitchFamily="34" charset="-34"/>
                <a:cs typeface="TH SarabunIT๙" pitchFamily="34" charset="-34"/>
              </a:rPr>
              <a:t>วิเคราะห์ปิ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ระมิดประชากรทั้ง 3 อำเภอพบว่า โครงสร้างประชากรส่วนใหญ่อยู่ในกลุ่มวัยแรงงาน ค่อนข้างไปทางผู้สูงอายุ (35 ขึ้นไป) แสดงว่าแนวโน้มในประชากรในเครือข่ายบริการ (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NODE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) จะเป็นสังคมผู้อายุเพิ่มขึ้น และ   </a:t>
            </a:r>
            <a:r>
              <a:rPr lang="th-TH" sz="2000" b="1" dirty="0" err="1" smtClean="0">
                <a:latin typeface="TH SarabunIT๙" pitchFamily="34" charset="-34"/>
                <a:cs typeface="TH SarabunIT๙" pitchFamily="34" charset="-34"/>
              </a:rPr>
              <a:t>ฐานปิ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ระมิดแคบแสดงว่าเด็กแรกเกิดลดลง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356" y="484511"/>
            <a:ext cx="557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การวางแผนแก้ไข 3-5 ปี</a:t>
            </a:r>
            <a:endParaRPr lang="th-TH" sz="6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857364"/>
            <a:ext cx="821537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1. สร้างระบบการดูแลสุขภาพประชาชนแบบไร้รอยต่อใน</a:t>
            </a:r>
          </a:p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   โรงพยาบาล ทั้ง 4 แห่ง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3214686"/>
            <a:ext cx="821537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2. เพิ่มประสิทธิภาพการใช้เตียงในสถานบริการในเครือข่าย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34" y="4000504"/>
            <a:ext cx="821537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3. กระจายทรัพยากรให้ครอบคลุมและเกิดประโยชน์สูงสุด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4"/>
          <p:cNvGrpSpPr/>
          <p:nvPr/>
        </p:nvGrpSpPr>
        <p:grpSpPr>
          <a:xfrm>
            <a:off x="714348" y="2364705"/>
            <a:ext cx="7858180" cy="1921551"/>
            <a:chOff x="5627477" y="1496642"/>
            <a:chExt cx="3516523" cy="798854"/>
          </a:xfrm>
        </p:grpSpPr>
        <p:sp>
          <p:nvSpPr>
            <p:cNvPr id="10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1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40983" y="1615439"/>
              <a:ext cx="2246856" cy="55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80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 ขอบคุณครับ... </a:t>
              </a:r>
              <a:endParaRPr lang="th-TH" sz="80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4"/>
          <p:cNvGrpSpPr/>
          <p:nvPr/>
        </p:nvGrpSpPr>
        <p:grpSpPr>
          <a:xfrm>
            <a:off x="428597" y="2357430"/>
            <a:ext cx="8143930" cy="1928825"/>
            <a:chOff x="5499604" y="1493618"/>
            <a:chExt cx="3644396" cy="801878"/>
          </a:xfrm>
        </p:grpSpPr>
        <p:sp>
          <p:nvSpPr>
            <p:cNvPr id="10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1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99604" y="1493618"/>
              <a:ext cx="3196839" cy="767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ภาคผนวก</a:t>
              </a:r>
            </a:p>
            <a:p>
              <a:pPr algn="ctr"/>
              <a:r>
                <a:rPr lang="th-TH" sz="54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ตัวชี้วัดที่ไม่ผ่านเกณฑ์รายอำเภอ</a:t>
              </a:r>
              <a:endParaRPr lang="th-TH" sz="54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45" t="22461" r="39055" b="50195"/>
          <a:stretch>
            <a:fillRect/>
          </a:stretch>
        </p:blipFill>
        <p:spPr bwMode="auto">
          <a:xfrm>
            <a:off x="285720" y="1928826"/>
            <a:ext cx="864399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3643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อำเภอเมือง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3643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อำเภอเมือง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745" t="7812" r="24780" b="15039"/>
          <a:stretch>
            <a:fillRect/>
          </a:stretch>
        </p:blipFill>
        <p:spPr bwMode="auto">
          <a:xfrm>
            <a:off x="357158" y="1285860"/>
            <a:ext cx="8501122" cy="49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3643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อำเภอเมือง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745" t="9766" r="10505" b="14062"/>
          <a:stretch>
            <a:fillRect/>
          </a:stretch>
        </p:blipFill>
        <p:spPr bwMode="auto">
          <a:xfrm>
            <a:off x="273194" y="1357298"/>
            <a:ext cx="8643998" cy="426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3643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อำเภอเมือง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745" t="58594" r="32467" b="33594"/>
          <a:stretch>
            <a:fillRect/>
          </a:stretch>
        </p:blipFill>
        <p:spPr bwMode="auto">
          <a:xfrm>
            <a:off x="285720" y="1571611"/>
            <a:ext cx="8643998" cy="9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4309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อำเภอไทรงาม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781" t="22656" r="46706" b="65625"/>
          <a:stretch>
            <a:fillRect/>
          </a:stretch>
        </p:blipFill>
        <p:spPr bwMode="auto">
          <a:xfrm>
            <a:off x="285720" y="1428736"/>
            <a:ext cx="862018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4309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อำเภอไทรงาม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745" t="36133" r="28074" b="12109"/>
          <a:stretch>
            <a:fillRect/>
          </a:stretch>
        </p:blipFill>
        <p:spPr bwMode="auto">
          <a:xfrm>
            <a:off x="256165" y="1379854"/>
            <a:ext cx="866152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4309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อำเภอไทรงาม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745" t="41992" r="13799" b="35547"/>
          <a:stretch>
            <a:fillRect/>
          </a:stretch>
        </p:blipFill>
        <p:spPr bwMode="auto">
          <a:xfrm>
            <a:off x="285720" y="1357298"/>
            <a:ext cx="864399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3637514"/>
              </p:ext>
            </p:extLst>
          </p:nvPr>
        </p:nvGraphicFramePr>
        <p:xfrm>
          <a:off x="214282" y="1571612"/>
          <a:ext cx="8715436" cy="3096345"/>
        </p:xfrm>
        <a:graphic>
          <a:graphicData uri="http://schemas.openxmlformats.org/drawingml/2006/table">
            <a:tbl>
              <a:tblPr firstRow="1" firstCol="1" bandRow="1" bandCol="1">
                <a:tableStyleId>{46F890A9-2807-4EBB-B81D-B2AA78EC7F39}</a:tableStyleId>
              </a:tblPr>
              <a:tblGrid>
                <a:gridCol w="1714512"/>
                <a:gridCol w="1785950"/>
                <a:gridCol w="1714512"/>
                <a:gridCol w="1857388"/>
                <a:gridCol w="1643074"/>
              </a:tblGrid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สัดส่วนบุคลากร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อำเภอเมือง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อำเภอไทรงาม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</a:t>
                      </a:r>
                      <a:r>
                        <a:rPr lang="th-TH" sz="2400" b="1" dirty="0" err="1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รพ.ทุ่งโพธิ์ทะเล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รพ.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</a:t>
                      </a:r>
                      <a:r>
                        <a:rPr lang="th-TH" sz="2400" b="1" dirty="0" err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สสอ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+</a:t>
                      </a: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รพ.สต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๘๓.๘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๑๖.๒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๖๖.๒๐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๓๓.๘๐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๓๑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๖๙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/>
                        <a:t>-</a:t>
                      </a:r>
                      <a:endParaRPr lang="th-TH" b="1" dirty="0"/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แพทย์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: 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234.7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๙,๘๗๒.๔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14,112.5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 : 6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,391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err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ทันตแพทย์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: 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636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๑๖,๕๔๕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9,408.3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 : 6,391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เภสัชกร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: 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259.5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๙,๘๗๒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๑๔,๑๑๒.๕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: 6,391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พยาบาลวิชาชีพ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: 413.99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๑,๐๒๘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๑,๔๘๕.๕๓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:</a:t>
                      </a:r>
                      <a:r>
                        <a:rPr lang="en-US" sz="2400" b="1" baseline="0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 608.67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บุคลากรอื่น ๆ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 : 986.73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๖๕๖.๙๘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4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๑,๕๖๘.๐๕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: 277.87</a:t>
                      </a:r>
                      <a:endParaRPr lang="en-US" sz="24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>
          <a:xfrm>
            <a:off x="1928794" y="357166"/>
            <a:ext cx="5072098" cy="1143000"/>
          </a:xfrm>
        </p:spPr>
        <p:txBody>
          <a:bodyPr/>
          <a:lstStyle/>
          <a:p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สัดส่วนบุคลากรทางการแพทย์</a:t>
            </a:r>
            <a:endParaRPr lang="en-US" altLang="zh-CN" sz="4800" dirty="0">
              <a:latin typeface="JS Angsumalin" pitchFamily="2" charset="-34"/>
              <a:ea typeface="SimSun" pitchFamily="2" charset="-122"/>
              <a:cs typeface="JS Angsumalin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786322"/>
            <a:ext cx="8643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เมื่อพิจารณาสัดส่วนบุคลกรทางการแพทย์จำแนกเป็นรายอำเภอ พบว่า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กลุ่มแพทย์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	   สัดส่วนสูงสุดที่ อ.</a:t>
            </a:r>
            <a:r>
              <a:rPr lang="th-TH" sz="2000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พีนคร ต่ำที่สุดอยู่ที่ อ.เมือง และ พบว่าเกินเกณฑ์อยู่ที่ อ.</a:t>
            </a:r>
            <a:r>
              <a:rPr lang="th-TH" sz="2000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พีนคร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กลุ่ม</a:t>
            </a:r>
            <a:r>
              <a:rPr lang="th-TH" sz="2000" b="1" dirty="0" err="1" smtClean="0">
                <a:latin typeface="TH SarabunIT๙" pitchFamily="34" charset="-34"/>
                <a:cs typeface="TH SarabunIT๙" pitchFamily="34" charset="-34"/>
              </a:rPr>
              <a:t>ทันตแพทย์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สัดส่วนสูงสุดที่ อ.ไทรงาม     ต่ำที่สุดอยู่ที่ รพ.ทุ่งโพธิ์ทะเล และ พบว่าเกินเกณฑ์ที่ อ.ไทรงาม และ อ.</a:t>
            </a:r>
            <a:r>
              <a:rPr lang="th-TH" sz="2000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พี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กลุ่มเภสัชกร 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   สัดส่วนสูงสุดที่ อ.</a:t>
            </a:r>
            <a:r>
              <a:rPr lang="th-TH" sz="2000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พีนคร ต่ำที่สุดอยู่ที่ รพ.ทุ่งโพธิ์ทะเล และพบเกินเกณฑ์ที่ อ.</a:t>
            </a:r>
            <a:r>
              <a:rPr lang="th-TH" sz="2000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พีนคร อ.ไทรงาม อ.เมือง</a:t>
            </a:r>
          </a:p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พยาบาล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	   สัดส่วนสูงสุดที่ อ.</a:t>
            </a:r>
            <a:r>
              <a:rPr lang="th-TH" sz="2000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000" dirty="0" smtClean="0">
                <a:latin typeface="TH SarabunIT๙" pitchFamily="34" charset="-34"/>
                <a:cs typeface="TH SarabunIT๙" pitchFamily="34" charset="-34"/>
              </a:rPr>
              <a:t>พีนคร ต่ำที่สุดอยู่ที่ อ.เมือง </a:t>
            </a:r>
            <a:r>
              <a:rPr lang="en-US" sz="2000" dirty="0" smtClean="0">
                <a:latin typeface="TH SarabunIT๙" pitchFamily="34" charset="-34"/>
                <a:cs typeface="TH SarabunIT๙" pitchFamily="34" charset="-34"/>
              </a:rPr>
              <a:t>[</a:t>
            </a:r>
            <a:r>
              <a:rPr lang="th-TH" sz="1800" dirty="0" smtClean="0">
                <a:latin typeface="TH SarabunIT๙" pitchFamily="34" charset="-34"/>
                <a:cs typeface="TH SarabunIT๙" pitchFamily="34" charset="-34"/>
              </a:rPr>
              <a:t>ไม่พบพยาบาลวิชาชีพรับผิดชอบประชากรสัดส่วนเกินมาตรฐาน</a:t>
            </a:r>
            <a:r>
              <a:rPr lang="en-US" sz="1800" dirty="0" smtClean="0">
                <a:latin typeface="TH SarabunIT๙" pitchFamily="34" charset="-34"/>
                <a:cs typeface="TH SarabunIT๙" pitchFamily="34" charset="-34"/>
              </a:rPr>
              <a:t>]</a:t>
            </a:r>
            <a:endParaRPr lang="th-TH" sz="2000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4309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อำเภอไทรงาม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745" t="45898" r="30820" b="48242"/>
          <a:stretch>
            <a:fillRect/>
          </a:stretch>
        </p:blipFill>
        <p:spPr bwMode="auto">
          <a:xfrm>
            <a:off x="285720" y="1643050"/>
            <a:ext cx="864399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5495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</a:t>
            </a:r>
            <a:r>
              <a:rPr lang="th-TH" sz="8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745" t="32226" r="47840" b="41406"/>
          <a:stretch>
            <a:fillRect/>
          </a:stretch>
        </p:blipFill>
        <p:spPr bwMode="auto">
          <a:xfrm>
            <a:off x="357158" y="1285860"/>
            <a:ext cx="8501122" cy="255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5495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</a:t>
            </a:r>
            <a:r>
              <a:rPr lang="th-TH" sz="8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745" t="24414" r="51683" b="50195"/>
          <a:stretch>
            <a:fillRect/>
          </a:stretch>
        </p:blipFill>
        <p:spPr bwMode="auto">
          <a:xfrm>
            <a:off x="357158" y="1214422"/>
            <a:ext cx="8572560" cy="268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5495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</a:t>
            </a:r>
            <a:r>
              <a:rPr lang="th-TH" sz="8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745" t="52734" r="50586" b="18945"/>
          <a:stretch>
            <a:fillRect/>
          </a:stretch>
        </p:blipFill>
        <p:spPr bwMode="auto">
          <a:xfrm>
            <a:off x="357158" y="1285860"/>
            <a:ext cx="85848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 flipH="1">
            <a:off x="1285852" y="642918"/>
            <a:ext cx="314327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0"/>
            <a:ext cx="5495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อำเภอ</a:t>
            </a:r>
            <a:r>
              <a:rPr lang="th-TH" sz="80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745" t="45898" r="87921" b="48242"/>
          <a:stretch>
            <a:fillRect/>
          </a:stretch>
        </p:blipFill>
        <p:spPr bwMode="auto">
          <a:xfrm>
            <a:off x="785786" y="1785926"/>
            <a:ext cx="228601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43174" y="1905648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(ไม่มี)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3108" y="2000240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งบค่าเสื่อม</a:t>
            </a:r>
            <a:endParaRPr lang="th-TH" sz="9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6" y="476672"/>
            <a:ext cx="9113054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89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latin typeface="JS Angsumalin" pitchFamily="2" charset="-34"/>
                <a:cs typeface="JS Angsumalin" pitchFamily="2" charset="-34"/>
              </a:rPr>
              <a:t>รายละเอียดการโอนงบค่าเสื่อมรายหน่วยบริการ ร้อยละ 80</a:t>
            </a:r>
            <a:br>
              <a:rPr lang="th-TH" sz="4000" b="1" dirty="0" smtClean="0">
                <a:solidFill>
                  <a:srgbClr val="0000FF"/>
                </a:solidFill>
                <a:latin typeface="JS Angsumalin" pitchFamily="2" charset="-34"/>
                <a:cs typeface="JS Angsumalin" pitchFamily="2" charset="-34"/>
              </a:rPr>
            </a:br>
            <a:r>
              <a:rPr lang="th-TH" sz="4000" b="1" dirty="0" err="1" smtClean="0">
                <a:solidFill>
                  <a:srgbClr val="0000FF"/>
                </a:solidFill>
                <a:latin typeface="JS Angsumalin" pitchFamily="2" charset="-34"/>
                <a:cs typeface="JS Angsumalin" pitchFamily="2" charset="-34"/>
              </a:rPr>
              <a:t>สปสช</a:t>
            </a:r>
            <a:r>
              <a:rPr lang="th-TH" sz="4000" b="1" dirty="0" smtClean="0">
                <a:solidFill>
                  <a:srgbClr val="0000FF"/>
                </a:solidFill>
                <a:latin typeface="JS Angsumalin" pitchFamily="2" charset="-34"/>
                <a:cs typeface="JS Angsumalin" pitchFamily="2" charset="-34"/>
              </a:rPr>
              <a:t>.เขต 3 นครสวรรค์</a:t>
            </a:r>
            <a:endParaRPr lang="th-TH" sz="4000" b="1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2050" name="Picture 2" descr="D:\แผนกลยุทธโรงพยาบาลกำแพงเพชร\57\11มิย57Node\56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1" t="21166" r="2126" b="11731"/>
          <a:stretch/>
        </p:blipFill>
        <p:spPr bwMode="auto">
          <a:xfrm>
            <a:off x="35496" y="1844824"/>
            <a:ext cx="904229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 flipV="1">
            <a:off x="179512" y="3429000"/>
            <a:ext cx="8712968" cy="7200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 flipV="1">
            <a:off x="169776" y="3609020"/>
            <a:ext cx="8712968" cy="7200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179512" y="3501008"/>
            <a:ext cx="0" cy="21602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8892480" y="3429000"/>
            <a:ext cx="0" cy="21602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 flipV="1">
            <a:off x="179512" y="3789040"/>
            <a:ext cx="8712968" cy="720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179512" y="3708648"/>
            <a:ext cx="0" cy="152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8892480" y="3636640"/>
            <a:ext cx="0" cy="152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V="1">
            <a:off x="125506" y="5805264"/>
            <a:ext cx="8820980" cy="36004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 flipV="1">
            <a:off x="107504" y="5589240"/>
            <a:ext cx="8838982" cy="36004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>
            <a:off x="125506" y="5625244"/>
            <a:ext cx="0" cy="216024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8930478" y="5589240"/>
            <a:ext cx="0" cy="216024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75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3297" y="-1127856"/>
            <a:ext cx="6397227" cy="90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80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8363272" cy="936104"/>
          </a:xfrm>
        </p:spPr>
        <p:txBody>
          <a:bodyPr>
            <a:noAutofit/>
          </a:bodyPr>
          <a:lstStyle/>
          <a:p>
            <a:r>
              <a:rPr lang="th-TH" sz="7200" dirty="0">
                <a:latin typeface="JS Angsumalin" pitchFamily="2" charset="-34"/>
                <a:cs typeface="JS Angsumalin" pitchFamily="2" charset="-34"/>
              </a:rPr>
              <a:t>รายงานความก้าวหน้างบ</a:t>
            </a:r>
            <a:r>
              <a:rPr lang="th-TH" sz="7200" dirty="0" smtClean="0">
                <a:latin typeface="JS Angsumalin" pitchFamily="2" charset="-34"/>
                <a:cs typeface="JS Angsumalin" pitchFamily="2" charset="-34"/>
              </a:rPr>
              <a:t>ลงทุนอาคาร</a:t>
            </a:r>
            <a:r>
              <a:rPr lang="th-TH" sz="72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7200" dirty="0" err="1" smtClean="0">
                <a:latin typeface="JS Angsumalin" pitchFamily="2" charset="-34"/>
                <a:cs typeface="JS Angsumalin" pitchFamily="2" charset="-34"/>
              </a:rPr>
              <a:t>คสล.</a:t>
            </a:r>
            <a:r>
              <a:rPr lang="th-TH" sz="72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72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30624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3637514"/>
              </p:ext>
            </p:extLst>
          </p:nvPr>
        </p:nvGraphicFramePr>
        <p:xfrm>
          <a:off x="285720" y="1571612"/>
          <a:ext cx="8572560" cy="2699355"/>
        </p:xfrm>
        <a:graphic>
          <a:graphicData uri="http://schemas.openxmlformats.org/drawingml/2006/table">
            <a:tbl>
              <a:tblPr firstRow="1" firstCol="1" bandRow="1" bandCol="1">
                <a:tableStyleId>{46F890A9-2807-4EBB-B81D-B2AA78EC7F39}</a:tableStyleId>
              </a:tblPr>
              <a:tblGrid>
                <a:gridCol w="2671967"/>
                <a:gridCol w="3339958"/>
                <a:gridCol w="2560635"/>
              </a:tblGrid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บุคลากร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เครือข่ายบริการปฐมภูมิ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เกณฑ์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แพทย์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39,065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</a:t>
                      </a: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 :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10,000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 err="1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ทันต</a:t>
                      </a:r>
                      <a:r>
                        <a:rPr lang="th-TH" sz="2800" b="1" dirty="0" err="1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แพทย์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/ทัน</a:t>
                      </a:r>
                      <a:r>
                        <a:rPr lang="th-TH" sz="2800" b="1" dirty="0" err="1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ตาภิ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บาล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๑2,208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</a:t>
                      </a: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 : 10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,</a:t>
                      </a: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000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เภสัชกร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7,235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: 10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,000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พยาบาลวิชาชีพ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3,111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:</a:t>
                      </a:r>
                      <a:r>
                        <a:rPr lang="en-US" sz="2800" b="1" baseline="0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 5</a:t>
                      </a:r>
                      <a:r>
                        <a:rPr lang="th-TH" sz="2800" b="1" baseline="0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,</a:t>
                      </a:r>
                      <a:r>
                        <a:rPr lang="en-US" sz="2800" b="1" baseline="0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000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2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บุคลากรอื่น ๆ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</a:t>
                      </a:r>
                      <a:r>
                        <a:rPr lang="en-US" sz="2800" b="1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: 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1,033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: 1</a:t>
                      </a: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,250</a:t>
                      </a:r>
                      <a:endParaRPr lang="en-US" sz="2800" b="1" dirty="0"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>
          <a:xfrm>
            <a:off x="857224" y="357166"/>
            <a:ext cx="7500990" cy="1143000"/>
          </a:xfrm>
        </p:spPr>
        <p:txBody>
          <a:bodyPr/>
          <a:lstStyle/>
          <a:p>
            <a:r>
              <a:rPr lang="th-TH" dirty="0">
                <a:latin typeface="JS Angsumalin" pitchFamily="2" charset="-34"/>
                <a:cs typeface="JS Angsumalin" pitchFamily="2" charset="-34"/>
              </a:rPr>
              <a:t>สัดส่วน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บุคลากรด้านบริการปฐมภูมิต่อประชากร</a:t>
            </a:r>
            <a:endParaRPr lang="en-US" altLang="zh-CN" dirty="0">
              <a:latin typeface="JS Angsumalin" pitchFamily="2" charset="-34"/>
              <a:ea typeface="SimSun" pitchFamily="2" charset="-122"/>
              <a:cs typeface="JS Angsumalin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572008"/>
            <a:ext cx="857256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IT๙" pitchFamily="34" charset="-34"/>
                <a:cs typeface="TH SarabunIT๙" pitchFamily="34" charset="-34"/>
              </a:rPr>
              <a:t>เมื่อพิจารณาสัดส่วนบุคลากรด้านบริการปฐมภูมิต่อประชากร พบว่า</a:t>
            </a:r>
          </a:p>
          <a:p>
            <a:pPr algn="ctr"/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กลุ่มแพทย์ และ</a:t>
            </a:r>
            <a:r>
              <a:rPr lang="th-TH" sz="2400" dirty="0" err="1" smtClean="0">
                <a:latin typeface="TH SarabunIT๙" pitchFamily="34" charset="-34"/>
                <a:cs typeface="TH SarabunIT๙" pitchFamily="34" charset="-34"/>
              </a:rPr>
              <a:t>ทันตแพทย์</a:t>
            </a: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/ทัน</a:t>
            </a:r>
            <a:r>
              <a:rPr lang="th-TH" sz="2400" dirty="0" err="1" smtClean="0">
                <a:latin typeface="TH SarabunIT๙" pitchFamily="34" charset="-34"/>
                <a:cs typeface="TH SarabunIT๙" pitchFamily="34" charset="-34"/>
              </a:rPr>
              <a:t>ตาภิ</a:t>
            </a: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บาล  ยังเป็นกลุ่มที่ขาดแคลน สัดส่วนการให้บริการเกินเกณฑ์         ส่วนเภสัชกร พยาบาลวิชาชีพ และบุคลากรอื่น ไม่เกินเกณฑ์</a:t>
            </a:r>
            <a:endParaRPr lang="th-TH" sz="2400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63272" cy="936104"/>
          </a:xfrm>
        </p:spPr>
        <p:txBody>
          <a:bodyPr>
            <a:noAutofit/>
          </a:bodyPr>
          <a:lstStyle/>
          <a:p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รายงานความก้าวหน้างบ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ลงทุนอาคาร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3500" dirty="0" err="1" smtClean="0">
                <a:latin typeface="JS Angsumalin" pitchFamily="2" charset="-34"/>
                <a:cs typeface="JS Angsumalin" pitchFamily="2" charset="-34"/>
              </a:rPr>
              <a:t>คสล.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158" y="1071546"/>
            <a:ext cx="8352928" cy="5544616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พื้นที่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ใช้สอยประมาณ 5,640 ตาราง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เมตร</a:t>
            </a:r>
          </a:p>
          <a:p>
            <a:pPr marL="0" indent="0">
              <a:buNone/>
            </a:pPr>
            <a:r>
              <a:rPr lang="th-TH" sz="3500" u="sng" dirty="0" smtClean="0">
                <a:latin typeface="JS Angsumalin" pitchFamily="2" charset="-34"/>
                <a:cs typeface="JS Angsumalin" pitchFamily="2" charset="-34"/>
              </a:rPr>
              <a:t>ได้รับ</a:t>
            </a:r>
            <a:r>
              <a:rPr lang="th-TH" sz="3500" u="sng" dirty="0">
                <a:latin typeface="JS Angsumalin" pitchFamily="2" charset="-34"/>
                <a:cs typeface="JS Angsumalin" pitchFamily="2" charset="-34"/>
              </a:rPr>
              <a:t>จัดสรรงบประมาณรายจ่ายประจำปี 2554 – 2556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sz="3500" dirty="0">
                <a:latin typeface="JS Angsumalin" pitchFamily="2" charset="-34"/>
                <a:cs typeface="JS Angsumalin" pitchFamily="2" charset="-34"/>
              </a:rPr>
            </a:b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จาก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สำนักงานปลัดกระทรวง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สาธารณสุข </a:t>
            </a:r>
            <a:r>
              <a:rPr lang="th-TH" sz="3500" dirty="0" smtClean="0">
                <a:solidFill>
                  <a:srgbClr val="0000FF"/>
                </a:solidFill>
                <a:latin typeface="JS Angsumalin" pitchFamily="2" charset="-34"/>
                <a:cs typeface="JS Angsumalin" pitchFamily="2" charset="-34"/>
              </a:rPr>
              <a:t>(ครม.อนุมัติ 16 พ.ย. 53)</a:t>
            </a:r>
          </a:p>
          <a:p>
            <a:pPr marL="0" indent="0">
              <a:buNone/>
            </a:pP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งบประมาณ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ทั้งสิ้น         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              	62,413,000 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บาท</a:t>
            </a:r>
            <a:br>
              <a:rPr lang="th-TH" sz="3500" dirty="0">
                <a:latin typeface="JS Angsumalin" pitchFamily="2" charset="-34"/>
                <a:cs typeface="JS Angsumalin" pitchFamily="2" charset="-34"/>
              </a:rPr>
            </a:br>
            <a:r>
              <a:rPr lang="th-TH" sz="3500" dirty="0">
                <a:latin typeface="JS Angsumalin" pitchFamily="2" charset="-34"/>
                <a:cs typeface="JS Angsumalin" pitchFamily="2" charset="-34"/>
              </a:rPr>
              <a:t>    ปี 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2554 งบประมาณ             	12,485,000 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บาท</a:t>
            </a:r>
            <a:br>
              <a:rPr lang="th-TH" sz="3500" dirty="0">
                <a:latin typeface="JS Angsumalin" pitchFamily="2" charset="-34"/>
                <a:cs typeface="JS Angsumalin" pitchFamily="2" charset="-34"/>
              </a:rPr>
            </a:br>
            <a:r>
              <a:rPr lang="th-TH" sz="3500" dirty="0">
                <a:latin typeface="JS Angsumalin" pitchFamily="2" charset="-34"/>
                <a:cs typeface="JS Angsumalin" pitchFamily="2" charset="-34"/>
              </a:rPr>
              <a:t>    ปี 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2555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ผูกพันงบประมาณ   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  	16,499,600 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บาท</a:t>
            </a:r>
            <a:br>
              <a:rPr lang="th-TH" sz="3500" dirty="0">
                <a:latin typeface="JS Angsumalin" pitchFamily="2" charset="-34"/>
                <a:cs typeface="JS Angsumalin" pitchFamily="2" charset="-34"/>
              </a:rPr>
            </a:br>
            <a:r>
              <a:rPr lang="th-TH" sz="3500" dirty="0">
                <a:latin typeface="JS Angsumalin" pitchFamily="2" charset="-34"/>
                <a:cs typeface="JS Angsumalin" pitchFamily="2" charset="-34"/>
              </a:rPr>
              <a:t>    ปี 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2556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ผูกพันงบประมาณ  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   	33,428,400  บาท</a:t>
            </a:r>
          </a:p>
          <a:p>
            <a:pPr marL="0" indent="0" algn="ctr">
              <a:buNone/>
            </a:pP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ผู้รับจ้าง โดย บริษัท </a:t>
            </a:r>
            <a:r>
              <a:rPr lang="th-TH" sz="3500" dirty="0" err="1" smtClean="0">
                <a:latin typeface="JS Angsumalin" pitchFamily="2" charset="-34"/>
                <a:cs typeface="JS Angsumalin" pitchFamily="2" charset="-34"/>
              </a:rPr>
              <a:t>วี.สถาปัตย์</a:t>
            </a: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 จำกัด เมื่อวันที่ 1 ก.ค. </a:t>
            </a:r>
            <a:r>
              <a:rPr lang="th-TH" sz="3500" dirty="0">
                <a:latin typeface="JS Angsumalin" pitchFamily="2" charset="-34"/>
                <a:cs typeface="JS Angsumalin" pitchFamily="2" charset="-34"/>
              </a:rPr>
              <a:t>54</a:t>
            </a:r>
            <a:endParaRPr lang="en-US" sz="3500" dirty="0">
              <a:latin typeface="JS Angsumalin" pitchFamily="2" charset="-34"/>
              <a:cs typeface="JS Angsumalin" pitchFamily="2" charset="-34"/>
            </a:endParaRPr>
          </a:p>
          <a:p>
            <a:pPr marL="0" indent="0" algn="ctr">
              <a:buNone/>
            </a:pPr>
            <a:r>
              <a:rPr lang="th-TH" sz="3500" dirty="0" smtClean="0">
                <a:latin typeface="JS Angsumalin" pitchFamily="2" charset="-34"/>
                <a:cs typeface="JS Angsumalin" pitchFamily="2" charset="-34"/>
              </a:rPr>
              <a:t>(เลขที่สัญญา 38/2554)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4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5804" y="1071546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th-TH" sz="3600" u="sng" dirty="0" smtClean="0">
                <a:latin typeface="JS Angsumalin" pitchFamily="2" charset="-34"/>
                <a:cs typeface="JS Angsumalin" pitchFamily="2" charset="-34"/>
              </a:rPr>
              <a:t>การเบิกจ่ายงบประมาณ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งบประมาณที่ได้รับ 	  	62,413,000  บาท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เบิกจ่าย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(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ล่วงหน้า15 </a:t>
            </a:r>
            <a:r>
              <a:rPr lang="en-US" dirty="0">
                <a:latin typeface="JS Angsumalin" pitchFamily="2" charset="-34"/>
                <a:cs typeface="JS Angsumalin" pitchFamily="2" charset="-34"/>
              </a:rPr>
              <a:t>%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   	 9,361,950  บาท</a:t>
            </a:r>
          </a:p>
          <a:p>
            <a:pPr marL="0" indent="0">
              <a:buNone/>
            </a:pPr>
            <a:r>
              <a:rPr lang="th-TH" dirty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sz="3600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คงเหลือ		 </a:t>
            </a:r>
            <a:r>
              <a:rPr lang="th-TH" sz="4000" b="1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3,051,050 </a:t>
            </a:r>
            <a:r>
              <a:rPr lang="th-TH" sz="3600" b="1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3600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บาท</a:t>
            </a:r>
            <a:endParaRPr lang="th-TH" dirty="0" smtClean="0">
              <a:solidFill>
                <a:srgbClr val="C00000"/>
              </a:solidFill>
              <a:latin typeface="JS Angsumalin" pitchFamily="2" charset="-34"/>
              <a:cs typeface="JS Angsumalin" pitchFamily="2" charset="-34"/>
            </a:endParaRPr>
          </a:p>
          <a:p>
            <a:r>
              <a:rPr lang="th-TH" sz="3600" u="sng" dirty="0" smtClean="0">
                <a:latin typeface="JS Angsumalin" pitchFamily="2" charset="-34"/>
                <a:cs typeface="JS Angsumalin" pitchFamily="2" charset="-34"/>
              </a:rPr>
              <a:t>การ</a:t>
            </a:r>
            <a:r>
              <a:rPr lang="th-TH" sz="3600" u="sng" dirty="0">
                <a:latin typeface="JS Angsumalin" pitchFamily="2" charset="-34"/>
                <a:cs typeface="JS Angsumalin" pitchFamily="2" charset="-34"/>
              </a:rPr>
              <a:t>ดำเนินงาน</a:t>
            </a:r>
          </a:p>
          <a:p>
            <a:pPr marL="0" indent="0">
              <a:buNone/>
            </a:pPr>
            <a:r>
              <a:rPr lang="th-TH" dirty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งวดงานทั้งหมด		12  งวดงาน</a:t>
            </a:r>
          </a:p>
          <a:p>
            <a:pPr marL="0" indent="0">
              <a:buNone/>
            </a:pPr>
            <a:r>
              <a:rPr lang="th-TH" dirty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ขณะนี้ดำเนินการได้	 7   งวด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งาน </a:t>
            </a:r>
            <a:endParaRPr lang="th-TH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sz="3600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      คิดเป็น	58.33 </a:t>
            </a:r>
            <a:r>
              <a:rPr lang="en-US" sz="3600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%</a:t>
            </a:r>
            <a:endParaRPr lang="en-US" dirty="0" smtClean="0">
              <a:solidFill>
                <a:srgbClr val="C00000"/>
              </a:solidFill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dirty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4300" dirty="0" smtClean="0">
                <a:solidFill>
                  <a:schemeClr val="accent5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** คาดว่าจะแล้วเสร็จ  3  กุมภาพันธ์  2558**</a:t>
            </a:r>
            <a:endParaRPr lang="th-TH" dirty="0" smtClean="0">
              <a:solidFill>
                <a:schemeClr val="accent5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  <a:p>
            <a:pPr>
              <a:buFontTx/>
              <a:buChar char="-"/>
            </a:pPr>
            <a:endParaRPr lang="en-US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5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328592"/>
          </a:xfrm>
        </p:spPr>
        <p:txBody>
          <a:bodyPr>
            <a:normAutofit/>
          </a:bodyPr>
          <a:lstStyle/>
          <a:p>
            <a:r>
              <a:rPr lang="th-TH" sz="3600" u="sng" dirty="0" smtClean="0">
                <a:latin typeface="JS Angsumalin" pitchFamily="2" charset="-34"/>
                <a:cs typeface="JS Angsumalin" pitchFamily="2" charset="-34"/>
              </a:rPr>
              <a:t>ปัญหา/ อุปสรรค</a:t>
            </a:r>
            <a:endParaRPr lang="th-TH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1. พบว่าผลการเจาะสำรวจดิน เป็นดินทราย มีน้ำมาก ต้องเปลี่ยนเสาเข็มเจาะจาก ชนิดแห้ง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(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Dry Process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 ขนาด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Ø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0.50 ม.</a:t>
            </a:r>
            <a:r>
              <a:rPr lang="en-US" dirty="0">
                <a:latin typeface="JS Angsumalin" pitchFamily="2" charset="-34"/>
                <a:cs typeface="JS Angsumalin" pitchFamily="2" charset="-34"/>
              </a:rPr>
              <a:t> ×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21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ม. เป็นชนิดเปียก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(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Wet Process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 ขนาด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en-US" dirty="0">
                <a:latin typeface="JS Angsumalin" pitchFamily="2" charset="-34"/>
                <a:cs typeface="JS Angsumalin" pitchFamily="2" charset="-34"/>
              </a:rPr>
              <a:t>Ø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0.60 ม.</a:t>
            </a:r>
            <a:r>
              <a:rPr lang="en-US" dirty="0">
                <a:latin typeface="JS Angsumalin" pitchFamily="2" charset="-34"/>
                <a:cs typeface="JS Angsumalin" pitchFamily="2" charset="-34"/>
              </a:rPr>
              <a:t> × 19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ม.</a:t>
            </a:r>
          </a:p>
          <a:p>
            <a:pPr marL="0" indent="0">
              <a:buNone/>
            </a:pPr>
            <a:r>
              <a:rPr lang="th-TH" dirty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-  ขั้นตอนนี้ใช้ระยะเวลาดำเนินการ 248 วัน</a:t>
            </a:r>
            <a:endParaRPr lang="en-US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5122" name="Picture 2" descr="C:\Users\KPH-PLC\Desktop\Presentงบลงทุน\New folder\IMG_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998" y="3861068"/>
            <a:ext cx="3233936" cy="24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PH-PLC\Desktop\Presentงบลงทุน\New folder\DSCN1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857628"/>
            <a:ext cx="3177007" cy="23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22746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4282" y="1124744"/>
            <a:ext cx="8715436" cy="5328592"/>
          </a:xfrm>
        </p:spPr>
        <p:txBody>
          <a:bodyPr>
            <a:normAutofit/>
          </a:bodyPr>
          <a:lstStyle/>
          <a:p>
            <a:r>
              <a:rPr lang="th-TH" sz="3600" u="sng" dirty="0" smtClean="0">
                <a:latin typeface="JS Angsumalin" pitchFamily="2" charset="-34"/>
                <a:cs typeface="JS Angsumalin" pitchFamily="2" charset="-34"/>
              </a:rPr>
              <a:t>ปัญหา/ อุปสรรค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 (ต่อ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2. เปลี่ยนพื้นคอนกรีตเสริมเหล็ก (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RC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 เป็น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POST-TENSION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เนื่องจาก</a:t>
            </a:r>
            <a:br>
              <a:rPr lang="th-TH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</a:t>
            </a:r>
            <a:r>
              <a:rPr lang="th-TH" u="sng" dirty="0" smtClean="0">
                <a:latin typeface="JS Angsumalin" pitchFamily="2" charset="-34"/>
                <a:cs typeface="JS Angsumalin" pitchFamily="2" charset="-34"/>
              </a:rPr>
              <a:t>ข้อดี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1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. พื้นที่ไม่มี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คาน ทำ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ให้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สะดวกและ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ง่ายต่อการวางระบบ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ทางการแพทย์    	   ระบบ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เครื่องปรับอากาศ ระบบ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ไฟฟ้า และระบบสุขาภิบาล</a:t>
            </a:r>
            <a:br>
              <a:rPr lang="th-TH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    2. ลด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ระยะเวลาการก่อสร้างทำให้การก่อสร้างเร็ว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ขึ้น</a:t>
            </a:r>
            <a:br>
              <a:rPr lang="th-TH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    3. ราคา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ถูกทำให้ประหยัดค่าใช้จ่าย โดยทำให้เงินค่างานลดลง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       ประกอบ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กับ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อาคารบริการ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คสล.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๖ชั้น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ของ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โรงพยาบาลกำแพงเพชร    	    ที่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ดำเนินการก่อสร้างแล้วเสร็จก็ใช้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พื้น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POST–TENSION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เช่นกัน</a:t>
            </a:r>
          </a:p>
          <a:p>
            <a:pPr>
              <a:buFontTx/>
              <a:buChar char="-"/>
            </a:pPr>
            <a:endParaRPr lang="en-US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17265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8596" y="1029366"/>
            <a:ext cx="8229600" cy="5328592"/>
          </a:xfrm>
        </p:spPr>
        <p:txBody>
          <a:bodyPr>
            <a:normAutofit/>
          </a:bodyPr>
          <a:lstStyle/>
          <a:p>
            <a:r>
              <a:rPr lang="th-TH" u="sng" dirty="0" smtClean="0">
                <a:latin typeface="JS Angsumalin" pitchFamily="2" charset="-34"/>
                <a:cs typeface="JS Angsumalin" pitchFamily="2" charset="-34"/>
              </a:rPr>
              <a:t>ปัญหา/ อุปสรรค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(ต่อ)</a:t>
            </a:r>
            <a:endParaRPr lang="th-TH" sz="2800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3. ค่าจ้างเพิ่มขึ้น ดังนี้</a:t>
            </a:r>
          </a:p>
          <a:p>
            <a:pPr>
              <a:buFontTx/>
              <a:buChar char="-"/>
            </a:pP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ค่าเปลี่ยนแปลงเสาเข็มเจาะ</a:t>
            </a:r>
            <a:r>
              <a:rPr lang="th-TH" sz="2800" dirty="0">
                <a:latin typeface="JS Angsumalin" pitchFamily="2" charset="-34"/>
                <a:cs typeface="JS Angsumalin" pitchFamily="2" charset="-34"/>
              </a:rPr>
              <a:t>(ชนิด</a:t>
            </a: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แห้งเป็น</a:t>
            </a:r>
            <a:r>
              <a:rPr lang="th-TH" sz="2800" dirty="0">
                <a:latin typeface="JS Angsumalin" pitchFamily="2" charset="-34"/>
                <a:cs typeface="JS Angsumalin" pitchFamily="2" charset="-34"/>
              </a:rPr>
              <a:t>ชนิดเปียก</a:t>
            </a: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)    5,989,000 บาท</a:t>
            </a:r>
          </a:p>
          <a:p>
            <a:pPr>
              <a:buFontTx/>
              <a:buChar char="-"/>
            </a:pP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ค่าเปลี่ยนแปลง</a:t>
            </a:r>
            <a:r>
              <a:rPr lang="th-TH" sz="2800" dirty="0" err="1" smtClean="0">
                <a:latin typeface="JS Angsumalin" pitchFamily="2" charset="-34"/>
                <a:cs typeface="JS Angsumalin" pitchFamily="2" charset="-34"/>
              </a:rPr>
              <a:t>พื้นค</a:t>
            </a: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สล. เป็น</a:t>
            </a:r>
            <a:r>
              <a:rPr lang="th-TH" sz="2800" dirty="0">
                <a:latin typeface="JS Angsumalin" pitchFamily="2" charset="-34"/>
                <a:cs typeface="JS Angsumalin" pitchFamily="2" charset="-34"/>
              </a:rPr>
              <a:t>พื้น</a:t>
            </a:r>
            <a:r>
              <a:rPr lang="en-US" sz="2800" dirty="0">
                <a:latin typeface="JS Angsumalin" pitchFamily="2" charset="-34"/>
                <a:cs typeface="JS Angsumalin" pitchFamily="2" charset="-34"/>
              </a:rPr>
              <a:t>POST-TENSION </a:t>
            </a: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   - 912,000 บาท</a:t>
            </a:r>
          </a:p>
          <a:p>
            <a:pPr marL="0" indent="0">
              <a:buNone/>
            </a:pP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		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</a:t>
            </a:r>
            <a:r>
              <a:rPr lang="th-TH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โดย</a:t>
            </a:r>
            <a:r>
              <a:rPr lang="th-TH" dirty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ของบประมาณเพิ่ม </a:t>
            </a:r>
            <a:r>
              <a:rPr lang="th-TH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  <a:t>         5,077,000 บาท</a:t>
            </a:r>
            <a:br>
              <a:rPr lang="th-TH" dirty="0" smtClean="0">
                <a:solidFill>
                  <a:srgbClr val="C00000"/>
                </a:solidFill>
                <a:latin typeface="JS Angsumalin" pitchFamily="2" charset="-34"/>
                <a:cs typeface="JS Angsumalin" pitchFamily="2" charset="-34"/>
              </a:rPr>
            </a:br>
            <a:r>
              <a:rPr lang="th-TH" sz="2800" dirty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2800" dirty="0" smtClean="0">
                <a:latin typeface="JS Angsumalin" pitchFamily="2" charset="-34"/>
                <a:cs typeface="JS Angsumalin" pitchFamily="2" charset="-34"/>
              </a:rPr>
              <a:t>   </a:t>
            </a:r>
            <a:endParaRPr lang="en-US" sz="2800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endParaRPr lang="th-TH" sz="2800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7170" name="Picture 2" descr="C:\Users\KPH-PLC\Desktop\Presentงบลงทุน\New folder\IMG_0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3837384"/>
            <a:ext cx="3583947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PH-PLC\Desktop\Presentงบลงทุน\New folder\IMG_0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617979" cy="27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42059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328592"/>
          </a:xfrm>
        </p:spPr>
        <p:txBody>
          <a:bodyPr>
            <a:normAutofit/>
          </a:bodyPr>
          <a:lstStyle/>
          <a:p>
            <a:r>
              <a:rPr lang="th-TH" sz="3600" u="sng" dirty="0" smtClean="0">
                <a:latin typeface="JS Angsumalin" pitchFamily="2" charset="-34"/>
                <a:cs typeface="JS Angsumalin" pitchFamily="2" charset="-34"/>
              </a:rPr>
              <a:t>ข้อเสนอแนะพิจารณา</a:t>
            </a:r>
            <a:endParaRPr lang="th-TH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1. ขอใช้เงินบำรุงสมทบการก่อสร้างเพิ่ม </a:t>
            </a:r>
            <a:r>
              <a:rPr lang="th-TH" u="dbl" dirty="0">
                <a:latin typeface="JS Angsumalin" pitchFamily="2" charset="-34"/>
                <a:cs typeface="JS Angsumalin" pitchFamily="2" charset="-34"/>
              </a:rPr>
              <a:t>5,077,000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 บาท  </a:t>
            </a:r>
            <a:endParaRPr lang="th-TH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2. เพื่อขอขยายเวลาการ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ก่อสร้าง 248 วัน</a:t>
            </a:r>
            <a:endParaRPr lang="en-US" dirty="0">
              <a:latin typeface="JS Angsumalin" pitchFamily="2" charset="-34"/>
              <a:cs typeface="JS Angsumalin" pitchFamily="2" charset="-34"/>
            </a:endParaRPr>
          </a:p>
          <a:p>
            <a:pPr>
              <a:buFontTx/>
              <a:buChar char="-"/>
            </a:pPr>
            <a:endParaRPr lang="th-TH" dirty="0">
              <a:cs typeface="+mj-cs"/>
            </a:endParaRPr>
          </a:p>
        </p:txBody>
      </p:sp>
      <p:pic>
        <p:nvPicPr>
          <p:cNvPr id="2051" name="Picture 3" descr="D:\งบลงทุน\2มิย57(กสธ)Defenงบ\รูป\4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5" y="3000372"/>
            <a:ext cx="5873389" cy="33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41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54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54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54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46856" y="980728"/>
            <a:ext cx="8373616" cy="5688632"/>
          </a:xfrm>
        </p:spPr>
        <p:txBody>
          <a:bodyPr>
            <a:normAutofit fontScale="92500"/>
          </a:bodyPr>
          <a:lstStyle/>
          <a:p>
            <a:r>
              <a:rPr lang="th-TH" sz="3600" u="sng" dirty="0" smtClean="0">
                <a:latin typeface="JS Angsumalin" pitchFamily="2" charset="-34"/>
                <a:cs typeface="JS Angsumalin" pitchFamily="2" charset="-34"/>
              </a:rPr>
              <a:t>ประเด็นพิจารณาดำเนินงานของ </a:t>
            </a:r>
            <a:r>
              <a:rPr lang="th-TH" sz="3600" u="sng" dirty="0" err="1" smtClean="0">
                <a:latin typeface="JS Angsumalin" pitchFamily="2" charset="-34"/>
                <a:cs typeface="JS Angsumalin" pitchFamily="2" charset="-34"/>
              </a:rPr>
              <a:t>สป.</a:t>
            </a:r>
            <a:endParaRPr lang="th-TH" u="sng" dirty="0" smtClean="0">
              <a:latin typeface="JS Angsumalin" pitchFamily="2" charset="-34"/>
              <a:cs typeface="JS Angsumalin" pitchFamily="2" charset="-34"/>
            </a:endParaRP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1. วงเงินเกินกว่ามติ ครม. อนุมัติ ดังนี้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สำนักงบประมาณพิจารณาในหลักการแล้ว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ใช้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เงินสมทบ(เงินบำรุงโรงพยาบาล)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 5,077,000	บาท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ค่าก่อสร้าง(ผู้รับจ้างประมูลได้)		62,413,000	บาท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		</a:t>
            </a:r>
            <a:r>
              <a:rPr lang="th-TH" b="1" dirty="0" smtClean="0">
                <a:latin typeface="JS Angsumalin" pitchFamily="2" charset="-34"/>
                <a:cs typeface="JS Angsumalin" pitchFamily="2" charset="-34"/>
              </a:rPr>
              <a:t>รวมทั้งสิ้น		</a:t>
            </a:r>
            <a:r>
              <a:rPr lang="th-TH" sz="3500" b="1" u="sng" dirty="0" smtClean="0">
                <a:latin typeface="JS Angsumalin" pitchFamily="2" charset="-34"/>
                <a:cs typeface="JS Angsumalin" pitchFamily="2" charset="-34"/>
              </a:rPr>
              <a:t>67,490,000</a:t>
            </a:r>
            <a:r>
              <a:rPr lang="th-TH" b="1" dirty="0" smtClean="0">
                <a:latin typeface="JS Angsumalin" pitchFamily="2" charset="-34"/>
                <a:cs typeface="JS Angsumalin" pitchFamily="2" charset="-34"/>
              </a:rPr>
              <a:t>	บาท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งบประมาณที่ ครม. อนุมัติ 		65,500,000	บาท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			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เกินวงเงิน 		</a:t>
            </a:r>
            <a:r>
              <a:rPr lang="th-TH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  </a:t>
            </a:r>
            <a:r>
              <a:rPr lang="th-TH" sz="3500" b="1" u="db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1,990,000</a:t>
            </a:r>
            <a:r>
              <a:rPr lang="th-TH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บาท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2. ระยะเวลาก่อสร้าง ปี 2554 -2556 </a:t>
            </a:r>
            <a:r>
              <a:rPr lang="th-TH" u="sng" dirty="0" smtClean="0">
                <a:latin typeface="JS Angsumalin" pitchFamily="2" charset="-34"/>
                <a:cs typeface="JS Angsumalin" pitchFamily="2" charset="-34"/>
              </a:rPr>
              <a:t>ขอขยายเวลาเป็น ปี 2554 – 2558</a:t>
            </a:r>
          </a:p>
          <a:p>
            <a:pPr marL="0" indent="0" algn="ctr">
              <a:buNone/>
            </a:pPr>
            <a:r>
              <a:rPr lang="th-TH" sz="3500" b="1" dirty="0" smtClean="0">
                <a:solidFill>
                  <a:srgbClr val="0000FF"/>
                </a:solidFill>
                <a:latin typeface="JS Angsumalin" pitchFamily="2" charset="-34"/>
                <a:cs typeface="JS Angsumalin" pitchFamily="2" charset="-34"/>
              </a:rPr>
              <a:t>** สรุป ต้องขออนุมัติจาก ครม. **</a:t>
            </a:r>
            <a:endParaRPr lang="th-TH" sz="3500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2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งบลงทุน\Presentงบลงทุน31ตค-1พย56\รูป\แปลง\DSCN1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413" y="896436"/>
            <a:ext cx="3559011" cy="266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งบลงทุน\Presentงบลงทุน31ตค-1พย56\รูป\แปลง\DSCN18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796" y="921809"/>
            <a:ext cx="3525180" cy="26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งบลงทุน\Presentงบลงทุน31ตค-1พย56\รูป\แปลง\IMG_0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645" y="3763666"/>
            <a:ext cx="3564331" cy="26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งบลงทุน\Presentงบลงทุน31ตค-1พย56\รูป\แปลง\IMG_05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3666"/>
            <a:ext cx="3564332" cy="26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414446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งบลงทุน\2มิย57(กสธ)Defenงบ\รูป\4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47" y="1052736"/>
            <a:ext cx="430380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งบลงทุน\2มิย57(กสธ)Defenงบ\รูป\4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61547"/>
            <a:ext cx="2951872" cy="52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งบลงทุน\2มิย57(กสธ)Defenงบ\รูป\4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47" y="3861048"/>
            <a:ext cx="430380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อาคาร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ผู้ป่วยนอก 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คสล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. </a:t>
            </a:r>
            <a:r>
              <a:rPr lang="th-TH" sz="4800" dirty="0">
                <a:latin typeface="JS Angsumalin" pitchFamily="2" charset="-34"/>
                <a:cs typeface="JS Angsumalin" pitchFamily="2" charset="-34"/>
              </a:rPr>
              <a:t>4 ชั้น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28824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2500306"/>
            <a:ext cx="8229600" cy="1143000"/>
          </a:xfrm>
        </p:spPr>
        <p:txBody>
          <a:bodyPr/>
          <a:lstStyle/>
          <a:p>
            <a:r>
              <a:rPr lang="th-TH" sz="9600" dirty="0">
                <a:latin typeface="JS Angsumalin" pitchFamily="2" charset="-34"/>
                <a:cs typeface="JS Angsumalin" pitchFamily="2" charset="-34"/>
              </a:rPr>
              <a:t>อาคารผู้ป่วย 156 เตียง </a:t>
            </a:r>
            <a:r>
              <a:rPr lang="th-TH" sz="9600" dirty="0" smtClean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sz="96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9600" dirty="0" smtClean="0">
                <a:latin typeface="JS Angsumalin" pitchFamily="2" charset="-34"/>
                <a:cs typeface="JS Angsumalin" pitchFamily="2" charset="-34"/>
              </a:rPr>
              <a:t>8 </a:t>
            </a:r>
            <a:r>
              <a:rPr lang="th-TH" sz="9600" dirty="0">
                <a:latin typeface="JS Angsumalin" pitchFamily="2" charset="-34"/>
                <a:cs typeface="JS Angsumalin" pitchFamily="2" charset="-34"/>
              </a:rPr>
              <a:t>ชั้น</a:t>
            </a:r>
          </a:p>
        </p:txBody>
      </p:sp>
    </p:spTree>
    <p:extLst>
      <p:ext uri="{BB962C8B-B14F-4D97-AF65-F5344CB8AC3E}">
        <p14:creationId xmlns:p14="http://schemas.microsoft.com/office/powerpoint/2010/main" xmlns="" val="37244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28596" y="2530479"/>
            <a:ext cx="850112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kumimoji="0" lang="th-TH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JS Angsumalin" pitchFamily="2" charset="-34"/>
                <a:ea typeface="+mj-ea"/>
                <a:cs typeface="JS Angsumalin" pitchFamily="2" charset="-34"/>
              </a:rPr>
              <a:t>ปัญหาสาธารณสุข</a:t>
            </a:r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เครือข่ายบริการสุขภาพ (</a:t>
            </a:r>
            <a:r>
              <a:rPr lang="en-US" sz="5400" dirty="0" smtClean="0"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) อ.เมือง อ.ไทรงาม อ.</a:t>
            </a:r>
            <a:r>
              <a:rPr lang="th-TH" sz="54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th-TH" sz="6600" dirty="0">
                <a:latin typeface="JS Angsumalin" pitchFamily="2" charset="-34"/>
                <a:cs typeface="JS Angsumalin" pitchFamily="2" charset="-34"/>
              </a:rPr>
              <a:t>อาคารผู้ป่วย 156 เตียง 8 ชั้น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158" y="1714488"/>
            <a:ext cx="8429684" cy="3643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	พื้นที่ใช้สอยประมาณ 6,168 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>ตาราง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เมตร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h-TH" sz="28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ได้รับ</a:t>
            </a:r>
            <a:r>
              <a:rPr lang="th-TH" sz="2800" dirty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จัดสรรงบประมาณรายจ่ายประจำปี </a:t>
            </a:r>
            <a:r>
              <a:rPr lang="th-TH" sz="28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2557จาก</a:t>
            </a:r>
            <a:r>
              <a:rPr lang="th-TH" sz="2800" dirty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สำนักงานปลัดกระทรวงสาธารณสุข</a:t>
            </a:r>
            <a:r>
              <a:rPr lang="th-TH" dirty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dirty="0">
                <a:latin typeface="JS Angsumalin" pitchFamily="2" charset="-34"/>
                <a:cs typeface="JS Angsumalin" pitchFamily="2" charset="-34"/>
              </a:rPr>
            </a:b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งบประมาณ</a:t>
            </a:r>
            <a:r>
              <a:rPr lang="th-TH" sz="3600" dirty="0">
                <a:latin typeface="JS Angsumalin" pitchFamily="2" charset="-34"/>
                <a:cs typeface="JS Angsumalin" pitchFamily="2" charset="-34"/>
              </a:rPr>
              <a:t>ทั้งสิ้น        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    	124,197,900 	บาท</a:t>
            </a:r>
            <a:r>
              <a:rPr lang="th-TH" sz="3600" dirty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sz="3600" dirty="0">
                <a:latin typeface="JS Angsumalin" pitchFamily="2" charset="-34"/>
                <a:cs typeface="JS Angsumalin" pitchFamily="2" charset="-34"/>
              </a:rPr>
            </a:br>
            <a:r>
              <a:rPr lang="th-TH" sz="3600" dirty="0">
                <a:latin typeface="JS Angsumalin" pitchFamily="2" charset="-34"/>
                <a:cs typeface="JS Angsumalin" pitchFamily="2" charset="-34"/>
              </a:rPr>
              <a:t> 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 </a:t>
            </a:r>
            <a:r>
              <a:rPr lang="th-TH" sz="3600" dirty="0">
                <a:latin typeface="JS Angsumalin" pitchFamily="2" charset="-34"/>
                <a:cs typeface="JS Angsumalin" pitchFamily="2" charset="-34"/>
              </a:rPr>
              <a:t>ปี 2557 ตั้งงบประมาณ  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  	1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8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,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629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,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7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00  	บาท</a:t>
            </a:r>
            <a:r>
              <a:rPr lang="th-TH" sz="3600" dirty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sz="3600" dirty="0">
                <a:latin typeface="JS Angsumalin" pitchFamily="2" charset="-34"/>
                <a:cs typeface="JS Angsumalin" pitchFamily="2" charset="-34"/>
              </a:rPr>
            </a:br>
            <a:r>
              <a:rPr lang="th-TH" sz="3600" dirty="0">
                <a:latin typeface="JS Angsumalin" pitchFamily="2" charset="-34"/>
                <a:cs typeface="JS Angsumalin" pitchFamily="2" charset="-34"/>
              </a:rPr>
              <a:t>    ปี 2558 ผูกพันงบประมาณ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	55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,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889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,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1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00  	บาท</a:t>
            </a:r>
            <a:r>
              <a:rPr lang="th-TH" sz="3600" dirty="0">
                <a:latin typeface="JS Angsumalin" pitchFamily="2" charset="-34"/>
                <a:cs typeface="JS Angsumalin" pitchFamily="2" charset="-34"/>
              </a:rPr>
              <a:t/>
            </a:r>
            <a:br>
              <a:rPr lang="th-TH" sz="3600" dirty="0">
                <a:latin typeface="JS Angsumalin" pitchFamily="2" charset="-34"/>
                <a:cs typeface="JS Angsumalin" pitchFamily="2" charset="-34"/>
              </a:rPr>
            </a:br>
            <a:r>
              <a:rPr lang="th-TH" sz="3600" dirty="0">
                <a:latin typeface="JS Angsumalin" pitchFamily="2" charset="-34"/>
                <a:cs typeface="JS Angsumalin" pitchFamily="2" charset="-34"/>
              </a:rPr>
              <a:t>    ปี 2559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ผูกพันงบประมาณ  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	49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,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679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,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1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00  	บาท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4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H-PLC\Desktop\Presentงบลงทุน\New folder\IMG_05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5786" y="1071546"/>
            <a:ext cx="3333773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737658" y="3335786"/>
            <a:ext cx="3295328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ชั้นที่ 1 </a:t>
            </a:r>
            <a:r>
              <a:rPr lang="th-TH" sz="2400" dirty="0">
                <a:latin typeface="JS Angsumalin" pitchFamily="2" charset="-34"/>
                <a:cs typeface="JS Angsumalin" pitchFamily="2" charset="-34"/>
              </a:rPr>
              <a:t>อายุรก</a:t>
            </a:r>
            <a:r>
              <a:rPr lang="th-TH" sz="2400" dirty="0" err="1">
                <a:latin typeface="JS Angsumalin" pitchFamily="2" charset="-34"/>
                <a:cs typeface="JS Angsumalin" pitchFamily="2" charset="-34"/>
              </a:rPr>
              <a:t>รรม</a:t>
            </a:r>
            <a:r>
              <a:rPr lang="th-TH" sz="2400" dirty="0">
                <a:latin typeface="JS Angsumalin" pitchFamily="2" charset="-34"/>
                <a:cs typeface="JS Angsumalin" pitchFamily="2" charset="-34"/>
              </a:rPr>
              <a:t>ชาย</a:t>
            </a:r>
          </a:p>
        </p:txBody>
      </p:sp>
      <p:pic>
        <p:nvPicPr>
          <p:cNvPr id="5" name="Picture 3" descr="C:\Users\KPH-PLC\Desktop\Presentงบลงทุน\New folder\IMG_0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836" y="1071546"/>
            <a:ext cx="3340940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4614368" y="3262814"/>
            <a:ext cx="3672408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dirty="0">
                <a:latin typeface="JS Angsumalin" pitchFamily="2" charset="-34"/>
                <a:cs typeface="JS Angsumalin" pitchFamily="2" charset="-34"/>
              </a:rPr>
              <a:t>ชั้นที่ 2 อายุรก</a:t>
            </a:r>
            <a:r>
              <a:rPr lang="th-TH" sz="2400" dirty="0" err="1">
                <a:latin typeface="JS Angsumalin" pitchFamily="2" charset="-34"/>
                <a:cs typeface="JS Angsumalin" pitchFamily="2" charset="-34"/>
              </a:rPr>
              <a:t>รรม</a:t>
            </a:r>
            <a:r>
              <a:rPr lang="th-TH" sz="2400" dirty="0">
                <a:latin typeface="JS Angsumalin" pitchFamily="2" charset="-34"/>
                <a:cs typeface="JS Angsumalin" pitchFamily="2" charset="-34"/>
              </a:rPr>
              <a:t>หญิง</a:t>
            </a:r>
          </a:p>
        </p:txBody>
      </p:sp>
      <p:pic>
        <p:nvPicPr>
          <p:cNvPr id="8" name="Picture 2" descr="C:\Users\KPH-PLC\Desktop\Presentงบลงทุน\New folder\IMG_0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3929066"/>
            <a:ext cx="3321669" cy="24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69190" y="6074494"/>
            <a:ext cx="4143404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ชั้นที่ 3 สูติ</a:t>
            </a:r>
            <a:r>
              <a:rPr lang="th-TH" sz="2400" dirty="0">
                <a:latin typeface="JS Angsumalin" pitchFamily="2" charset="-34"/>
                <a:cs typeface="JS Angsumalin" pitchFamily="2" charset="-34"/>
              </a:rPr>
              <a:t>นรี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เวช/ชั้นที่ 4 </a:t>
            </a:r>
            <a:r>
              <a:rPr lang="th-TH" sz="2400" dirty="0">
                <a:latin typeface="JS Angsumalin" pitchFamily="2" charset="-34"/>
                <a:cs typeface="JS Angsumalin" pitchFamily="2" charset="-34"/>
              </a:rPr>
              <a:t>เคมี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บำบัด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10" name="Picture 2" descr="C:\Users\KPH-PLC\Desktop\Presentงบลงทุน\New folder\IMG_05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857628"/>
            <a:ext cx="3363408" cy="23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4286248" y="6027120"/>
            <a:ext cx="4714908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r>
              <a:rPr lang="th-TH" sz="2500" dirty="0" smtClean="0">
                <a:latin typeface="JS Angsumalin" pitchFamily="2" charset="-34"/>
                <a:cs typeface="JS Angsumalin" pitchFamily="2" charset="-34"/>
              </a:rPr>
              <a:t>ชั้นที่ 5–7หอ</a:t>
            </a:r>
            <a:r>
              <a:rPr lang="th-TH" sz="2500" dirty="0">
                <a:latin typeface="JS Angsumalin" pitchFamily="2" charset="-34"/>
                <a:cs typeface="JS Angsumalin" pitchFamily="2" charset="-34"/>
              </a:rPr>
              <a:t>ผู้ป่วย</a:t>
            </a:r>
            <a:r>
              <a:rPr lang="th-TH" sz="2500" dirty="0" smtClean="0">
                <a:latin typeface="JS Angsumalin" pitchFamily="2" charset="-34"/>
                <a:cs typeface="JS Angsumalin" pitchFamily="2" charset="-34"/>
              </a:rPr>
              <a:t>พิเศษ/ชั้นที่ 8 </a:t>
            </a:r>
            <a:r>
              <a:rPr lang="th-TH" sz="2500" dirty="0">
                <a:latin typeface="JS Angsumalin" pitchFamily="2" charset="-34"/>
                <a:cs typeface="JS Angsumalin" pitchFamily="2" charset="-34"/>
              </a:rPr>
              <a:t>สงฆ์</a:t>
            </a:r>
            <a:r>
              <a:rPr lang="th-TH" sz="2500" dirty="0" smtClean="0">
                <a:latin typeface="JS Angsumalin" pitchFamily="2" charset="-34"/>
                <a:cs typeface="JS Angsumalin" pitchFamily="2" charset="-34"/>
              </a:rPr>
              <a:t>อาพาธ</a:t>
            </a:r>
            <a:endParaRPr lang="th-TH" sz="25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71422"/>
            <a:ext cx="8229600" cy="1143000"/>
          </a:xfrm>
        </p:spPr>
        <p:txBody>
          <a:bodyPr/>
          <a:lstStyle/>
          <a:p>
            <a:r>
              <a:rPr lang="th-TH" sz="6600" dirty="0">
                <a:latin typeface="JS Angsumalin" pitchFamily="2" charset="-34"/>
                <a:cs typeface="JS Angsumalin" pitchFamily="2" charset="-34"/>
              </a:rPr>
              <a:t>อาคารผู้ป่วย 156 เตียง 8 ชั้น</a:t>
            </a:r>
          </a:p>
        </p:txBody>
      </p:sp>
    </p:spTree>
    <p:extLst>
      <p:ext uri="{BB962C8B-B14F-4D97-AF65-F5344CB8AC3E}">
        <p14:creationId xmlns:p14="http://schemas.microsoft.com/office/powerpoint/2010/main" xmlns="" val="37150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อาคารผู้ป่วย 156 เตียง 8 ชั้น</a:t>
            </a:r>
            <a:endParaRPr lang="th-TH" sz="6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8596" y="1268760"/>
            <a:ext cx="8429684" cy="5328592"/>
          </a:xfrm>
        </p:spPr>
        <p:txBody>
          <a:bodyPr>
            <a:normAutofit/>
          </a:bodyPr>
          <a:lstStyle/>
          <a:p>
            <a:r>
              <a:rPr lang="th-TH" sz="3600" b="1" u="sng" dirty="0" smtClean="0">
                <a:latin typeface="JS Angsumalin" pitchFamily="2" charset="-34"/>
                <a:cs typeface="JS Angsumalin" pitchFamily="2" charset="-34"/>
              </a:rPr>
              <a:t>การดำเนินการ</a:t>
            </a:r>
          </a:p>
          <a:p>
            <a:pPr marL="0" indent="0">
              <a:buNone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ความก้าวหน้าของการดำเนินการ อยู่ในระหว่างประกาศราคา (ขั้นตอนที่ 6) </a:t>
            </a:r>
            <a:endParaRPr lang="th-TH" sz="3600" b="1" u="sng" dirty="0" smtClean="0">
              <a:latin typeface="JS Angsumalin" pitchFamily="2" charset="-34"/>
              <a:cs typeface="JS Angsumalin" pitchFamily="2" charset="-34"/>
            </a:endParaRPr>
          </a:p>
          <a:p>
            <a:endParaRPr lang="th-TH" sz="3600" b="1" u="sng" dirty="0" smtClean="0">
              <a:latin typeface="JS Angsumalin" pitchFamily="2" charset="-34"/>
              <a:cs typeface="JS Angsumalin" pitchFamily="2" charset="-34"/>
            </a:endParaRPr>
          </a:p>
          <a:p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656461"/>
              </p:ext>
            </p:extLst>
          </p:nvPr>
        </p:nvGraphicFramePr>
        <p:xfrm>
          <a:off x="539552" y="3218311"/>
          <a:ext cx="8229600" cy="2586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4896"/>
                <a:gridCol w="397576"/>
                <a:gridCol w="1256486"/>
                <a:gridCol w="908448"/>
                <a:gridCol w="1011291"/>
                <a:gridCol w="784215"/>
                <a:gridCol w="432048"/>
                <a:gridCol w="874883"/>
                <a:gridCol w="925317"/>
                <a:gridCol w="874440"/>
              </a:tblGrid>
              <a:tr h="2607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ขั้นตอนการเตรียมการ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ลำดับ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กิจกรรม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ระยะเวลาตามแผนจังหวัด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ระบุวันที่ที่ดำเนินการได้จริง (ทุกขั้นตอน)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ขณะนี้อยู่ระหว่างดำเนินการขั้นตอนใด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การดำเนินงาน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สาเหตุความล่าช้า (ชี้แจงโดยละเอียด)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แนวทางแก้ไข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(ชี้แจงโดยละเอียด)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2889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ตามแผน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ไม่เป็นไปตามแผน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(ล่าช้ากี่สัปดาห์)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1344109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1.แจ้ง</a:t>
                      </a:r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จัดสรรงบประมาณ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ส่วนกลางแจ้งจัดสรรงบประมาณให้จังหวัดดำเนินการเป็นเอกสารที่ต้องนำเสนอ ผวจ.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15-ส.ค.-56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27-ส.ค.-56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 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ord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87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h-TH" sz="3600" b="1" u="sng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dirty="0">
              <a:cs typeface="+mj-cs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8671239"/>
              </p:ext>
            </p:extLst>
          </p:nvPr>
        </p:nvGraphicFramePr>
        <p:xfrm>
          <a:off x="467544" y="564051"/>
          <a:ext cx="8229600" cy="5529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4896"/>
                <a:gridCol w="397576"/>
                <a:gridCol w="1256486"/>
                <a:gridCol w="908448"/>
                <a:gridCol w="1011291"/>
                <a:gridCol w="784215"/>
                <a:gridCol w="432048"/>
                <a:gridCol w="874883"/>
                <a:gridCol w="925317"/>
                <a:gridCol w="874440"/>
              </a:tblGrid>
              <a:tr h="2607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ขั้นตอนการเตรียมการ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ลำดับ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กิจกรรม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ระยะเวลาตามแผนจังหวัด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ระบุวันที่ที่ดำเนินการได้จริง (ทุกขั้นตอน)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ขณะนี้อยู่ระหว่างดำเนินการขั้นตอนใด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การดำเนินงาน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สาเหตุความล่าช้า (ชี้แจงโดยละเอียด)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แนวทางแก้ไข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(ชี้แจงโดยละเอียด)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2889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ตามแผน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ไม่เป็นไปตามแผน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(ล่าช้ากี่สัปดาห์)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1344109">
                <a:tc rowSpan="3"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2.เสนอราคากลาง / ร่าง</a:t>
                      </a:r>
                      <a:r>
                        <a:rPr lang="en-US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TOR </a:t>
                      </a:r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และเผยแพร่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เสนอ ผวจ. ให้ความเห็นชอบราคากลาง 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16-31 ส.ค.56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ราคากลาง 124,195,600.00 บาท วันที่อนุมัติราคากลาง 25 กันยายน 2556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 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ord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</a:t>
                      </a:r>
                      <a:r>
                        <a:rPr lang="th-TH" sz="1600" u="none" strike="noStrike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ล่าช้า </a:t>
                      </a:r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 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ตรวจสอบภายในจังหวัด ให้ปรับปรุง รายละเอียด ราคากลาง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ปรับปรุง รายละเอียดราคากลางตามที่ตรวจสอบภายในจังหวัดแนะนำ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/>
                </a:tc>
              </a:tr>
              <a:tr h="1344109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เสนอร่าง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TOR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เอกสารประกวดราคา ผวจ. ให้ความเห็นชอบ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8-14 ก.ย.56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 ก.ย.56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 ต.ค.56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 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ord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ล่าช้า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 สัปดาห์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ผู้ว่าราชการจังหวัด และรองผู้ว่าราชการจังหวัดเกษียณ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เสนอผู้ว่าราชการฯ คนใหม่</a:t>
                      </a:r>
                    </a:p>
                  </a:txBody>
                  <a:tcPr marL="9525" marR="9525" marT="9525" marB="0"/>
                </a:tc>
              </a:tr>
              <a:tr h="996379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เผยแพร่ร่าง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TOR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และร่างเอกสารประกวดราคาให้ประชาชนวิจารณ์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ไม่น้อยกว่า 3 วัน)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15-20 ก.ย.56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9-14 ต.ค.56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 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ord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ล่าช้า 3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สัปดาห์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ผู้ว่าราชการจังหวัด และรองผู้ว่าราชการจังหวัดเกษียณ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เสนอผู้ว่าราชการฯ คนใหม่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178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h-TH" sz="3600" b="1" u="sng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dirty="0">
              <a:cs typeface="+mj-cs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2694435"/>
              </p:ext>
            </p:extLst>
          </p:nvPr>
        </p:nvGraphicFramePr>
        <p:xfrm>
          <a:off x="323527" y="116632"/>
          <a:ext cx="8568953" cy="6661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438"/>
                <a:gridCol w="413970"/>
                <a:gridCol w="1308298"/>
                <a:gridCol w="945909"/>
                <a:gridCol w="1052992"/>
                <a:gridCol w="816553"/>
                <a:gridCol w="449864"/>
                <a:gridCol w="910959"/>
                <a:gridCol w="963473"/>
                <a:gridCol w="910497"/>
              </a:tblGrid>
              <a:tr h="2927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ขั้นตอนการเตรียมการ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ลำดับ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กิจกรรม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ระยะเวลาตามแผนจังหวัด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ระบุวันที่ที่ดำเนินการได้จริง (ทุกขั้นตอน)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ขณะนี้อยู่ระหว่างดำเนินการขั้นตอนใด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การดำเนินงาน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สาเหตุความล่าช้า (ชี้แจงโดยละเอียด)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แนวทางแก้ไข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(ชี้แจงโดยละเอียด)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4756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ตามแผน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ไม่เป็นไปตามแผน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(ล่าช้ากี่สัปดาห์)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1150883">
                <a:tc rowSpan="5"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3.การ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ดำเนินการจัดหา</a:t>
                      </a:r>
                    </a:p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จังหวัดจัดทำรายงานขอซื้อ/จ้างและแต่งตั้ง ค.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ก.ก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. ต่างๆ พร้อมจัดทำประกาศจังหวัด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 ก.ย.56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– 14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ต.ค.56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15-ต.ค.-56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วัน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865945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นำประกาศจังหวัดลง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WEB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กรมบัญชีกลาง และของหน่วยงาน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15-ต.ค.-56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30-ต.ค.-56</a:t>
                      </a:r>
                    </a:p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r>
                        <a:rPr lang="th-TH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865945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ขายเอกสาร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 ต.ค.56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 ต.ค.56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30-ต.ค.-56 </a:t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– 4-พ.ย.-56</a:t>
                      </a:r>
                    </a:p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865945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กำหนดให้มีการชี้สถานที่ก่อสร้าง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 ต.ค.56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 ต.ค.56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1-พ.ย.-56</a:t>
                      </a:r>
                    </a:p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1363692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การยื่นซองข้อเสนอทางเทคนิค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30-ต.ค.-56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8-พ.ย.-56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มีผู้มายื่นเอกสารจำนวน 6 ราย ผ่านการพิจารณาเบื้องต้น 5 ราย ไม่ผ่าน 1 ราย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163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6037551"/>
              </p:ext>
            </p:extLst>
          </p:nvPr>
        </p:nvGraphicFramePr>
        <p:xfrm>
          <a:off x="251522" y="188640"/>
          <a:ext cx="8640959" cy="61977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3130"/>
                <a:gridCol w="417448"/>
                <a:gridCol w="1319292"/>
                <a:gridCol w="953857"/>
                <a:gridCol w="1061841"/>
                <a:gridCol w="823414"/>
                <a:gridCol w="597680"/>
                <a:gridCol w="864096"/>
                <a:gridCol w="1008112"/>
                <a:gridCol w="792089"/>
              </a:tblGrid>
              <a:tr h="2351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ขั้นตอนการเตรียมการ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ลำดับ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กิจกรรม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ระยะเวลาตามแผนจังหวัด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ระบุวันที่ที่ดำเนินการได้จริง (ทุกขั้นตอน)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ขณะนี้อยู่ระหว่างดำเนินการขั้นตอนใด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การดำเนินงาน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สาเหตุความล่าช้า (ชี้แจงโดยละเอียด)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แนวทางแก้ไข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(ชี้แจงโดยละเอียด)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2180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ตามแผน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ไม่เป็นไปตามแผน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(ล่าช้ากี่สัปดาห์)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79129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3.การดำเนินการจัดหา</a:t>
                      </a:r>
                    </a:p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รายงานผลการคัดเลือกเบื้องต้น</a:t>
                      </a:r>
                      <a:b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-ต่อหัวหน้าหน่วยงาน</a:t>
                      </a:r>
                      <a:b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-แจ้งผลให้ผู้จะเสนอราคาทราบเป็นผู้ผ่าน/ไม่ผ่าน การคัดเลือกเป็นการเฉพาะตน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1-พ.ย.-56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11-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พ.ย.-56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791297">
                <a:tc rowSpan="2"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4.วัน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เสนอราคา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เคาะราคา)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4.1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ผู้ที่ผ่านการคัดเลือกเบื้องต้นเป็นผู้มีสิทธิ์เสนอราคามาเสนอราคาที่ตลาดกลาง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1-พ.ย.-56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13-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พ.ย.-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56</a:t>
                      </a:r>
                    </a:p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บริษัท </a:t>
                      </a:r>
                      <a:r>
                        <a:rPr lang="th-TH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วี.สถาปัตย์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จำกัด เป็นผู้ที่เสนอราคาต่ำสุด 123,965,600.00 บาท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สัปดาห์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791297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4.2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รายงานผลการเสนอราคาให้ ผวจ.ทราบในวันทำการถัดไป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13-พ.ย.-56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14-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พ.ย.-56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1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วัน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จังหวัด ตรวจสอบความถูกต้อง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791297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5.การขออนุมัติวงเงิน</a:t>
                      </a:r>
                    </a:p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5.1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จังหวัดแจ้งผลการจัดจ้างมาส่วนกลางเพื่อดำเนินการขออนุมัติวงเงิน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 พ.ย.56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19 พ.ย.56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25-พ.ย.-56</a:t>
                      </a:r>
                    </a:p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สป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. ตรวจสอบเอกสารฯ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ล่าช้า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 วัน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ส่งเอกสาร</a:t>
                      </a:r>
                      <a:r>
                        <a:rPr lang="th-TH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เพิ่มเติม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103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7614589"/>
              </p:ext>
            </p:extLst>
          </p:nvPr>
        </p:nvGraphicFramePr>
        <p:xfrm>
          <a:off x="107504" y="108528"/>
          <a:ext cx="8928994" cy="6704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901"/>
                <a:gridCol w="431365"/>
                <a:gridCol w="1363268"/>
                <a:gridCol w="859952"/>
                <a:gridCol w="725934"/>
                <a:gridCol w="798527"/>
                <a:gridCol w="435561"/>
                <a:gridCol w="798528"/>
                <a:gridCol w="798528"/>
                <a:gridCol w="1887430"/>
              </a:tblGrid>
              <a:tr h="2401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ขั้นตอนการเตรียมการ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ลำดับ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กิจกรรม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ระยะเวลาตามแผนจังหวัด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ระบุวันที่ที่ดำเนินการได้จริง (ทุกขั้นตอน)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ขณะนี้อยู่ระหว่างดำเนินการขั้นตอนใด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การดำเนินงาน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Browallia New" panose="020B0604020202020204" pitchFamily="34" charset="-34"/>
                          <a:ea typeface="+mn-ea"/>
                          <a:cs typeface="Browallia New" panose="020B0604020202020204" pitchFamily="34" charset="-34"/>
                        </a:rPr>
                        <a:t>สาเหตุความล่าช้า (ชี้แจงโดยละเอียด)</a:t>
                      </a: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แนวทางแก้ไข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(ชี้แจงโดยละเอียด)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4119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ตามแผน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ไม่เป็นไปตามแผน</a:t>
                      </a:r>
                      <a:b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1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(ล่าช้ากี่สัปดาห์)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6687" marR="6687" marT="668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94391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5.การขออนุมัติวงเงิน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5.2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ส่วนกลางทำความตกลงแบบรูป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รายการ และ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วงเงินกับสำนักงบประมาณ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 พ.ย.56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19 พ.ย.56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เนื่องจาก ผู้รับจ้างไม่ยืนราคาเพิ่ม จังหวัดกำแพงเพชรจึง</a:t>
                      </a:r>
                    </a:p>
                    <a:p>
                      <a:pPr algn="l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1. ประกาศยกเลิกการประกวดราคาจ้างก่อสร้างอาคารผู้ป่วย 156 เตียง 8 ชั้น พื้นที่ใช้สอยประมาณ 6,168 </a:t>
                      </a:r>
                      <a:r>
                        <a:rPr lang="th-TH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ตร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.ม. โรงพยาบาลกำแพงเพชรฯ จำนวน 1 หลัง ด้วยวิธีการทางอิเล็กทรอนิกส์                   </a:t>
                      </a:r>
                    </a:p>
                    <a:p>
                      <a:pPr algn="l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2. รายงานปลัดกระทรวงสาธารณสุขให้ทราบ เรื่อง การยกเลิกประกาศฯ       </a:t>
                      </a:r>
                    </a:p>
                    <a:p>
                      <a:pPr algn="l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 ขั้นตอนขออนุมัติราคากลางในการก่อสร้างฯ เพื่อดำเนินการจัดหาผู้รับจ้างใหม่ เป็นครั้งที่ 2</a:t>
                      </a:r>
                    </a:p>
                    <a:p>
                      <a:pPr algn="l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4. จังหวัดอนุมัติราคากลางเพื่อดำเนินการจัดหาผู้รับจ้างรายใหม่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1177607">
                <a:tc rowSpan="2"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6. การอนุมัติสั่งซื้อสั่งจ้าง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6.1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กลุ่มกฎหมายและกลุ่มคลังตรวจสอบเอกสารการจัดจ้างทั้งหมดว่าดำเนินการครบถูกต้องตามระเบียบหรือไม่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 พ.ย.56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19 พ.ย.56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1860436"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6.2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ขออนุมัติสั่งซื้อ/สั่งจ้าง ตามวงเงินที่สำนักงบประมาณอนุมัติ (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ผวจ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/ ปลัด / 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รมว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 พ.ย.56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/>
                      </a:r>
                      <a:b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 พ.ย.56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dia New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</a:tr>
              <a:tr h="521398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7.ลงนามสัญญาจ้าง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30-พ.ย.-56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ord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</a:tr>
              <a:tr h="796071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8.ดำเนินการ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ตามสัญญา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ordi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859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8229600" cy="1143000"/>
          </a:xfrm>
        </p:spPr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แผนการพัฒนา 2558 - 2560</a:t>
            </a:r>
            <a:endParaRPr lang="th-TH" sz="5400" dirty="0">
              <a:solidFill>
                <a:srgbClr val="002060"/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7866" y="809858"/>
            <a:ext cx="8392446" cy="57406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th-TH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ของบลงทุน ปี 58 – 60  </a:t>
            </a:r>
          </a:p>
          <a:p>
            <a:pPr marL="457200" lvl="1" indent="0">
              <a:buNone/>
            </a:pP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1. อาคาร</a:t>
            </a:r>
            <a:r>
              <a:rPr lang="th-TH" sz="3000" b="1" dirty="0">
                <a:latin typeface="TH SarabunIT๙" pitchFamily="34" charset="-34"/>
                <a:cs typeface="TH SarabunIT๙" pitchFamily="34" charset="-34"/>
              </a:rPr>
              <a:t>อาคารผู้ป่วย 144 เตียง 6 ชั้น </a:t>
            </a:r>
            <a:endParaRPr lang="th-TH" sz="3000" b="1" dirty="0" smtClean="0">
              <a:latin typeface="TH SarabunIT๙" pitchFamily="34" charset="-34"/>
              <a:cs typeface="TH SarabunIT๙" pitchFamily="34" charset="-34"/>
            </a:endParaRPr>
          </a:p>
          <a:p>
            <a:pPr marL="914400" lvl="2" indent="0">
              <a:buNone/>
            </a:pPr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จะประกอบด้วย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1 ศัลยกรรมอุบัติเหตุ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2 ศัลยกรรมประสาท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3 ศูนย์มะเร็ง และพยาธิวิทยา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4 อายุรก</a:t>
            </a:r>
            <a:r>
              <a:rPr lang="th-TH" sz="2600" dirty="0" err="1">
                <a:latin typeface="TH SarabunIT๙" pitchFamily="34" charset="-34"/>
                <a:cs typeface="TH SarabunIT๙" pitchFamily="34" charset="-34"/>
              </a:rPr>
              <a:t>รรม</a:t>
            </a:r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ประสาท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5 </a:t>
            </a:r>
            <a:r>
              <a:rPr lang="en-US" sz="2600" dirty="0">
                <a:latin typeface="TH SarabunIT๙" pitchFamily="34" charset="-34"/>
                <a:cs typeface="TH SarabunIT๙" pitchFamily="34" charset="-34"/>
              </a:rPr>
              <a:t>CCU/</a:t>
            </a:r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ผู้ป่วยหนักโรคหัวใจ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6 ศูนย์โรคตา (</a:t>
            </a:r>
            <a:r>
              <a:rPr lang="en-US" sz="2600" dirty="0" smtClean="0">
                <a:latin typeface="TH SarabunIT๙" pitchFamily="34" charset="-34"/>
                <a:cs typeface="TH SarabunIT๙" pitchFamily="34" charset="-34"/>
              </a:rPr>
              <a:t>Retina)</a:t>
            </a:r>
            <a:endParaRPr lang="th-TH" sz="2600" dirty="0" smtClean="0">
              <a:latin typeface="TH SarabunIT๙" pitchFamily="34" charset="-34"/>
              <a:cs typeface="TH SarabunIT๙" pitchFamily="34" charset="-34"/>
            </a:endParaRPr>
          </a:p>
          <a:p>
            <a:pPr marL="457200" lvl="1" indent="0" algn="thaiDist">
              <a:buNone/>
            </a:pP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	เพิ่ม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ศักยภาพในด้านการรักษาพยาบาลแก่บุคลากรทางการแพทย์ในการดูแลรักษาพยาบาลช่วยเหลือผู้ป่วยได้อย่างมีประสิทธิภาพ เป็นโรงพยาบาลระดับ</a:t>
            </a:r>
            <a:r>
              <a:rPr lang="en-US" sz="2400" dirty="0">
                <a:latin typeface="TH SarabunIT๙" pitchFamily="34" charset="-34"/>
                <a:cs typeface="TH SarabunIT๙" pitchFamily="34" charset="-34"/>
              </a:rPr>
              <a:t>S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และบริการทางการแพทย์ที่มีความทันสมัยยิ่งขึ้น ซึ่งสอดคล้องกับการขยายศักยภาพตาม</a:t>
            </a:r>
            <a:r>
              <a:rPr lang="en-US" sz="2400" dirty="0">
                <a:latin typeface="TH SarabunIT๙" pitchFamily="34" charset="-34"/>
                <a:cs typeface="TH SarabunIT๙" pitchFamily="34" charset="-34"/>
              </a:rPr>
              <a:t> Service Plan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en-US" sz="24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สาขา (สาขาอุบัติเหตุ, สาขาโรคหัวใจและหลอดเลือด, สาขามะเร็ง, สาขาอายุรก</a:t>
            </a:r>
            <a:r>
              <a:rPr lang="th-TH" sz="2400" dirty="0" err="1">
                <a:latin typeface="TH SarabunIT๙" pitchFamily="34" charset="-34"/>
                <a:cs typeface="TH SarabunIT๙" pitchFamily="34" charset="-34"/>
              </a:rPr>
              <a:t>รรม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, สาขาตา) ประชาชนผู้รับบริการในเขตอำเภอเมือง และอำเภอใกล้เคียงจังหวัดกำแพงเพชร ได้รับการช่วยเหลือด้านการรักษาพยาบาลอย่างทันท่วงที สะดวก รวดเร็ว และได้</a:t>
            </a: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มาตรฐาน</a:t>
            </a:r>
          </a:p>
          <a:p>
            <a:pPr marL="457200" lvl="1" indent="0">
              <a:buNone/>
            </a:pPr>
            <a:endParaRPr lang="en-US" sz="1100" dirty="0">
              <a:latin typeface="TH SarabunIT๙" pitchFamily="34" charset="-34"/>
              <a:cs typeface="TH SarabunIT๙" pitchFamily="34" charset="-34"/>
            </a:endParaRPr>
          </a:p>
          <a:p>
            <a:pPr marL="457200" lvl="1" indent="0">
              <a:buNone/>
            </a:pP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2. อาคารพยาบาล 32 </a:t>
            </a:r>
            <a:r>
              <a:rPr lang="en-US" sz="3000" b="1" dirty="0" smtClean="0">
                <a:latin typeface="TH SarabunIT๙" pitchFamily="34" charset="-34"/>
                <a:cs typeface="TH SarabunIT๙" pitchFamily="34" charset="-34"/>
              </a:rPr>
              <a:t>Unit </a:t>
            </a: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(4</a:t>
            </a:r>
            <a:r>
              <a:rPr lang="en-US" sz="3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ชั้น ใต้ถุนโล่ง เป็นอาคาร </a:t>
            </a:r>
            <a:r>
              <a:rPr lang="th-TH" sz="3000" b="1" dirty="0" err="1" smtClean="0">
                <a:latin typeface="TH SarabunIT๙" pitchFamily="34" charset="-34"/>
                <a:cs typeface="TH SarabunIT๙" pitchFamily="34" charset="-34"/>
              </a:rPr>
              <a:t>คสล</a:t>
            </a: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.) </a:t>
            </a:r>
            <a:endParaRPr lang="en-US" sz="3000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6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928794" y="142852"/>
            <a:ext cx="578647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ปัญหาสาธารณสุขเครือข่ายบริการสุขภาพ (</a:t>
            </a:r>
            <a:r>
              <a:rPr lang="en-US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) อ.เมือง อ.ไทรงาม อ.</a:t>
            </a:r>
            <a:r>
              <a:rPr lang="th-TH" sz="3600" dirty="0" err="1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พีนคร</a:t>
            </a:r>
          </a:p>
        </p:txBody>
      </p:sp>
      <p:graphicFrame>
        <p:nvGraphicFramePr>
          <p:cNvPr id="5" name="แผนภูมิ 4"/>
          <p:cNvGraphicFramePr/>
          <p:nvPr>
            <p:extLst>
              <p:ext uri="{D42A27DB-BD31-4B8C-83A1-F6EECF244321}">
                <p14:modId xmlns="" xmlns:p14="http://schemas.microsoft.com/office/powerpoint/2010/main" val="947735532"/>
              </p:ext>
            </p:extLst>
          </p:nvPr>
        </p:nvGraphicFramePr>
        <p:xfrm>
          <a:off x="1002706" y="1732166"/>
          <a:ext cx="7784136" cy="4649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58" y="6215082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ที่มา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: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ทะเบียนคุมการเกิด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-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ตาย ของอำเภอ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428736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สาเหตุการตาย ปี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2556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928794" y="142852"/>
            <a:ext cx="578647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ปัญหาสาธารณสุขเครือข่ายบริการสุขภาพ (</a:t>
            </a:r>
            <a:r>
              <a:rPr lang="en-US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) อ.เมือง อ.ไทรงาม อ.</a:t>
            </a:r>
            <a:r>
              <a:rPr lang="th-TH" sz="3600" dirty="0" err="1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พีนคร</a:t>
            </a:r>
          </a:p>
        </p:txBody>
      </p:sp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="" xmlns:p14="http://schemas.microsoft.com/office/powerpoint/2010/main" val="3623659088"/>
              </p:ext>
            </p:extLst>
          </p:nvPr>
        </p:nvGraphicFramePr>
        <p:xfrm>
          <a:off x="683568" y="1772816"/>
          <a:ext cx="79928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8596" y="6215082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latin typeface="JS Angsumalin" pitchFamily="2" charset="-34"/>
                <a:cs typeface="JS Angsumalin" pitchFamily="2" charset="-34"/>
              </a:rPr>
              <a:t>ที่มา </a:t>
            </a:r>
            <a:r>
              <a:rPr lang="en-US" sz="2000" dirty="0" smtClean="0">
                <a:latin typeface="JS Angsumalin" pitchFamily="2" charset="-34"/>
                <a:cs typeface="JS Angsumalin" pitchFamily="2" charset="-34"/>
              </a:rPr>
              <a:t>: </a:t>
            </a:r>
            <a:r>
              <a:rPr lang="th-TH" sz="2000" dirty="0" smtClean="0">
                <a:latin typeface="JS Angsumalin" pitchFamily="2" charset="-34"/>
                <a:cs typeface="JS Angsumalin" pitchFamily="2" charset="-34"/>
              </a:rPr>
              <a:t>รายงาน </a:t>
            </a:r>
            <a:r>
              <a:rPr lang="en-US" sz="2000" dirty="0" smtClean="0">
                <a:latin typeface="JS Angsumalin" pitchFamily="2" charset="-34"/>
                <a:cs typeface="JS Angsumalin" pitchFamily="2" charset="-34"/>
              </a:rPr>
              <a:t>504</a:t>
            </a:r>
            <a:endParaRPr lang="th-TH" sz="2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1395699"/>
            <a:ext cx="470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สาเหตุการป่วยผู้ป่วยนอกจำแนกตามกลุ่มโรค ปี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2556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928794" y="142852"/>
            <a:ext cx="578647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ปัญหาสาธารณสุขเครือข่ายบริการสุขภาพ (</a:t>
            </a:r>
            <a:r>
              <a:rPr lang="en-US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) อ.เมือง อ.ไทรงาม อ.</a:t>
            </a:r>
            <a:r>
              <a:rPr lang="th-TH" sz="3600" dirty="0" err="1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พีนคร</a:t>
            </a:r>
          </a:p>
        </p:txBody>
      </p:sp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="" xmlns:p14="http://schemas.microsoft.com/office/powerpoint/2010/main" val="2520804976"/>
              </p:ext>
            </p:extLst>
          </p:nvPr>
        </p:nvGraphicFramePr>
        <p:xfrm>
          <a:off x="642910" y="1857364"/>
          <a:ext cx="770485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4982" y="6202940"/>
            <a:ext cx="39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JS Angsumalin" pitchFamily="2" charset="-34"/>
                <a:cs typeface="JS Angsumalin" pitchFamily="2" charset="-34"/>
              </a:rPr>
              <a:t>ที่มา </a:t>
            </a:r>
            <a:r>
              <a:rPr lang="en-US" sz="1800" dirty="0" smtClean="0">
                <a:latin typeface="JS Angsumalin" pitchFamily="2" charset="-34"/>
                <a:cs typeface="JS Angsumalin" pitchFamily="2" charset="-34"/>
              </a:rPr>
              <a:t>: </a:t>
            </a:r>
            <a:r>
              <a:rPr lang="th-TH" sz="1800" dirty="0" smtClean="0">
                <a:latin typeface="JS Angsumalin" pitchFamily="2" charset="-34"/>
                <a:cs typeface="JS Angsumalin" pitchFamily="2" charset="-34"/>
              </a:rPr>
              <a:t>สถานการณ์</a:t>
            </a:r>
            <a:r>
              <a:rPr lang="th-TH" sz="1800" dirty="0">
                <a:latin typeface="JS Angsumalin" pitchFamily="2" charset="-34"/>
                <a:cs typeface="JS Angsumalin" pitchFamily="2" charset="-34"/>
              </a:rPr>
              <a:t>โรคทางระบาด</a:t>
            </a:r>
            <a:r>
              <a:rPr lang="th-TH" sz="1800" dirty="0" smtClean="0">
                <a:latin typeface="JS Angsumalin" pitchFamily="2" charset="-34"/>
                <a:cs typeface="JS Angsumalin" pitchFamily="2" charset="-34"/>
              </a:rPr>
              <a:t>วิทยา</a:t>
            </a:r>
            <a:r>
              <a:rPr lang="en-US" sz="1800" dirty="0" smtClean="0">
                <a:latin typeface="JS Angsumalin" pitchFamily="2" charset="-34"/>
                <a:cs typeface="JS Angsumalin" pitchFamily="2" charset="-34"/>
              </a:rPr>
              <a:t> MIS-GIS </a:t>
            </a:r>
            <a:r>
              <a:rPr lang="th-TH" sz="1800" dirty="0" err="1" smtClean="0">
                <a:latin typeface="JS Angsumalin" pitchFamily="2" charset="-34"/>
                <a:cs typeface="JS Angsumalin" pitchFamily="2" charset="-34"/>
              </a:rPr>
              <a:t>สสจ.กพ</a:t>
            </a:r>
            <a:r>
              <a:rPr lang="th-TH" sz="1800" dirty="0" smtClean="0">
                <a:latin typeface="JS Angsumalin" pitchFamily="2" charset="-34"/>
                <a:cs typeface="JS Angsumalin" pitchFamily="2" charset="-34"/>
              </a:rPr>
              <a:t>.</a:t>
            </a:r>
            <a:endParaRPr lang="th-TH" sz="1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1357298"/>
            <a:ext cx="492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อัตราป่วยด้วยโรคที่ต้องเฝ้าระวังทางระบาดวิทยา ปี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2556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1436" y="642918"/>
            <a:ext cx="5979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dirty="0" smtClean="0">
                <a:latin typeface="JS Angsumalin" pitchFamily="2" charset="-34"/>
                <a:cs typeface="JS Angsumalin" pitchFamily="2" charset="-34"/>
              </a:rPr>
              <a:t>ปัญหาสาธารณสุขในพื้นที่</a:t>
            </a:r>
            <a:endParaRPr lang="th-TH" sz="6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1891803"/>
            <a:ext cx="4241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1.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หัวใจและหลอดเลือด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773" y="2657471"/>
            <a:ext cx="8095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JS Angsumalin" pitchFamily="2" charset="-34"/>
                <a:cs typeface="JS Angsumalin" pitchFamily="2" charset="-34"/>
              </a:rPr>
              <a:t>2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. NCD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(ความดันโลหิตสูง/เบาหวาน/มะเร็ง )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406" y="3449559"/>
            <a:ext cx="2739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3.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ไข้เลือดออก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406" y="4169639"/>
            <a:ext cx="2568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4.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อุจจาระร่วง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4857760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5.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อุบัติเหตุ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12820" y="2071678"/>
            <a:ext cx="821537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ความก้าวหน้าการดำเนินงาน</a:t>
            </a:r>
          </a:p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แต่ละโครงการตามประเด็นยุทธศาสตร์</a:t>
            </a:r>
            <a:endParaRPr lang="th-TH" sz="8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Oval 2"/>
          <p:cNvSpPr/>
          <p:nvPr/>
        </p:nvSpPr>
        <p:spPr>
          <a:xfrm flipH="1">
            <a:off x="727134" y="2214554"/>
            <a:ext cx="1000132" cy="102786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941448" y="2143116"/>
            <a:ext cx="714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6600" b="1" dirty="0" smtClean="0">
                <a:latin typeface="JS Angsumalin" pitchFamily="2" charset="-34"/>
                <a:cs typeface="JS Angsumalin" pitchFamily="2" charset="-34"/>
              </a:rPr>
              <a:t>1</a:t>
            </a:r>
            <a:endParaRPr lang="en-PH" sz="6600" b="1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28728" y="642918"/>
            <a:ext cx="6429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dirty="0" smtClean="0">
                <a:latin typeface="JS Angsumalin" pitchFamily="2" charset="-34"/>
                <a:cs typeface="JS Angsumalin" pitchFamily="2" charset="-34"/>
              </a:rPr>
              <a:t>นำเสนอ 3 ประเด็น</a:t>
            </a:r>
            <a:endParaRPr lang="th-TH" sz="239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12820" y="3534321"/>
            <a:ext cx="821537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การบูร</a:t>
            </a:r>
            <a:r>
              <a:rPr lang="th-TH" sz="4000" dirty="0" err="1" smtClean="0">
                <a:latin typeface="JS Angsumalin" pitchFamily="2" charset="-34"/>
                <a:cs typeface="JS Angsumalin" pitchFamily="2" charset="-34"/>
              </a:rPr>
              <a:t>ณา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การ การทำงานในภาพ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/>
            </a:r>
            <a:br>
              <a:rPr lang="en-US" sz="4000" dirty="0" smtClean="0">
                <a:latin typeface="JS Angsumalin" pitchFamily="2" charset="-34"/>
                <a:cs typeface="JS Angsumalin" pitchFamily="2" charset="-34"/>
              </a:rPr>
            </a:b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CUP / 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ภาพตำบล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Oval 2"/>
          <p:cNvSpPr/>
          <p:nvPr/>
        </p:nvSpPr>
        <p:spPr>
          <a:xfrm flipH="1">
            <a:off x="679760" y="3714752"/>
            <a:ext cx="1000132" cy="102786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0034" y="4963081"/>
            <a:ext cx="821537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 </a:t>
            </a:r>
            <a:br>
              <a:rPr lang="th-TH" sz="40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และแนวทางการพัฒนางาน</a:t>
            </a:r>
            <a:endParaRPr lang="th-TH" sz="8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Oval 2"/>
          <p:cNvSpPr/>
          <p:nvPr/>
        </p:nvSpPr>
        <p:spPr>
          <a:xfrm flipH="1">
            <a:off x="714348" y="5105957"/>
            <a:ext cx="1000132" cy="102786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TextBox 13"/>
          <p:cNvSpPr txBox="1"/>
          <p:nvPr/>
        </p:nvSpPr>
        <p:spPr>
          <a:xfrm>
            <a:off x="894074" y="3643314"/>
            <a:ext cx="714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 smtClean="0">
                <a:latin typeface="JS Angsumalin" pitchFamily="2" charset="-34"/>
                <a:cs typeface="JS Angsumalin" pitchFamily="2" charset="-34"/>
              </a:rPr>
              <a:t>2</a:t>
            </a:r>
            <a:endParaRPr lang="en-PH" sz="6600" b="1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224" y="5035648"/>
            <a:ext cx="714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 smtClean="0">
                <a:latin typeface="JS Angsumalin" pitchFamily="2" charset="-34"/>
                <a:cs typeface="JS Angsumalin" pitchFamily="2" charset="-34"/>
              </a:rPr>
              <a:t>3</a:t>
            </a:r>
            <a:endParaRPr lang="en-PH" sz="6600" b="1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12820" y="2071678"/>
            <a:ext cx="821537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ความก้าวหน้าการดำเนินงาน</a:t>
            </a:r>
          </a:p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แต่ละโครงการตามประเด็นยุทธศาสตร์</a:t>
            </a:r>
            <a:endParaRPr lang="th-TH" sz="8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Oval 2"/>
          <p:cNvSpPr/>
          <p:nvPr/>
        </p:nvSpPr>
        <p:spPr>
          <a:xfrm flipH="1">
            <a:off x="727134" y="2214554"/>
            <a:ext cx="1000132" cy="102786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941448" y="2143116"/>
            <a:ext cx="714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6600" b="1" dirty="0" smtClean="0">
                <a:latin typeface="JS Angsumalin" pitchFamily="2" charset="-34"/>
                <a:cs typeface="JS Angsumalin" pitchFamily="2" charset="-34"/>
              </a:rPr>
              <a:t>1</a:t>
            </a:r>
            <a:endParaRPr lang="en-PH" sz="6600" b="1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JS Angsumalin" pitchFamily="2" charset="-34"/>
                <a:ea typeface="+mj-ea"/>
                <a:cs typeface="JS Angsumalin" pitchFamily="2" charset="-34"/>
              </a:rPr>
              <a:t>สรุปการดำเนินงาน...</a:t>
            </a: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14348" y="2143116"/>
            <a:ext cx="778674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ประเด็นยุทธศาสตร์ (</a:t>
            </a:r>
            <a:r>
              <a:rPr lang="en-US" sz="5400" dirty="0" smtClean="0">
                <a:latin typeface="JS Angsumalin" pitchFamily="2" charset="-34"/>
                <a:cs typeface="JS Angsumalin" pitchFamily="2" charset="-34"/>
              </a:rPr>
              <a:t>Strategic Issue)</a:t>
            </a:r>
          </a:p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เครือข่ายบริการสุขภาพ (</a:t>
            </a:r>
            <a:r>
              <a:rPr lang="en-US" sz="4400" dirty="0" smtClean="0"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)</a:t>
            </a:r>
            <a:br>
              <a:rPr lang="th-TH" sz="44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อ.เมือง อ.ไทรงาม อ.</a:t>
            </a:r>
            <a:r>
              <a:rPr lang="th-TH" sz="54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54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44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903030" y="5715016"/>
            <a:ext cx="60981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11 มิถุนายน 2557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ณ ห้องประชุมถนอม เหล่ารัก</a:t>
            </a:r>
            <a:r>
              <a:rPr kumimoji="0" lang="th-TH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พงษ์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 โรงพยาบาลกำแพงเพชร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30"/>
          <p:cNvSpPr/>
          <p:nvPr/>
        </p:nvSpPr>
        <p:spPr>
          <a:xfrm>
            <a:off x="0" y="0"/>
            <a:ext cx="9144000" cy="634043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248376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1966997"/>
              </p:ext>
            </p:extLst>
          </p:nvPr>
        </p:nvGraphicFramePr>
        <p:xfrm>
          <a:off x="186308" y="908720"/>
          <a:ext cx="8712968" cy="1921764"/>
        </p:xfrm>
        <a:graphic>
          <a:graphicData uri="http://schemas.openxmlformats.org/drawingml/2006/table">
            <a:tbl>
              <a:tblPr/>
              <a:tblGrid>
                <a:gridCol w="1028106"/>
                <a:gridCol w="1357322"/>
                <a:gridCol w="770107"/>
                <a:gridCol w="933531"/>
                <a:gridCol w="627217"/>
                <a:gridCol w="797392"/>
                <a:gridCol w="1229471"/>
                <a:gridCol w="1214446"/>
                <a:gridCol w="755376"/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งบประมาณ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เสนอแล้ว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อนุมัติ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ดำเนินการแล้ว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เบิกจ่ายแล้ว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48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,</a:t>
                      </a:r>
                      <a:r>
                        <a:rPr lang="th-TH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380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,</a:t>
                      </a:r>
                      <a:r>
                        <a:rPr lang="th-TH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200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10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6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6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19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17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7,011,010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.49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5,083,390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1,336,613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26.29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984,368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ทุ่งโพธิ์ทะเล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480,590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400" b="0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403,240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83.9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2844" y="249754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ยุทธศาสตร์ที่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1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การพัฒนาระบบบริหารจัดการด้านสุขภาพที่มีคุณภาพและประสิทธิภาพตามหลัก</a:t>
            </a:r>
            <a:r>
              <a:rPr lang="th-TH" sz="2400" dirty="0" err="1" smtClean="0">
                <a:latin typeface="JS Angsumalin" pitchFamily="2" charset="-34"/>
                <a:cs typeface="JS Angsumalin" pitchFamily="2" charset="-34"/>
              </a:rPr>
              <a:t>ธรรมาภิ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บาล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="" xmlns:p14="http://schemas.microsoft.com/office/powerpoint/2010/main" val="3710016421"/>
              </p:ext>
            </p:extLst>
          </p:nvPr>
        </p:nvGraphicFramePr>
        <p:xfrm>
          <a:off x="221229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87824" y="5219580"/>
            <a:ext cx="1060743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ไทรงาม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35300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9" name="แผนภูมิ 18"/>
          <p:cNvGraphicFramePr/>
          <p:nvPr>
            <p:extLst>
              <p:ext uri="{D42A27DB-BD31-4B8C-83A1-F6EECF244321}">
                <p14:modId xmlns="" xmlns:p14="http://schemas.microsoft.com/office/powerpoint/2010/main" val="3477638970"/>
              </p:ext>
            </p:extLst>
          </p:nvPr>
        </p:nvGraphicFramePr>
        <p:xfrm>
          <a:off x="28104" y="3195592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576" y="5219580"/>
            <a:ext cx="115212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เมือง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4627446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2" name="แผนภูมิ 21"/>
          <p:cNvGraphicFramePr/>
          <p:nvPr>
            <p:extLst>
              <p:ext uri="{D42A27DB-BD31-4B8C-83A1-F6EECF244321}">
                <p14:modId xmlns="" xmlns:p14="http://schemas.microsoft.com/office/powerpoint/2010/main" val="2988479257"/>
              </p:ext>
            </p:extLst>
          </p:nvPr>
        </p:nvGraphicFramePr>
        <p:xfrm>
          <a:off x="4355976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932040" y="5219580"/>
            <a:ext cx="1475537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err="1" smtClean="0">
                <a:solidFill>
                  <a:schemeClr val="tx1"/>
                </a:solidFill>
              </a:rPr>
              <a:t>โกสัม</a:t>
            </a:r>
            <a:r>
              <a:rPr lang="th-TH" b="1" dirty="0" smtClean="0">
                <a:solidFill>
                  <a:schemeClr val="tx1"/>
                </a:solidFill>
              </a:rPr>
              <a:t>พีนคร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6761720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5" name="แผนภูมิ 24"/>
          <p:cNvGraphicFramePr/>
          <p:nvPr>
            <p:extLst>
              <p:ext uri="{D42A27DB-BD31-4B8C-83A1-F6EECF244321}">
                <p14:modId xmlns="" xmlns:p14="http://schemas.microsoft.com/office/powerpoint/2010/main" val="3788027108"/>
              </p:ext>
            </p:extLst>
          </p:nvPr>
        </p:nvGraphicFramePr>
        <p:xfrm>
          <a:off x="6496709" y="3068960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066314" y="5219580"/>
            <a:ext cx="1507984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ทุ่งโพธิ์ทะเล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5220072" y="6340430"/>
            <a:ext cx="216024" cy="288032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/>
          <p:cNvSpPr txBox="1"/>
          <p:nvPr/>
        </p:nvSpPr>
        <p:spPr>
          <a:xfrm>
            <a:off x="5561012" y="6237312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เบิกจ่ายแล้ว</a:t>
            </a:r>
            <a:endParaRPr lang="th-TH" b="1" dirty="0"/>
          </a:p>
        </p:txBody>
      </p:sp>
      <p:sp>
        <p:nvSpPr>
          <p:cNvPr id="29" name="วงรี 28"/>
          <p:cNvSpPr/>
          <p:nvPr/>
        </p:nvSpPr>
        <p:spPr>
          <a:xfrm>
            <a:off x="7183388" y="6340430"/>
            <a:ext cx="21602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29"/>
          <p:cNvSpPr txBox="1"/>
          <p:nvPr/>
        </p:nvSpPr>
        <p:spPr>
          <a:xfrm>
            <a:off x="7524328" y="6237312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งบประมาณ</a:t>
            </a:r>
            <a:endParaRPr lang="th-TH" b="1" dirty="0"/>
          </a:p>
        </p:txBody>
      </p:sp>
    </p:spTree>
    <p:extLst>
      <p:ext uri="{BB962C8B-B14F-4D97-AF65-F5344CB8AC3E}">
        <p14:creationId xmlns="" xmlns:p14="http://schemas.microsoft.com/office/powerpoint/2010/main" val="21938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 30"/>
          <p:cNvSpPr/>
          <p:nvPr/>
        </p:nvSpPr>
        <p:spPr>
          <a:xfrm>
            <a:off x="0" y="0"/>
            <a:ext cx="9144000" cy="6340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39999">
                <a:schemeClr val="accent3">
                  <a:lumMod val="60000"/>
                  <a:lumOff val="40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248376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1539202"/>
              </p:ext>
            </p:extLst>
          </p:nvPr>
        </p:nvGraphicFramePr>
        <p:xfrm>
          <a:off x="186308" y="908720"/>
          <a:ext cx="8814848" cy="1876425"/>
        </p:xfrm>
        <a:graphic>
          <a:graphicData uri="http://schemas.openxmlformats.org/drawingml/2006/table">
            <a:tbl>
              <a:tblPr/>
              <a:tblGrid>
                <a:gridCol w="1040128"/>
                <a:gridCol w="1300920"/>
                <a:gridCol w="851385"/>
                <a:gridCol w="944447"/>
                <a:gridCol w="634551"/>
                <a:gridCol w="806716"/>
                <a:gridCol w="1316120"/>
                <a:gridCol w="1277639"/>
                <a:gridCol w="642942"/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งบประมาณ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เสนอแล้ว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อนุมัติ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ดำเนินการแล้ว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เบิกจ่ายแล้ว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41,969,640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86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39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37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23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13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25,458,12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42.9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7,686,155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19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72,771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9.47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,120,120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307,300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9.84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ทุ่งโพธิ์ทะเล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1,331,880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68,560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20.66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282" y="249754"/>
            <a:ext cx="888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ยุทธศาสตร์ที่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2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การพัฒนาระบบบริการสุขภาพให้มีคุณภาพมาตรฐานและระบบส่งต่อที่ไร้รอยต่อ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(OP+IP)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="" xmlns:p14="http://schemas.microsoft.com/office/powerpoint/2010/main" val="4144487812"/>
              </p:ext>
            </p:extLst>
          </p:nvPr>
        </p:nvGraphicFramePr>
        <p:xfrm>
          <a:off x="221229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87824" y="5219580"/>
            <a:ext cx="1060743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ไทรงาม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35300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9" name="แผนภูมิ 18"/>
          <p:cNvGraphicFramePr/>
          <p:nvPr>
            <p:extLst>
              <p:ext uri="{D42A27DB-BD31-4B8C-83A1-F6EECF244321}">
                <p14:modId xmlns="" xmlns:p14="http://schemas.microsoft.com/office/powerpoint/2010/main" val="2542841688"/>
              </p:ext>
            </p:extLst>
          </p:nvPr>
        </p:nvGraphicFramePr>
        <p:xfrm>
          <a:off x="8153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576" y="5219580"/>
            <a:ext cx="115212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เมือง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4627446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2" name="แผนภูมิ 21"/>
          <p:cNvGraphicFramePr/>
          <p:nvPr>
            <p:extLst>
              <p:ext uri="{D42A27DB-BD31-4B8C-83A1-F6EECF244321}">
                <p14:modId xmlns="" xmlns:p14="http://schemas.microsoft.com/office/powerpoint/2010/main" val="1547741875"/>
              </p:ext>
            </p:extLst>
          </p:nvPr>
        </p:nvGraphicFramePr>
        <p:xfrm>
          <a:off x="4355976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932040" y="5219580"/>
            <a:ext cx="1475537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err="1" smtClean="0">
                <a:solidFill>
                  <a:schemeClr val="tx1"/>
                </a:solidFill>
              </a:rPr>
              <a:t>โกสัม</a:t>
            </a:r>
            <a:r>
              <a:rPr lang="th-TH" b="1" dirty="0" smtClean="0">
                <a:solidFill>
                  <a:schemeClr val="tx1"/>
                </a:solidFill>
              </a:rPr>
              <a:t>พีนคร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6761720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5" name="แผนภูมิ 24"/>
          <p:cNvGraphicFramePr/>
          <p:nvPr>
            <p:extLst>
              <p:ext uri="{D42A27DB-BD31-4B8C-83A1-F6EECF244321}">
                <p14:modId xmlns="" xmlns:p14="http://schemas.microsoft.com/office/powerpoint/2010/main" val="382723332"/>
              </p:ext>
            </p:extLst>
          </p:nvPr>
        </p:nvGraphicFramePr>
        <p:xfrm>
          <a:off x="6496709" y="3068960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066314" y="5219580"/>
            <a:ext cx="1507984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ทุ่งโพธิ์ทะเล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5220072" y="6340430"/>
            <a:ext cx="216024" cy="288032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/>
          <p:cNvSpPr txBox="1"/>
          <p:nvPr/>
        </p:nvSpPr>
        <p:spPr>
          <a:xfrm>
            <a:off x="5561012" y="6237312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เบิกจ่ายแล้ว</a:t>
            </a:r>
            <a:endParaRPr lang="th-TH" b="1" dirty="0"/>
          </a:p>
        </p:txBody>
      </p:sp>
      <p:sp>
        <p:nvSpPr>
          <p:cNvPr id="29" name="วงรี 28"/>
          <p:cNvSpPr/>
          <p:nvPr/>
        </p:nvSpPr>
        <p:spPr>
          <a:xfrm>
            <a:off x="7183388" y="6340430"/>
            <a:ext cx="21602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29"/>
          <p:cNvSpPr txBox="1"/>
          <p:nvPr/>
        </p:nvSpPr>
        <p:spPr>
          <a:xfrm>
            <a:off x="7524328" y="6237312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งบประมาณ</a:t>
            </a:r>
            <a:endParaRPr lang="th-TH" b="1" dirty="0"/>
          </a:p>
        </p:txBody>
      </p:sp>
    </p:spTree>
    <p:extLst>
      <p:ext uri="{BB962C8B-B14F-4D97-AF65-F5344CB8AC3E}">
        <p14:creationId xmlns="" xmlns:p14="http://schemas.microsoft.com/office/powerpoint/2010/main" val="18995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สี่เหลี่ยมผืนผ้า 26"/>
          <p:cNvSpPr/>
          <p:nvPr/>
        </p:nvSpPr>
        <p:spPr>
          <a:xfrm>
            <a:off x="0" y="0"/>
            <a:ext cx="9144000" cy="6340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9999">
                <a:schemeClr val="accent6">
                  <a:lumMod val="40000"/>
                  <a:lumOff val="60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248376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9521011"/>
              </p:ext>
            </p:extLst>
          </p:nvPr>
        </p:nvGraphicFramePr>
        <p:xfrm>
          <a:off x="186308" y="908720"/>
          <a:ext cx="8712968" cy="1876425"/>
        </p:xfrm>
        <a:graphic>
          <a:graphicData uri="http://schemas.openxmlformats.org/drawingml/2006/table">
            <a:tbl>
              <a:tblPr/>
              <a:tblGrid>
                <a:gridCol w="1073324"/>
                <a:gridCol w="1226472"/>
                <a:gridCol w="855739"/>
                <a:gridCol w="933531"/>
                <a:gridCol w="627217"/>
                <a:gridCol w="797392"/>
                <a:gridCol w="1361402"/>
                <a:gridCol w="1152328"/>
                <a:gridCol w="685563"/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งบประมาณ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เสนอแล้ว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อนุมัติ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ดำเนินการแล้ว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เบิกจ่ายแล้ว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25,607,793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349,810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1.36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3,197,029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205593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6.43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3,185,190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38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38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563,655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17.96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ทุ่งโพธิ์ทะเล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1,077,807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28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28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18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400" b="0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400" b="0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240,100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22.28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5720" y="-24"/>
            <a:ext cx="8291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ยุทธศาสตร์ที่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3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การสร้างเสริมสุขภาพ การป้องกัน ควบคุมโรค และคุ้มครองผู้บริโภคด้านสุขภาพ </a:t>
            </a:r>
            <a:br>
              <a:rPr lang="th-TH" sz="24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              โดยการมีส่วนร่วมของภาคีเครือข่าย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(PP)</a:t>
            </a:r>
            <a:endParaRPr lang="th-TH" sz="24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="" xmlns:p14="http://schemas.microsoft.com/office/powerpoint/2010/main" val="995153848"/>
              </p:ext>
            </p:extLst>
          </p:nvPr>
        </p:nvGraphicFramePr>
        <p:xfrm>
          <a:off x="221229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วงรี 11"/>
          <p:cNvSpPr/>
          <p:nvPr/>
        </p:nvSpPr>
        <p:spPr>
          <a:xfrm>
            <a:off x="5220072" y="6340430"/>
            <a:ext cx="216024" cy="288032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561012" y="6237312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เบิกจ่ายแล้ว</a:t>
            </a:r>
            <a:endParaRPr lang="th-TH" b="1" dirty="0"/>
          </a:p>
        </p:txBody>
      </p:sp>
      <p:sp>
        <p:nvSpPr>
          <p:cNvPr id="14" name="วงรี 13"/>
          <p:cNvSpPr/>
          <p:nvPr/>
        </p:nvSpPr>
        <p:spPr>
          <a:xfrm>
            <a:off x="7183388" y="6340430"/>
            <a:ext cx="21602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7524328" y="6237312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งบประมาณ</a:t>
            </a:r>
            <a:endParaRPr lang="th-TH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87824" y="5219580"/>
            <a:ext cx="1060743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ไทรงาม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35300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9" name="แผนภูมิ 18"/>
          <p:cNvGraphicFramePr/>
          <p:nvPr>
            <p:extLst>
              <p:ext uri="{D42A27DB-BD31-4B8C-83A1-F6EECF244321}">
                <p14:modId xmlns="" xmlns:p14="http://schemas.microsoft.com/office/powerpoint/2010/main" val="2023065709"/>
              </p:ext>
            </p:extLst>
          </p:nvPr>
        </p:nvGraphicFramePr>
        <p:xfrm>
          <a:off x="8153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576" y="5219580"/>
            <a:ext cx="115212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เมือง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4627446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2" name="แผนภูมิ 21"/>
          <p:cNvGraphicFramePr/>
          <p:nvPr>
            <p:extLst>
              <p:ext uri="{D42A27DB-BD31-4B8C-83A1-F6EECF244321}">
                <p14:modId xmlns="" xmlns:p14="http://schemas.microsoft.com/office/powerpoint/2010/main" val="3006262651"/>
              </p:ext>
            </p:extLst>
          </p:nvPr>
        </p:nvGraphicFramePr>
        <p:xfrm>
          <a:off x="4355976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932040" y="5219580"/>
            <a:ext cx="1475537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err="1" smtClean="0">
                <a:solidFill>
                  <a:schemeClr val="tx1"/>
                </a:solidFill>
              </a:rPr>
              <a:t>โกสัม</a:t>
            </a:r>
            <a:r>
              <a:rPr lang="th-TH" b="1" dirty="0" smtClean="0">
                <a:solidFill>
                  <a:schemeClr val="tx1"/>
                </a:solidFill>
              </a:rPr>
              <a:t>พีนคร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6761720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5" name="แผนภูมิ 24"/>
          <p:cNvGraphicFramePr/>
          <p:nvPr>
            <p:extLst>
              <p:ext uri="{D42A27DB-BD31-4B8C-83A1-F6EECF244321}">
                <p14:modId xmlns="" xmlns:p14="http://schemas.microsoft.com/office/powerpoint/2010/main" val="2411703071"/>
              </p:ext>
            </p:extLst>
          </p:nvPr>
        </p:nvGraphicFramePr>
        <p:xfrm>
          <a:off x="6496709" y="3068960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066314" y="5219580"/>
            <a:ext cx="1507984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ทุ่งโพธิ์ทะเล</a:t>
            </a:r>
            <a:endParaRPr lang="th-T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40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สี่เหลี่ยมผืนผ้า 26"/>
          <p:cNvSpPr/>
          <p:nvPr/>
        </p:nvSpPr>
        <p:spPr>
          <a:xfrm>
            <a:off x="0" y="0"/>
            <a:ext cx="9144000" cy="6340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39999">
                <a:schemeClr val="accent4">
                  <a:lumMod val="60000"/>
                  <a:lumOff val="40000"/>
                </a:schemeClr>
              </a:gs>
              <a:gs pos="7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248376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6736384"/>
              </p:ext>
            </p:extLst>
          </p:nvPr>
        </p:nvGraphicFramePr>
        <p:xfrm>
          <a:off x="186308" y="908720"/>
          <a:ext cx="8712968" cy="1921764"/>
        </p:xfrm>
        <a:graphic>
          <a:graphicData uri="http://schemas.openxmlformats.org/drawingml/2006/table">
            <a:tbl>
              <a:tblPr/>
              <a:tblGrid>
                <a:gridCol w="1073324"/>
                <a:gridCol w="1226472"/>
                <a:gridCol w="855739"/>
                <a:gridCol w="933531"/>
                <a:gridCol w="627217"/>
                <a:gridCol w="797392"/>
                <a:gridCol w="1361402"/>
                <a:gridCol w="1152328"/>
                <a:gridCol w="685563"/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งบประมาณ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โครงการ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เสนอแล้ว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อนุมัติ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ดำเนินการแล้ว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เบิกจ่ายแล้ว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648,000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9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4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2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3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th-TH" sz="2400" dirty="0" smtClean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0</a:t>
                      </a:r>
                      <a:endParaRPr lang="en-US" sz="2400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22,474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 </a:t>
                      </a:r>
                      <a:r>
                        <a:rPr lang="th-TH" sz="2400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3.46</a:t>
                      </a:r>
                      <a:endParaRPr lang="en-US" sz="24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206,420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ทุ่งโพธิ์ทะเล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26,175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282" y="214290"/>
            <a:ext cx="62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JS Angsumalin" pitchFamily="2" charset="-34"/>
                <a:cs typeface="JS Angsumalin" pitchFamily="2" charset="-34"/>
              </a:rPr>
              <a:t>ยุทธศาสตร์ที่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JS Angsumalin" pitchFamily="2" charset="-34"/>
                <a:cs typeface="JS Angsumalin" pitchFamily="2" charset="-34"/>
              </a:rPr>
              <a:t>4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JS Angsumalin" pitchFamily="2" charset="-34"/>
                <a:cs typeface="JS Angsumalin" pitchFamily="2" charset="-34"/>
              </a:rPr>
              <a:t>กฎหมายและการคุ้มครองผู้บริโภคด้านสุขภาพ</a:t>
            </a:r>
            <a:endParaRPr lang="th-TH" dirty="0">
              <a:solidFill>
                <a:schemeClr val="accent6">
                  <a:lumMod val="20000"/>
                  <a:lumOff val="80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="" xmlns:p14="http://schemas.microsoft.com/office/powerpoint/2010/main" val="3442388508"/>
              </p:ext>
            </p:extLst>
          </p:nvPr>
        </p:nvGraphicFramePr>
        <p:xfrm>
          <a:off x="221229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วงรี 11"/>
          <p:cNvSpPr/>
          <p:nvPr/>
        </p:nvSpPr>
        <p:spPr>
          <a:xfrm>
            <a:off x="5220072" y="6340430"/>
            <a:ext cx="216024" cy="288032"/>
          </a:xfrm>
          <a:prstGeom prst="ellipse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561012" y="6237312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เบิกจ่ายแล้ว</a:t>
            </a:r>
            <a:endParaRPr lang="th-TH" b="1" dirty="0"/>
          </a:p>
        </p:txBody>
      </p:sp>
      <p:sp>
        <p:nvSpPr>
          <p:cNvPr id="14" name="วงรี 13"/>
          <p:cNvSpPr/>
          <p:nvPr/>
        </p:nvSpPr>
        <p:spPr>
          <a:xfrm>
            <a:off x="7183388" y="6340430"/>
            <a:ext cx="21602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7524328" y="6237312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/>
              <a:t>งบประมาณ</a:t>
            </a:r>
            <a:endParaRPr lang="th-TH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87824" y="5219580"/>
            <a:ext cx="1060743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ไทรงาม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353008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9" name="แผนภูมิ 18"/>
          <p:cNvGraphicFramePr/>
          <p:nvPr>
            <p:extLst>
              <p:ext uri="{D42A27DB-BD31-4B8C-83A1-F6EECF244321}">
                <p14:modId xmlns="" xmlns:p14="http://schemas.microsoft.com/office/powerpoint/2010/main" val="557049401"/>
              </p:ext>
            </p:extLst>
          </p:nvPr>
        </p:nvGraphicFramePr>
        <p:xfrm>
          <a:off x="81538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55576" y="5219580"/>
            <a:ext cx="115212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เมือง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4627446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2" name="แผนภูมิ 21"/>
          <p:cNvGraphicFramePr/>
          <p:nvPr>
            <p:extLst>
              <p:ext uri="{D42A27DB-BD31-4B8C-83A1-F6EECF244321}">
                <p14:modId xmlns="" xmlns:p14="http://schemas.microsoft.com/office/powerpoint/2010/main" val="3684976456"/>
              </p:ext>
            </p:extLst>
          </p:nvPr>
        </p:nvGraphicFramePr>
        <p:xfrm>
          <a:off x="4355976" y="3140968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932040" y="5219580"/>
            <a:ext cx="1475537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err="1" smtClean="0">
                <a:solidFill>
                  <a:schemeClr val="tx1"/>
                </a:solidFill>
              </a:rPr>
              <a:t>โกสัม</a:t>
            </a:r>
            <a:r>
              <a:rPr lang="th-TH" b="1" dirty="0" smtClean="0">
                <a:solidFill>
                  <a:schemeClr val="tx1"/>
                </a:solidFill>
              </a:rPr>
              <a:t>พีนคร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6761720" y="2924944"/>
            <a:ext cx="2016224" cy="30435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5" name="แผนภูมิ 24"/>
          <p:cNvGraphicFramePr/>
          <p:nvPr>
            <p:extLst>
              <p:ext uri="{D42A27DB-BD31-4B8C-83A1-F6EECF244321}">
                <p14:modId xmlns="" xmlns:p14="http://schemas.microsoft.com/office/powerpoint/2010/main" val="553818688"/>
              </p:ext>
            </p:extLst>
          </p:nvPr>
        </p:nvGraphicFramePr>
        <p:xfrm>
          <a:off x="6496709" y="3068960"/>
          <a:ext cx="254624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066314" y="5219580"/>
            <a:ext cx="1507984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tx1"/>
                </a:solidFill>
              </a:rPr>
              <a:t>ทุ่งโพธิ์ทะเล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9206" y="4063724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/>
              <a:t>ดำเนินการไม่ใช้งบประมาณ</a:t>
            </a:r>
            <a:endParaRPr lang="th-TH" sz="1800" dirty="0"/>
          </a:p>
        </p:txBody>
      </p:sp>
    </p:spTree>
    <p:extLst>
      <p:ext uri="{BB962C8B-B14F-4D97-AF65-F5344CB8AC3E}">
        <p14:creationId xmlns="" xmlns:p14="http://schemas.microsoft.com/office/powerpoint/2010/main" val="12412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512820" y="1962685"/>
            <a:ext cx="821537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การบูร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ณา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การ การทำงานในภาพ 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/>
            </a:r>
            <a:br>
              <a:rPr lang="en-US" sz="4800" dirty="0" smtClean="0">
                <a:latin typeface="JS Angsumalin" pitchFamily="2" charset="-34"/>
                <a:cs typeface="JS Angsumalin" pitchFamily="2" charset="-34"/>
              </a:rPr>
            </a:b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CUP /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ภาพตำบล</a:t>
            </a:r>
            <a:endParaRPr lang="th-TH" sz="13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Oval 2"/>
          <p:cNvSpPr/>
          <p:nvPr/>
        </p:nvSpPr>
        <p:spPr>
          <a:xfrm flipH="1">
            <a:off x="679760" y="2143116"/>
            <a:ext cx="1000132" cy="102786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TextBox 13"/>
          <p:cNvSpPr txBox="1"/>
          <p:nvPr/>
        </p:nvSpPr>
        <p:spPr>
          <a:xfrm>
            <a:off x="857224" y="1928802"/>
            <a:ext cx="714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 smtClean="0">
                <a:latin typeface="JS Angsumalin" pitchFamily="2" charset="-34"/>
                <a:cs typeface="JS Angsumalin" pitchFamily="2" charset="-34"/>
              </a:rPr>
              <a:t>2</a:t>
            </a:r>
            <a:endParaRPr lang="en-PH" sz="8000" b="1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1819809"/>
            <a:ext cx="67151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dirty="0" smtClean="0">
                <a:latin typeface="JS Angsumalin" pitchFamily="2" charset="-34"/>
                <a:cs typeface="JS Angsumalin" pitchFamily="2" charset="-34"/>
              </a:rPr>
              <a:t>ประเด็นยุทธศาสตร์ที่</a:t>
            </a:r>
            <a:endParaRPr lang="th-TH" sz="287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Oval 2"/>
          <p:cNvSpPr/>
          <p:nvPr/>
        </p:nvSpPr>
        <p:spPr>
          <a:xfrm flipH="1">
            <a:off x="7124907" y="1615313"/>
            <a:ext cx="1661935" cy="174224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7468171" y="1760165"/>
            <a:ext cx="942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9600" b="1" dirty="0" smtClean="0"/>
              <a:t>1</a:t>
            </a:r>
            <a:endParaRPr lang="en-PH" sz="9600" b="1" dirty="0"/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6"/>
          <p:cNvGrpSpPr/>
          <p:nvPr/>
        </p:nvGrpSpPr>
        <p:grpSpPr>
          <a:xfrm>
            <a:off x="407405" y="272692"/>
            <a:ext cx="3516523" cy="798854"/>
            <a:chOff x="5627477" y="1496642"/>
            <a:chExt cx="3516523" cy="798854"/>
          </a:xfrm>
        </p:grpSpPr>
        <p:sp>
          <p:nvSpPr>
            <p:cNvPr id="8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1</a:t>
              </a:r>
              <a:endParaRPr lang="en-PH" sz="4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3857620" y="142852"/>
            <a:ext cx="5212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การพัฒนาระบบบริหารจัดการด้านสุขภาพที่มีคุณภาพ และประสิทธิภาพตามหลัก</a:t>
            </a:r>
            <a:r>
              <a:rPr lang="th-TH" sz="3000" dirty="0" err="1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ธรรมาภิ</a:t>
            </a:r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บาล</a:t>
            </a:r>
            <a:endParaRPr lang="th-TH" sz="3000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596" y="1142984"/>
            <a:ext cx="85011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dirty="0" smtClean="0">
                <a:latin typeface="JS Angsumalin" pitchFamily="2" charset="-34"/>
                <a:cs typeface="JS Angsumalin" pitchFamily="2" charset="-34"/>
              </a:rPr>
              <a:t>คน </a:t>
            </a:r>
            <a:r>
              <a:rPr lang="en-US" sz="8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8000" dirty="0" smtClean="0">
                <a:latin typeface="JS Angsumalin" pitchFamily="2" charset="-34"/>
                <a:cs typeface="JS Angsumalin" pitchFamily="2" charset="-34"/>
              </a:rPr>
              <a:t> </a:t>
            </a:r>
          </a:p>
          <a:p>
            <a:pPr algn="thaiDist">
              <a:buFontTx/>
              <a:buChar char="-"/>
            </a:pP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มีการพัฒนาบุคลากร โดยจัดอบรมพัฒนาศักยภาพในเรื่องต่างๆ เช่น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NODE CUP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จัดอบรม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Service Plan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สาขาต่างๆ ใน 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/รพ.สต.จัดอบรบระบบข้อมูลสารสนเทศ</a:t>
            </a:r>
          </a:p>
          <a:p>
            <a:pPr algn="thaiDist">
              <a:buFontTx/>
              <a:buChar char="-"/>
            </a:pP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มีการสนับสนุนพัฒนาศักยภาพในเรื่องข้อมูลสารสนเทศ เป็น    พี่เลี้ยงให้ 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/รพ.สต.ประสานเชื่อมโยงทางโทรศัพท์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LINE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ฯลฯ</a:t>
            </a:r>
          </a:p>
          <a:p>
            <a:pPr algn="thaiDist">
              <a:buFontTx/>
              <a:buChar char="-"/>
            </a:pP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CUP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มีการนิเทศติดตามในงานด้านต่างๆ เช่น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Service Plan</a:t>
            </a:r>
          </a:p>
          <a:p>
            <a:pPr algn="thaiDist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สาขา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STEMI , Ortho ,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อุบัติเหตุ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,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อายุรก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รรม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[Sepsis]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ฯลฯ</a:t>
            </a:r>
            <a:endParaRPr lang="en-US" sz="3600" dirty="0" smtClean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9" name="ตัวเชื่อมต่อตรง 18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6"/>
          <p:cNvGrpSpPr/>
          <p:nvPr/>
        </p:nvGrpSpPr>
        <p:grpSpPr>
          <a:xfrm>
            <a:off x="407405" y="272692"/>
            <a:ext cx="3516523" cy="798854"/>
            <a:chOff x="5627477" y="1496642"/>
            <a:chExt cx="3516523" cy="798854"/>
          </a:xfrm>
        </p:grpSpPr>
        <p:sp>
          <p:nvSpPr>
            <p:cNvPr id="8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1</a:t>
              </a:r>
              <a:endParaRPr lang="en-PH" sz="4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3857620" y="142852"/>
            <a:ext cx="5212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การพัฒนาระบบบริหารจัดการด้านสุขภาพที่มีคุณภาพ และประสิทธิภาพตามหลัก</a:t>
            </a:r>
            <a:r>
              <a:rPr lang="th-TH" sz="3000" dirty="0" err="1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ธรรมาภิ</a:t>
            </a:r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บาล</a:t>
            </a:r>
            <a:endParaRPr lang="th-TH" sz="3000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1357299"/>
            <a:ext cx="85011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 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</a:p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การบูร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ณา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การด้านการเงินการคลัง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 NODE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อ.เมือง อ.ไทรงาม อ.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  <a:br>
              <a:rPr lang="th-TH" sz="32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ปีงบประมาณ 2557 (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ไตรมาส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2)</a:t>
            </a:r>
            <a:endParaRPr lang="en-US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309029" y="3357562"/>
          <a:ext cx="8572561" cy="2747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521"/>
                <a:gridCol w="1463608"/>
                <a:gridCol w="1463608"/>
                <a:gridCol w="1463608"/>
                <a:gridCol w="1463608"/>
                <a:gridCol w="1463608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รพท</a:t>
                      </a: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/</a:t>
                      </a:r>
                      <a:r>
                        <a:rPr lang="th-TH" sz="20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รพช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ทุนสำรองสุทธิ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เงินสด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หนี้สินหมุนเวียน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สินทรัพย์รวม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สินทรัพย์หมุนเวียน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511517"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รพ.กำแพงเพชร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135,545,897.13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187,206,046.93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171,566,039.09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727,713,771.70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307,111,936.22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11517"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รพ.ไทรงาม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12,830,704.59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12,243,979.20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12,506,429.08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46,986,210.02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25,337,133.67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11517"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22,404,977.29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23,089,752.36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4,179,095.20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45,720,465.90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26,584,072.49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1517"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</a:t>
                      </a:r>
                      <a:r>
                        <a:rPr lang="th-TH" sz="18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8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สี่เหลี่ยมผืนผ้า 15"/>
          <p:cNvSpPr/>
          <p:nvPr/>
        </p:nvSpPr>
        <p:spPr>
          <a:xfrm>
            <a:off x="7637865" y="2857496"/>
            <a:ext cx="107753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หน่วย 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บาท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6"/>
          <p:cNvGrpSpPr/>
          <p:nvPr/>
        </p:nvGrpSpPr>
        <p:grpSpPr>
          <a:xfrm>
            <a:off x="407405" y="272692"/>
            <a:ext cx="3516523" cy="798854"/>
            <a:chOff x="5627477" y="1496642"/>
            <a:chExt cx="3516523" cy="798854"/>
          </a:xfrm>
        </p:grpSpPr>
        <p:sp>
          <p:nvSpPr>
            <p:cNvPr id="8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1</a:t>
              </a:r>
              <a:endParaRPr lang="en-PH" sz="4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3857620" y="142852"/>
            <a:ext cx="5212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การพัฒนาระบบบริหารจัดการด้านสุขภาพที่มีคุณภาพ และประสิทธิภาพตามหลัก</a:t>
            </a:r>
            <a:r>
              <a:rPr lang="th-TH" sz="3000" dirty="0" err="1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ธรรมาภิ</a:t>
            </a:r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บาล</a:t>
            </a:r>
            <a:endParaRPr lang="th-TH" sz="3000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1357299"/>
            <a:ext cx="85011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 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ผลการดำเนินงาน ของ รพ.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[Node]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ไตรมาส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2 ณ 31 มี.ค. 2557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(ไม่รวม รพ. 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พี)</a:t>
            </a:r>
            <a:endParaRPr lang="en-US" sz="3600" dirty="0" smtClean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7649897" y="3028890"/>
            <a:ext cx="107753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หน่วย </a:t>
            </a:r>
            <a:r>
              <a:rPr lang="en-US" sz="2000" b="1" dirty="0" smtClean="0">
                <a:latin typeface="TH SarabunIT๙" pitchFamily="34" charset="-34"/>
                <a:cs typeface="TH SarabunIT๙" pitchFamily="34" charset="-34"/>
              </a:rPr>
              <a:t>: </a:t>
            </a:r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บาท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18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285720" y="3532956"/>
          <a:ext cx="8501122" cy="289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2000264"/>
                <a:gridCol w="2407011"/>
                <a:gridCol w="2450773"/>
              </a:tblGrid>
              <a:tr h="70091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รพท</a:t>
                      </a: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/</a:t>
                      </a:r>
                      <a:r>
                        <a:rPr lang="th-TH" sz="24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รพช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รายได้ทั้งหมดไม่รวมงบลงทุน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รายจ่ายทั้งหมด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ไม่รวมค่าเสื่อมราคา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กำไรสุทธิไม่รวมค่าเสื่อมราคา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5184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รพ.กำแพงเพชร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419,559,771.69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410,124,852.87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9,434,918.82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184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รพ.ไทรงาม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31,332,243.69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34,713,578.42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- 3,381,334.73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184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19,033,615.00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18,651,394.53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382,220.47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57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</a:t>
                      </a:r>
                      <a:r>
                        <a:rPr lang="th-TH" sz="24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8596" y="500042"/>
            <a:ext cx="14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 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  <a:endParaRPr lang="th-TH" sz="3200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1142976" y="714356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วิกฤตทางการเงิน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7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ระดับของโรงพยาบาล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Node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อ.เมือง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อ.ไทรงาม อ.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พี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ณ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31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มีนาคม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2557]</a:t>
            </a:r>
            <a:endParaRPr lang="th-TH" sz="3600" dirty="0"/>
          </a:p>
        </p:txBody>
      </p:sp>
      <p:graphicFrame>
        <p:nvGraphicFramePr>
          <p:cNvPr id="17" name="ตาราง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2243941"/>
              </p:ext>
            </p:extLst>
          </p:nvPr>
        </p:nvGraphicFramePr>
        <p:xfrm>
          <a:off x="285722" y="2071678"/>
          <a:ext cx="8572557" cy="3750584"/>
        </p:xfrm>
        <a:graphic>
          <a:graphicData uri="http://schemas.openxmlformats.org/drawingml/2006/table">
            <a:tbl>
              <a:tblPr/>
              <a:tblGrid>
                <a:gridCol w="928692"/>
                <a:gridCol w="522258"/>
                <a:gridCol w="607571"/>
                <a:gridCol w="742588"/>
                <a:gridCol w="675079"/>
                <a:gridCol w="1485173"/>
                <a:gridCol w="1370445"/>
                <a:gridCol w="526238"/>
                <a:gridCol w="594137"/>
                <a:gridCol w="560188"/>
                <a:gridCol w="560188"/>
              </a:tblGrid>
              <a:tr h="181725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หน่วยบริการ</a:t>
                      </a:r>
                    </a:p>
                  </a:txBody>
                  <a:tcPr marL="4260" marR="4260" marT="4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Serv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</a:p>
                  </a:txBody>
                  <a:tcPr marL="4260" marR="4260" marT="4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อัตราส่วนทุนหมุนเวียน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Current Ratio (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เท่า)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อัตราส่วนทุนหมุนเวียนเร็ว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Quick Ratio (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เท่า)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อัตราส่วนเงินสดต่อหนี้สินหมุนเวียน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Cash Ratio  (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เท่า)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ทุน</a:t>
                      </a:r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สำรอง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สุทธิ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กำไรสุทธิรวมค่าเสื่อมราคา 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Liquid Index</a:t>
                      </a:r>
                    </a:p>
                  </a:txBody>
                  <a:tcPr marL="4260" marR="4260" marT="426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StatusIndex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</a:p>
                  </a:txBody>
                  <a:tcPr marL="4260" marR="4260" marT="426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SurviveIndex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</a:p>
                  </a:txBody>
                  <a:tcPr marL="4260" marR="4260" marT="426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Risk Scoring</a:t>
                      </a:r>
                    </a:p>
                  </a:txBody>
                  <a:tcPr marL="4260" marR="4260" marT="426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1301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Bed </a:t>
                      </a:r>
                    </a:p>
                  </a:txBody>
                  <a:tcPr marL="4260" marR="4260" marT="4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&gt; 1.5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≥ 1.0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≥ 0.8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(ล้านบาท)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(ล้านบาท)</a:t>
                      </a:r>
                    </a:p>
                  </a:txBody>
                  <a:tcPr marL="4260" marR="4260" marT="4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92616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กำแพงเพชร </a:t>
                      </a:r>
                    </a:p>
                  </a:txBody>
                  <a:tcPr marL="4260" marR="4260" marT="42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410</a:t>
                      </a:r>
                    </a:p>
                  </a:txBody>
                  <a:tcPr marL="4260" marR="4260" marT="42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1.79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1.44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1.09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  135,545,897.13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18,821,491.52)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9524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ไทรงาม </a:t>
                      </a:r>
                    </a:p>
                  </a:txBody>
                  <a:tcPr marL="4260" marR="4260" marT="42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30</a:t>
                      </a:r>
                    </a:p>
                  </a:txBody>
                  <a:tcPr marL="4260" marR="4260" marT="42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2.03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1.21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0.98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    12,830,704.59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(5,995,817.64)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5212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ทุ่งโพธิ์ทะเล </a:t>
                      </a:r>
                    </a:p>
                  </a:txBody>
                  <a:tcPr marL="4260" marR="4260" marT="42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10</a:t>
                      </a:r>
                    </a:p>
                  </a:txBody>
                  <a:tcPr marL="4260" marR="4260" marT="42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6.36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5.82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5.53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    22,404,977.29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829,855.47 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34" y="2121654"/>
            <a:ext cx="82153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พญ.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รจนา  	ขอนทอง 	ผู้อำนวยการโรงพยาบาลกำแพงเพชร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นายอาริยะ  	บุญเกตุ		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สสอ.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เมืองกำแพงเพชร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นพ.วีระศักดิ์  	ดำรง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พงษ์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	ผู้อำนวยการโรงพยาบาลไทรงาม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นายสุเทพ  	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พงษ์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ไทยสงค์ 	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สสอ.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ไทรงาม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นพ.ปิยวัตร   	คำอุไร		ผู้อำนวยการโรงพยาบาลทุ่งโพธิ์ทะเล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นายเอกวุฒิ   	แตงดารา	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สสอ.โกสัม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นพ.ธีรพงศ์   	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ตัญ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เจริญสุขจิต	ผู้อำนวยการโรงพยาบาล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พีนคร	</a:t>
            </a:r>
          </a:p>
          <a:p>
            <a:endParaRPr lang="en-US" sz="3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14414" y="1214422"/>
            <a:ext cx="7072362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ผู้บริหารเครือข่ายบริการสุขภาพ (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NODE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)</a:t>
            </a:r>
            <a:br>
              <a:rPr lang="th-TH" sz="48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อ.เมือง อ.ไทรงาม อ.</a:t>
            </a:r>
            <a:r>
              <a:rPr lang="th-TH" sz="48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</a:p>
          <a:p>
            <a:pPr algn="ctr"/>
            <a:endParaRPr lang="en-US" sz="4800" dirty="0" smtClean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571472" y="2071678"/>
            <a:ext cx="8001056" cy="1588"/>
          </a:xfrm>
          <a:prstGeom prst="line">
            <a:avLst/>
          </a:prstGeom>
          <a:ln w="5715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4579" y="4786322"/>
            <a:ext cx="1247619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รายจ่าย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384" y="4778944"/>
            <a:ext cx="110336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รายรับ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9" name="แผนภูมิ 8"/>
          <p:cNvGraphicFramePr/>
          <p:nvPr/>
        </p:nvGraphicFramePr>
        <p:xfrm>
          <a:off x="4500562" y="4865138"/>
          <a:ext cx="4214842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/>
          <p:cNvGraphicFramePr/>
          <p:nvPr/>
        </p:nvGraphicFramePr>
        <p:xfrm>
          <a:off x="857224" y="4857760"/>
          <a:ext cx="3906384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8596" y="71414"/>
            <a:ext cx="114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  <a:endParaRPr lang="th-TH" sz="3200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85720" y="928670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1000100" y="28572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แผนประมาณการรายได้และควบคุมค่าใช้จ่าย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 Node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อ.เมือง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อ.ไทรงาม อ.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พี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ปีงบประมาณ 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2557]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190218" y="1428736"/>
          <a:ext cx="8822357" cy="3220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212"/>
                <a:gridCol w="936306"/>
                <a:gridCol w="129994"/>
                <a:gridCol w="806312"/>
                <a:gridCol w="864282"/>
                <a:gridCol w="1053146"/>
                <a:gridCol w="1017426"/>
                <a:gridCol w="973742"/>
                <a:gridCol w="808420"/>
                <a:gridCol w="936306"/>
                <a:gridCol w="648211"/>
              </a:tblGrid>
              <a:tr h="685011"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ประมาณการ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24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ไตรมาส</a:t>
                      </a:r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 2)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</a:t>
                      </a:r>
                      <a:r>
                        <a:rPr lang="th-TH" sz="1800" dirty="0" smtClean="0">
                          <a:latin typeface="TH SarabunIT๙" pitchFamily="34" charset="-34"/>
                          <a:cs typeface="TH SarabunIT๙" pitchFamily="34" charset="-34"/>
                        </a:rPr>
                        <a:t>ะ</a:t>
                      </a:r>
                      <a:endParaRPr lang="th-TH" sz="18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85011">
                <a:tc>
                  <a:txBody>
                    <a:bodyPr/>
                    <a:lstStyle/>
                    <a:p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88985">
                <a:tc gridSpan="11"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Cup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รพ. กำแพงเพชร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AngsanaUPC" pitchFamily="18" charset="-34"/>
                        <a:cs typeface="+mj-cs"/>
                      </a:endParaRPr>
                    </a:p>
                  </a:txBody>
                  <a:tcPr marL="36000" marR="3600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612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รายรับ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957</a:t>
                      </a:r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100</a:t>
                      </a:r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92</a:t>
                      </a:r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115</a:t>
                      </a:r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000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13</a:t>
                      </a:r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639</a:t>
                      </a:r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631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050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578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931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419,926,554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30,797,011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474,655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451,198,222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IT๙" pitchFamily="34" charset="-34"/>
                          <a:cs typeface="TH SarabunIT๙" pitchFamily="34" charset="-34"/>
                        </a:rPr>
                        <a:t>42.95</a:t>
                      </a:r>
                      <a:endParaRPr lang="th-TH" sz="1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10378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รายจ่าย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954,700,000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91,900,000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1,363,931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047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963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,</a:t>
                      </a: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931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438,748,046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39,295290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474,655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r>
                        <a:rPr lang="th-TH" sz="13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78,517,992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45.66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6384" y="4778944"/>
            <a:ext cx="110336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รายรับ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4579" y="4786322"/>
            <a:ext cx="1247619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รายจ่าย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222" y="-24"/>
            <a:ext cx="114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  <a:endParaRPr lang="th-TH" sz="3200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952726" y="21429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แผนประมาณการรายได้และควบคุมค่าใช้จ่าย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 Node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อ.เมือง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อ.ไทรงาม อ.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พี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ปีงบประมาณ 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2557]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214282" y="1285860"/>
          <a:ext cx="8822357" cy="318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212"/>
                <a:gridCol w="936306"/>
                <a:gridCol w="936306"/>
                <a:gridCol w="864282"/>
                <a:gridCol w="936306"/>
                <a:gridCol w="116840"/>
                <a:gridCol w="900586"/>
                <a:gridCol w="116840"/>
                <a:gridCol w="845856"/>
                <a:gridCol w="127886"/>
                <a:gridCol w="808420"/>
                <a:gridCol w="936306"/>
                <a:gridCol w="648211"/>
              </a:tblGrid>
              <a:tr h="685011"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ประมาณการ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24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ไตรมาส</a:t>
                      </a:r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 2)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</a:t>
                      </a:r>
                      <a:r>
                        <a:rPr lang="th-TH" sz="1800" dirty="0" smtClean="0">
                          <a:latin typeface="TH SarabunIT๙" pitchFamily="34" charset="-34"/>
                          <a:cs typeface="TH SarabunIT๙" pitchFamily="34" charset="-34"/>
                        </a:rPr>
                        <a:t>ะ</a:t>
                      </a:r>
                      <a:endParaRPr lang="th-TH" sz="18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85011">
                <a:tc>
                  <a:txBody>
                    <a:bodyPr/>
                    <a:lstStyle/>
                    <a:p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07003">
                <a:tc gridSpan="1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Cup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รพ. ไทรงาม</a:t>
                      </a:r>
                      <a:endParaRPr lang="th-TH" sz="2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1600" b="1" dirty="0">
                        <a:cs typeface="+mj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562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รายรับ</a:t>
                      </a:r>
                      <a:endParaRPr lang="th-TH" sz="1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78,930,000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24,023,033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1,186,189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104,139,222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32,195,788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10,220,029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1,056,880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43,472,698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41.74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12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รายจ่าย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74,048,800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23,244,099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1,186,189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98,479,088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38,191,606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10,298,244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933,814.</a:t>
                      </a:r>
                      <a:endParaRPr lang="th-TH" sz="1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49,423,665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50.19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แผนภูมิ 5"/>
          <p:cNvGraphicFramePr/>
          <p:nvPr/>
        </p:nvGraphicFramePr>
        <p:xfrm>
          <a:off x="500034" y="4643446"/>
          <a:ext cx="4929222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/>
          <p:cNvGraphicFramePr/>
          <p:nvPr/>
        </p:nvGraphicFramePr>
        <p:xfrm>
          <a:off x="4714877" y="4714884"/>
          <a:ext cx="4429124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7158" y="71414"/>
            <a:ext cx="114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  <a:endParaRPr lang="th-TH" sz="3200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928662" y="28572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แผนประมาณการรายได้และควบคุมค่าใช้จ่าย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 Node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อ.เมือง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อ.ไทรงาม อ.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พี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ปีงบประมาณ 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2557]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285720" y="1500174"/>
          <a:ext cx="8644000" cy="2625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672"/>
                <a:gridCol w="921082"/>
                <a:gridCol w="921082"/>
                <a:gridCol w="850230"/>
                <a:gridCol w="921082"/>
                <a:gridCol w="991935"/>
                <a:gridCol w="921082"/>
                <a:gridCol w="921082"/>
                <a:gridCol w="921082"/>
                <a:gridCol w="637671"/>
              </a:tblGrid>
              <a:tr h="670099">
                <a:tc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ประมาณการ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1800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ไตรมาส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2)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95417">
                <a:tc>
                  <a:txBody>
                    <a:bodyPr/>
                    <a:lstStyle/>
                    <a:p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17849">
                <a:tc gridSpan="10"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Cup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รพ.</a:t>
                      </a:r>
                      <a:r>
                        <a:rPr lang="th-TH" sz="2400" b="1" baseline="0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พี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AngsanaUPC" pitchFamily="18" charset="-34"/>
                        <a:cs typeface="+mj-cs"/>
                      </a:endParaRPr>
                    </a:p>
                  </a:txBody>
                  <a:tcPr marL="36000" marR="3600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4996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รายรับ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38,932,228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17,156,350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2,479,786</a:t>
                      </a:r>
                      <a:endParaRPr lang="th-TH" sz="1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58,568,369</a:t>
                      </a:r>
                      <a:endParaRPr lang="th-TH" sz="1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9,340,299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13,036,171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567,290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22,943,762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39.17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รายจ่าย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48,679,924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18,819,886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2,479,786</a:t>
                      </a:r>
                      <a:endParaRPr lang="th-TH" sz="1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69,979,597</a:t>
                      </a:r>
                      <a:endParaRPr lang="th-TH" sz="1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14,032,453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13,254,616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567,290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27,854,360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39.80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66384" y="4778944"/>
            <a:ext cx="110336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รายรับ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4579" y="4786322"/>
            <a:ext cx="1247619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รายจ่าย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17" name="แผนภูมิ 16"/>
          <p:cNvGraphicFramePr/>
          <p:nvPr/>
        </p:nvGraphicFramePr>
        <p:xfrm>
          <a:off x="500034" y="4643446"/>
          <a:ext cx="4929222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แผนภูมิ 17"/>
          <p:cNvGraphicFramePr/>
          <p:nvPr/>
        </p:nvGraphicFramePr>
        <p:xfrm>
          <a:off x="4714877" y="4714884"/>
          <a:ext cx="4429124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7158" y="-71462"/>
            <a:ext cx="114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เงิน</a:t>
            </a:r>
            <a:r>
              <a:rPr lang="en-US" sz="6000" dirty="0" smtClean="0">
                <a:latin typeface="JS Angsumalin" pitchFamily="2" charset="-34"/>
                <a:cs typeface="JS Angsumalin" pitchFamily="2" charset="-34"/>
              </a:rPr>
              <a:t>:</a:t>
            </a:r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 </a:t>
            </a:r>
            <a:endParaRPr lang="th-TH" sz="3200" dirty="0">
              <a:solidFill>
                <a:srgbClr val="0000FF"/>
              </a:solidFill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928662" y="142852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แผนประมาณการรายได้และควบคุมค่าใช้จ่าย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 Node 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อ.เมือง </a:t>
            </a:r>
          </a:p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อ.ไทรงาม อ.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พี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ปีงบประมาณ 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2557]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285720" y="1357298"/>
          <a:ext cx="8644000" cy="285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672"/>
                <a:gridCol w="921082"/>
                <a:gridCol w="921082"/>
                <a:gridCol w="850230"/>
                <a:gridCol w="921082"/>
                <a:gridCol w="991935"/>
                <a:gridCol w="921082"/>
                <a:gridCol w="921082"/>
                <a:gridCol w="921082"/>
                <a:gridCol w="637671"/>
              </a:tblGrid>
              <a:tr h="670099">
                <a:tc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ประมาณการ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1800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ไตรมาส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2)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95417">
                <a:tc>
                  <a:txBody>
                    <a:bodyPr/>
                    <a:lstStyle/>
                    <a:p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 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รพ.แม่ข่าย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เครือข่าย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สสอ.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(บาท)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20213">
                <a:tc gridSpan="10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Cup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รพ. ทุ่งโพธิ์ทะเล</a:t>
                      </a:r>
                      <a:endParaRPr lang="th-TH" sz="24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1600" b="1" dirty="0">
                        <a:cs typeface="+mj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5372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รายรับ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45,607,360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2,207,864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47,815,224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19,383,333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1,113,628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20,496,962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42.87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995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รายจ่าย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45,163,544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2,189,567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47,353,111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20,464,847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1,325,495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21,790,343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46.02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66384" y="4778944"/>
            <a:ext cx="1103368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รายรับ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4579" y="4786322"/>
            <a:ext cx="1247619" cy="5788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รายจ่าย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9" name="แผนภูมิ 8"/>
          <p:cNvGraphicFramePr/>
          <p:nvPr/>
        </p:nvGraphicFramePr>
        <p:xfrm>
          <a:off x="500034" y="4643446"/>
          <a:ext cx="4929222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แผนภูมิ 10"/>
          <p:cNvGraphicFramePr/>
          <p:nvPr/>
        </p:nvGraphicFramePr>
        <p:xfrm>
          <a:off x="4714877" y="4714884"/>
          <a:ext cx="4429124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264061" y="1295303"/>
            <a:ext cx="2664296" cy="35653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5163443"/>
              </p:ext>
            </p:extLst>
          </p:nvPr>
        </p:nvGraphicFramePr>
        <p:xfrm>
          <a:off x="178940" y="4947658"/>
          <a:ext cx="8786841" cy="1744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6456"/>
                <a:gridCol w="1895432"/>
                <a:gridCol w="1874969"/>
                <a:gridCol w="1599992"/>
                <a:gridCol w="1599992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กองทุน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รายรับ</a:t>
                      </a:r>
                      <a:endParaRPr lang="th-TH" sz="2400" b="1" i="0" u="none" strike="noStrike" dirty="0">
                        <a:solidFill>
                          <a:srgbClr val="454545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รายจ่าย</a:t>
                      </a:r>
                      <a:endParaRPr lang="th-TH" sz="2400" b="1" i="0" u="none" strike="noStrike" dirty="0">
                        <a:solidFill>
                          <a:srgbClr val="454545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คงเหลือ</a:t>
                      </a:r>
                      <a:endParaRPr lang="th-TH" sz="2400" b="1" i="0" u="none" strike="noStrike" dirty="0">
                        <a:solidFill>
                          <a:srgbClr val="454545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ร้อยละการใช้จ่าย</a:t>
                      </a:r>
                      <a:endParaRPr lang="th-TH" sz="2400" b="1" i="0" u="none" strike="noStrike" dirty="0">
                        <a:solidFill>
                          <a:schemeClr val="bg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77,939,759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63,300,315.62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14,639,443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81.22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2800" b="1" u="none" strike="noStrike" dirty="0" err="1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8,275,858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7,183,005.00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1,092,853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86.79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อ.ไทรงาม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15,012,283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12,122,331.50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2,889,952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80.75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สี่เหลี่ยมผืนผ้ามุมมน 8"/>
          <p:cNvSpPr/>
          <p:nvPr/>
        </p:nvSpPr>
        <p:spPr>
          <a:xfrm>
            <a:off x="3265026" y="1295303"/>
            <a:ext cx="2664296" cy="35653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10" name="แผนภูมิ 9"/>
          <p:cNvGraphicFramePr/>
          <p:nvPr>
            <p:extLst>
              <p:ext uri="{D42A27DB-BD31-4B8C-83A1-F6EECF244321}">
                <p14:modId xmlns:p14="http://schemas.microsoft.com/office/powerpoint/2010/main" xmlns="" val="3535656404"/>
              </p:ext>
            </p:extLst>
          </p:nvPr>
        </p:nvGraphicFramePr>
        <p:xfrm>
          <a:off x="48036" y="1597378"/>
          <a:ext cx="295232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แผนภูมิ 11"/>
          <p:cNvGraphicFramePr/>
          <p:nvPr>
            <p:extLst>
              <p:ext uri="{D42A27DB-BD31-4B8C-83A1-F6EECF244321}">
                <p14:modId xmlns:p14="http://schemas.microsoft.com/office/powerpoint/2010/main" xmlns="" val="2089577764"/>
              </p:ext>
            </p:extLst>
          </p:nvPr>
        </p:nvGraphicFramePr>
        <p:xfrm>
          <a:off x="2904985" y="1628800"/>
          <a:ext cx="295232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สี่เหลี่ยมผืนผ้ามุมมน 12"/>
          <p:cNvSpPr/>
          <p:nvPr/>
        </p:nvSpPr>
        <p:spPr>
          <a:xfrm>
            <a:off x="6228185" y="1277651"/>
            <a:ext cx="2664296" cy="35653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aphicFrame>
        <p:nvGraphicFramePr>
          <p:cNvPr id="15" name="แผนภูมิ 14"/>
          <p:cNvGraphicFramePr/>
          <p:nvPr>
            <p:extLst>
              <p:ext uri="{D42A27DB-BD31-4B8C-83A1-F6EECF244321}">
                <p14:modId xmlns:p14="http://schemas.microsoft.com/office/powerpoint/2010/main" xmlns="" val="4082547232"/>
              </p:ext>
            </p:extLst>
          </p:nvPr>
        </p:nvGraphicFramePr>
        <p:xfrm>
          <a:off x="6012160" y="1600876"/>
          <a:ext cx="295232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สี่เหลี่ยมผืนผ้า 15"/>
          <p:cNvSpPr/>
          <p:nvPr/>
        </p:nvSpPr>
        <p:spPr>
          <a:xfrm>
            <a:off x="696108" y="1349659"/>
            <a:ext cx="1656184" cy="49516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938944" y="1295303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อ.เมือง</a:t>
            </a: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634284" y="1340768"/>
            <a:ext cx="1997788" cy="49516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571493" y="1342509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อ.</a:t>
            </a:r>
            <a:r>
              <a:rPr lang="th-TH" sz="3600" b="1" dirty="0" err="1" smtClean="0"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พีนคร</a:t>
            </a: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732240" y="1340768"/>
            <a:ext cx="1656184" cy="49516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6790731" y="1295303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อ.ไทรงาม</a:t>
            </a: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26" name="Picture 2" descr="http://obt.nhso.go.th/obt/pic/logoma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1" y="224906"/>
            <a:ext cx="1872209" cy="5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1538" y="428604"/>
            <a:ext cx="502894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สรุปงบประมาณคงเหลือภายในกองทุน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1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6"/>
          <p:cNvGrpSpPr/>
          <p:nvPr/>
        </p:nvGrpSpPr>
        <p:grpSpPr>
          <a:xfrm>
            <a:off x="407405" y="272692"/>
            <a:ext cx="3516523" cy="798854"/>
            <a:chOff x="5627477" y="1496642"/>
            <a:chExt cx="3516523" cy="798854"/>
          </a:xfrm>
        </p:grpSpPr>
        <p:sp>
          <p:nvSpPr>
            <p:cNvPr id="8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1</a:t>
              </a:r>
              <a:endParaRPr lang="en-PH" sz="4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3857620" y="142852"/>
            <a:ext cx="5212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การพัฒนาระบบบริหารจัดการด้านสุขภาพที่มีคุณภาพ และประสิทธิภาพตามหลัก</a:t>
            </a:r>
            <a:r>
              <a:rPr lang="th-TH" sz="3000" dirty="0" err="1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ธรรมาภิ</a:t>
            </a:r>
            <a:r>
              <a:rPr lang="th-TH" sz="3000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บาล</a:t>
            </a:r>
            <a:endParaRPr lang="th-TH" sz="3000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1357299"/>
            <a:ext cx="85011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dirty="0" smtClean="0">
                <a:latin typeface="JS Angsumalin" pitchFamily="2" charset="-34"/>
                <a:cs typeface="JS Angsumalin" pitchFamily="2" charset="-34"/>
              </a:rPr>
              <a:t>ของ </a:t>
            </a:r>
            <a:r>
              <a:rPr lang="en-US" sz="8000" dirty="0" smtClean="0">
                <a:latin typeface="JS Angsumalin" pitchFamily="2" charset="-34"/>
                <a:cs typeface="JS Angsumalin" pitchFamily="2" charset="-34"/>
              </a:rPr>
              <a:t>:</a:t>
            </a:r>
            <a:endParaRPr lang="th-TH" sz="8000" dirty="0" smtClean="0">
              <a:latin typeface="JS Angsumalin" pitchFamily="2" charset="-34"/>
              <a:cs typeface="JS Angsumalin" pitchFamily="2" charset="-34"/>
            </a:endParaRPr>
          </a:p>
          <a:p>
            <a:pPr>
              <a:buFontTx/>
              <a:buChar char="-"/>
            </a:pP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มีการสนับสนุน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ให้ยืมเครื่องมือตรวจจอประสาทตาให้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/รพ.สต.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และ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NODE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อบรมให้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  <a:p>
            <a:pPr>
              <a:buFontTx/>
              <a:buChar char="-"/>
            </a:pP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ยา/เวชภัณฑ์ สนับสนุนยา        รพ.สต.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ซึ่งนอกเหนือจากการเบิกประจำ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]</a:t>
            </a:r>
          </a:p>
          <a:p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                                 CUP      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รพ.สต.</a:t>
            </a: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-ห้องปฏิบัติการ     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Central Lab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มีการสนับสนุน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Lab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จาก 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							     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							     รพ.สต.</a:t>
            </a: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3643306" y="385762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3643306" y="428466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5072066" y="4312382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>
            <a:off x="2285984" y="485776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20"/>
          <p:cNvCxnSpPr/>
          <p:nvPr/>
        </p:nvCxnSpPr>
        <p:spPr>
          <a:xfrm rot="5400000">
            <a:off x="7679553" y="5107793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/>
          <p:nvPr/>
        </p:nvCxnSpPr>
        <p:spPr>
          <a:xfrm rot="5400000">
            <a:off x="7680347" y="5607065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214282" y="1357298"/>
            <a:ext cx="8715436" cy="15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8229600" cy="1143000"/>
          </a:xfrm>
        </p:spPr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แผนการพัฒนา 2558 - 2560</a:t>
            </a:r>
            <a:endParaRPr lang="th-TH" sz="5400" dirty="0">
              <a:solidFill>
                <a:srgbClr val="002060"/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7866" y="809858"/>
            <a:ext cx="8392446" cy="57406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th-TH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ของบลงทุน ปี 58 – 60  </a:t>
            </a:r>
          </a:p>
          <a:p>
            <a:pPr marL="457200" lvl="1" indent="0">
              <a:buNone/>
            </a:pP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1. อาคาร</a:t>
            </a:r>
            <a:r>
              <a:rPr lang="th-TH" sz="3000" b="1" dirty="0">
                <a:latin typeface="TH SarabunIT๙" pitchFamily="34" charset="-34"/>
                <a:cs typeface="TH SarabunIT๙" pitchFamily="34" charset="-34"/>
              </a:rPr>
              <a:t>อาคารผู้ป่วย 144 เตียง 6 ชั้น </a:t>
            </a:r>
            <a:endParaRPr lang="th-TH" sz="3000" b="1" dirty="0" smtClean="0">
              <a:latin typeface="TH SarabunIT๙" pitchFamily="34" charset="-34"/>
              <a:cs typeface="TH SarabunIT๙" pitchFamily="34" charset="-34"/>
            </a:endParaRPr>
          </a:p>
          <a:p>
            <a:pPr marL="914400" lvl="2" indent="0">
              <a:buNone/>
            </a:pPr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จะประกอบด้วย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1 ศัลยกรรมอุบัติเหตุ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2 ศัลยกรรมประสาท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3 ศูนย์มะเร็ง และพยาธิวิทยา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4 อายุรก</a:t>
            </a:r>
            <a:r>
              <a:rPr lang="th-TH" sz="2600" dirty="0" err="1">
                <a:latin typeface="TH SarabunIT๙" pitchFamily="34" charset="-34"/>
                <a:cs typeface="TH SarabunIT๙" pitchFamily="34" charset="-34"/>
              </a:rPr>
              <a:t>รรม</a:t>
            </a:r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ประสาท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5 </a:t>
            </a:r>
            <a:r>
              <a:rPr lang="en-US" sz="2600" dirty="0">
                <a:latin typeface="TH SarabunIT๙" pitchFamily="34" charset="-34"/>
                <a:cs typeface="TH SarabunIT๙" pitchFamily="34" charset="-34"/>
              </a:rPr>
              <a:t>CCU/</a:t>
            </a:r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ผู้ป่วยหนักโรคหัวใจ</a:t>
            </a:r>
          </a:p>
          <a:p>
            <a:pPr lvl="3"/>
            <a:r>
              <a:rPr lang="th-TH" sz="2600" dirty="0">
                <a:latin typeface="TH SarabunIT๙" pitchFamily="34" charset="-34"/>
                <a:cs typeface="TH SarabunIT๙" pitchFamily="34" charset="-34"/>
              </a:rPr>
              <a:t>ชั้นที่ 6 ศูนย์โรคตา (</a:t>
            </a:r>
            <a:r>
              <a:rPr lang="en-US" sz="2600" dirty="0" smtClean="0">
                <a:latin typeface="TH SarabunIT๙" pitchFamily="34" charset="-34"/>
                <a:cs typeface="TH SarabunIT๙" pitchFamily="34" charset="-34"/>
              </a:rPr>
              <a:t>Retina)</a:t>
            </a:r>
            <a:endParaRPr lang="th-TH" sz="2600" dirty="0" smtClean="0">
              <a:latin typeface="TH SarabunIT๙" pitchFamily="34" charset="-34"/>
              <a:cs typeface="TH SarabunIT๙" pitchFamily="34" charset="-34"/>
            </a:endParaRPr>
          </a:p>
          <a:p>
            <a:pPr marL="457200" lvl="1" indent="0" algn="thaiDist">
              <a:buNone/>
            </a:pP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	เพิ่ม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ศักยภาพในด้านการรักษาพยาบาลแก่บุคลากรทางการแพทย์ในการดูแลรักษาพยาบาลช่วยเหลือผู้ป่วยได้อย่างมีประสิทธิภาพ เป็นโรงพยาบาลระดับ</a:t>
            </a:r>
            <a:r>
              <a:rPr lang="en-US" sz="2400" dirty="0">
                <a:latin typeface="TH SarabunIT๙" pitchFamily="34" charset="-34"/>
                <a:cs typeface="TH SarabunIT๙" pitchFamily="34" charset="-34"/>
              </a:rPr>
              <a:t>S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และบริการทางการแพทย์ที่มีความทันสมัยยิ่งขึ้น ซึ่งสอดคล้องกับการขยายศักยภาพตาม</a:t>
            </a:r>
            <a:r>
              <a:rPr lang="en-US" sz="2400" dirty="0">
                <a:latin typeface="TH SarabunIT๙" pitchFamily="34" charset="-34"/>
                <a:cs typeface="TH SarabunIT๙" pitchFamily="34" charset="-34"/>
              </a:rPr>
              <a:t> Service Plan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en-US" sz="24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สาขา (สาขาอุบัติเหตุ, สาขาโรคหัวใจและหลอดเลือด, สาขามะเร็ง, สาขาอายุรก</a:t>
            </a:r>
            <a:r>
              <a:rPr lang="th-TH" sz="2400" dirty="0" err="1">
                <a:latin typeface="TH SarabunIT๙" pitchFamily="34" charset="-34"/>
                <a:cs typeface="TH SarabunIT๙" pitchFamily="34" charset="-34"/>
              </a:rPr>
              <a:t>รรม</a:t>
            </a:r>
            <a:r>
              <a:rPr lang="th-TH" sz="2400" dirty="0">
                <a:latin typeface="TH SarabunIT๙" pitchFamily="34" charset="-34"/>
                <a:cs typeface="TH SarabunIT๙" pitchFamily="34" charset="-34"/>
              </a:rPr>
              <a:t>, สาขาตา) ประชาชนผู้รับบริการในเขตอำเภอเมือง และอำเภอใกล้เคียงจังหวัดกำแพงเพชร ได้รับการช่วยเหลือด้านการรักษาพยาบาลอย่างทันท่วงที สะดวก รวดเร็ว และได้</a:t>
            </a: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มาตรฐาน</a:t>
            </a:r>
          </a:p>
          <a:p>
            <a:pPr marL="457200" lvl="1" indent="0">
              <a:buNone/>
            </a:pPr>
            <a:endParaRPr lang="en-US" sz="1100" dirty="0">
              <a:latin typeface="TH SarabunIT๙" pitchFamily="34" charset="-34"/>
              <a:cs typeface="TH SarabunIT๙" pitchFamily="34" charset="-34"/>
            </a:endParaRPr>
          </a:p>
          <a:p>
            <a:pPr marL="457200" lvl="1" indent="0">
              <a:buNone/>
            </a:pP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2. อาคารพยาบาล 32 </a:t>
            </a:r>
            <a:r>
              <a:rPr lang="en-US" sz="3000" b="1" dirty="0" smtClean="0">
                <a:latin typeface="TH SarabunIT๙" pitchFamily="34" charset="-34"/>
                <a:cs typeface="TH SarabunIT๙" pitchFamily="34" charset="-34"/>
              </a:rPr>
              <a:t>Unit </a:t>
            </a: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(4</a:t>
            </a:r>
            <a:r>
              <a:rPr lang="en-US" sz="30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ชั้น ใต้ถุนโล่ง เป็นอาคาร </a:t>
            </a:r>
            <a:r>
              <a:rPr lang="th-TH" sz="3000" b="1" dirty="0" err="1" smtClean="0">
                <a:latin typeface="TH SarabunIT๙" pitchFamily="34" charset="-34"/>
                <a:cs typeface="TH SarabunIT๙" pitchFamily="34" charset="-34"/>
              </a:rPr>
              <a:t>คสล</a:t>
            </a:r>
            <a:r>
              <a:rPr lang="th-TH" sz="3000" b="1" dirty="0" smtClean="0">
                <a:latin typeface="TH SarabunIT๙" pitchFamily="34" charset="-34"/>
                <a:cs typeface="TH SarabunIT๙" pitchFamily="34" charset="-34"/>
              </a:rPr>
              <a:t>.) </a:t>
            </a:r>
            <a:endParaRPr lang="en-US" sz="3000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6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1819809"/>
            <a:ext cx="67151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dirty="0" smtClean="0">
                <a:latin typeface="JS Angsumalin" pitchFamily="2" charset="-34"/>
                <a:cs typeface="JS Angsumalin" pitchFamily="2" charset="-34"/>
              </a:rPr>
              <a:t>ประเด็นยุทธศาสตร์ที่</a:t>
            </a:r>
            <a:endParaRPr lang="th-TH" sz="287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Oval 2"/>
          <p:cNvSpPr/>
          <p:nvPr/>
        </p:nvSpPr>
        <p:spPr>
          <a:xfrm flipH="1">
            <a:off x="7124907" y="1615313"/>
            <a:ext cx="1661935" cy="174224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7468171" y="1500174"/>
            <a:ext cx="9426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2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137167" y="142852"/>
            <a:ext cx="50068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การพัฒนาระบบบริการสุขภาพให้มีคุณภาพมาตรฐาน และระบบส่งต่อที่ไร้รอยต่อ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OP+IP) </a:t>
            </a:r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ประชาชนเข้าถึงบริการได้</a:t>
            </a:r>
            <a:endParaRPr lang="th-TH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grpSp>
        <p:nvGrpSpPr>
          <p:cNvPr id="2" name="กลุ่ม 14"/>
          <p:cNvGrpSpPr/>
          <p:nvPr/>
        </p:nvGrpSpPr>
        <p:grpSpPr>
          <a:xfrm>
            <a:off x="407405" y="221564"/>
            <a:ext cx="3516523" cy="798854"/>
            <a:chOff x="5627477" y="1496642"/>
            <a:chExt cx="3516523" cy="798854"/>
          </a:xfrm>
        </p:grpSpPr>
        <p:sp>
          <p:nvSpPr>
            <p:cNvPr id="5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2</a:t>
              </a:r>
              <a:endParaRPr lang="en-PH" sz="4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5720" y="1643050"/>
            <a:ext cx="855025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มีการพัฒนาระบบบริการสุขภาพในสาขาต่างๆทั้ง 10 สาขา ในรูปแบบ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Service Plan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228599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โดย ...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เป็นผู้สนับสนุน        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        รพ.สต.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4714876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6357950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034" y="3000372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เช่น...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786" y="3539685"/>
            <a:ext cx="778674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NCD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มีการพัฒนาระบบบริการ จาก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     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      รพ.สต.</a:t>
            </a:r>
          </a:p>
          <a:p>
            <a:pPr algn="ctr"/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พัฒนาศักยภาพพยาบาล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เวช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ปฎิบัติ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ให้คำปรึกษาทางโทรศัพท์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LINE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เป็นต้น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]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8" name="ลูกศรเชื่อมต่อแบบตรง 17"/>
          <p:cNvCxnSpPr/>
          <p:nvPr/>
        </p:nvCxnSpPr>
        <p:spPr>
          <a:xfrm>
            <a:off x="5357818" y="3857628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>
            <a:off x="6762514" y="3857628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137167" y="142852"/>
            <a:ext cx="50068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การพัฒนาระบบบริการสุขภาพให้มีคุณภาพมาตรฐาน และระบบส่งต่อที่ไร้รอยต่อ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OP+IP) </a:t>
            </a:r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ประชาชนเข้าถึงบริการได้</a:t>
            </a:r>
            <a:endParaRPr lang="th-TH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grpSp>
        <p:nvGrpSpPr>
          <p:cNvPr id="2" name="กลุ่ม 14"/>
          <p:cNvGrpSpPr/>
          <p:nvPr/>
        </p:nvGrpSpPr>
        <p:grpSpPr>
          <a:xfrm>
            <a:off x="407405" y="221564"/>
            <a:ext cx="3516523" cy="798854"/>
            <a:chOff x="5627477" y="1496642"/>
            <a:chExt cx="3516523" cy="798854"/>
          </a:xfrm>
        </p:grpSpPr>
        <p:sp>
          <p:nvSpPr>
            <p:cNvPr id="5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2</a:t>
              </a:r>
              <a:endParaRPr lang="en-PH" sz="4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5720" y="1643050"/>
            <a:ext cx="855025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มีการพัฒนาระบบบริการสุขภาพในสาขาต่างๆทั้ง 10 สาขา ในรูปแบบ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Service Plan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228599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โดย ...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เป็นผู้สนับสนุน        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        รพ.สต.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4714876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6357950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034" y="3000372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เช่น...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786" y="3539685"/>
            <a:ext cx="7786742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Service Plan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หัวใจและหลอดเลือด (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STEMI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)...</a:t>
            </a:r>
          </a:p>
          <a:p>
            <a:pPr algn="thaiDist"/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มีการอบรมให้ความรู้พัฒนาศักยภาพบุคลากรโดย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[NODE]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(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รพ.กพ.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 อบรมให้ความรู้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/รพ.สต. เช่น การอบรมให้ความรู้เพื่อพัฒนา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ศักยภาพระบบ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การดูแลผู้ป่วย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STEMI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อบรมฟื้นฟูให้ความรู้การดูแลผู้ป่วย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โรคหัวใจ</a:t>
            </a:r>
            <a:endParaRPr lang="en-US" dirty="0" smtClean="0">
              <a:latin typeface="JS Angsumalin" pitchFamily="2" charset="-34"/>
              <a:cs typeface="JS Angsumalin" pitchFamily="2" charset="-34"/>
            </a:endParaRPr>
          </a:p>
          <a:p>
            <a:pPr algn="thaiDist"/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[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HEART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FAILURE]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857224" y="214290"/>
            <a:ext cx="4857784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z="4000" u="sng" dirty="0" smtClean="0">
                <a:latin typeface="JS Angsumalin" pitchFamily="2" charset="-34"/>
                <a:cs typeface="JS Angsumalin" pitchFamily="2" charset="-34"/>
              </a:rPr>
              <a:t>วิสัยทัศน์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(Vision)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42910" y="1285860"/>
            <a:ext cx="80010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ประชาชนสุขภาพดี ด้วยภาคีร่วมสร้างระบบสุขภาพ</a:t>
            </a:r>
            <a:br>
              <a:rPr lang="th-TH" sz="40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เพื่อมุ่งสู่สังคมสุขภาวะ</a:t>
            </a:r>
            <a:endParaRPr lang="en-US" sz="4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2500306"/>
            <a:ext cx="878684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i="0" u="sng" strike="noStrike" cap="none" normalizeH="0" baseline="0" dirty="0" err="1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พันธ</a:t>
            </a:r>
            <a:r>
              <a:rPr kumimoji="0" lang="th-TH" sz="3200" i="0" u="sng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กิจ</a:t>
            </a:r>
            <a:r>
              <a:rPr kumimoji="0" lang="th-TH" sz="320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(Mission)</a:t>
            </a:r>
            <a:endParaRPr kumimoji="0" lang="en-US" sz="1100" i="0" u="none" strike="noStrike" cap="none" normalizeH="0" baseline="0" dirty="0" smtClean="0">
              <a:ln>
                <a:noFill/>
              </a:ln>
              <a:effectLst/>
              <a:latin typeface="JS Angsumalin" pitchFamily="2" charset="-34"/>
              <a:cs typeface="JS Angsumalin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thaiNumPeriod"/>
              <a:tabLst/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พัฒนาระบบบริหารจัดการด้านสุขภาพที่มีประสิทธิภาพตามหลัก</a:t>
            </a:r>
            <a:r>
              <a:rPr kumimoji="0" lang="th-TH" b="0" i="0" u="none" strike="noStrike" cap="none" normalizeH="0" baseline="0" dirty="0" err="1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ธรรมาภิ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บาล</a:t>
            </a:r>
            <a:endParaRPr kumimoji="0" lang="en-US" sz="1100" b="0" i="0" u="none" strike="noStrike" cap="none" normalizeH="0" baseline="0" dirty="0" smtClean="0">
              <a:ln>
                <a:noFill/>
              </a:ln>
              <a:effectLst/>
              <a:latin typeface="JS Angsumalin" pitchFamily="2" charset="-34"/>
              <a:cs typeface="JS Angsumalin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thaiNumPeriod"/>
              <a:tabLst/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ส่งเสริมการมีส่วนร่วมของชุมชนในการสร้างระบบสุขภาพแบบพอเพียง</a:t>
            </a:r>
            <a:endParaRPr kumimoji="0" lang="th-TH" sz="1100" b="0" i="0" u="none" strike="noStrike" cap="none" normalizeH="0" baseline="0" dirty="0" smtClean="0">
              <a:ln>
                <a:noFill/>
              </a:ln>
              <a:effectLst/>
              <a:latin typeface="JS Angsumalin" pitchFamily="2" charset="-34"/>
              <a:ea typeface="Calibri" pitchFamily="34" charset="0"/>
              <a:cs typeface="JS Angsumalin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thaiNumPeriod"/>
              <a:tabLst/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พัฒนาระบบบริการสุขภาพให้มีคุณภาพมาตรฐานและบริการแบบไร้รอยต่อ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(OP+IP)</a:t>
            </a:r>
            <a:endParaRPr lang="th-TH" sz="1100" dirty="0" smtClean="0">
              <a:latin typeface="JS Angsumalin" pitchFamily="2" charset="-34"/>
              <a:ea typeface="Calibri" pitchFamily="34" charset="0"/>
              <a:cs typeface="JS Angsumalin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thaiNumPeriod"/>
              <a:tabLst/>
            </a:pP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สนับสนุนการสร้างเสริมสุขภาพป้องกันโรคควบคุมโรคและคุ้มครองผู้บริโภค                                      </a:t>
            </a:r>
            <a:r>
              <a:rPr kumimoji="0" lang="th-TH" b="0" i="0" u="none" strike="noStrike" cap="none" normalizeH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 </a:t>
            </a:r>
            <a:r>
              <a:rPr kumimoji="0" lang="th-TH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.</a:t>
            </a:r>
            <a:r>
              <a:rPr kumimoji="0" lang="th-TH" b="0" i="0" u="none" strike="noStrike" cap="none" normalizeH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    ด้าน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สุขภาพโดยการมีส่วนร่วมของภาคีเครือข่าย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(PP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)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thaiNumPeriod"/>
              <a:tabLst/>
            </a:pPr>
            <a:r>
              <a:rPr lang="th-TH" dirty="0" smtClean="0">
                <a:latin typeface="JS Angsumalin" pitchFamily="2" charset="-34"/>
                <a:ea typeface="Times New Roman" pitchFamily="18" charset="0"/>
                <a:cs typeface="JS Angsumalin" pitchFamily="2" charset="-34"/>
              </a:rPr>
              <a:t>พั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Times New Roman" pitchFamily="18" charset="0"/>
                <a:cs typeface="JS Angsumalin" pitchFamily="2" charset="-34"/>
              </a:rPr>
              <a:t>ฒนาศักยภาพของประชาชนในการสร้างเสริมสุขภาพของตนเองรวมถึงการใช้</a:t>
            </a:r>
            <a:b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Times New Roman" pitchFamily="18" charset="0"/>
                <a:cs typeface="JS Angsumalin" pitchFamily="2" charset="-34"/>
              </a:rPr>
            </a:br>
            <a:r>
              <a:rPr kumimoji="0" lang="th-TH" b="0" i="0" u="none" strike="noStrike" cap="none" normalizeH="0" baseline="0" dirty="0" smtClean="0">
                <a:ln>
                  <a:noFill/>
                </a:ln>
                <a:effectLst/>
                <a:latin typeface="JS Angsumalin" pitchFamily="2" charset="-34"/>
                <a:ea typeface="Times New Roman" pitchFamily="18" charset="0"/>
                <a:cs typeface="JS Angsumalin" pitchFamily="2" charset="-34"/>
              </a:rPr>
              <a:t>    ภูมิปัญญาไทย</a:t>
            </a:r>
            <a:endParaRPr kumimoji="0" lang="th-TH" sz="4400" b="0" i="0" u="none" strike="noStrike" cap="none" normalizeH="0" baseline="0" dirty="0" smtClean="0">
              <a:ln>
                <a:noFill/>
              </a:ln>
              <a:effectLst/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137167" y="142852"/>
            <a:ext cx="50068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การพัฒนาระบบบริการสุขภาพให้มีคุณภาพมาตรฐาน และระบบส่งต่อที่ไร้รอยต่อ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OP+IP) </a:t>
            </a:r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ประชาชนเข้าถึงบริการได้</a:t>
            </a:r>
            <a:endParaRPr lang="th-TH" dirty="0">
              <a:solidFill>
                <a:schemeClr val="accent2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grpSp>
        <p:nvGrpSpPr>
          <p:cNvPr id="2" name="กลุ่ม 14"/>
          <p:cNvGrpSpPr/>
          <p:nvPr/>
        </p:nvGrpSpPr>
        <p:grpSpPr>
          <a:xfrm>
            <a:off x="407405" y="221564"/>
            <a:ext cx="3516523" cy="798854"/>
            <a:chOff x="5627477" y="1496642"/>
            <a:chExt cx="3516523" cy="798854"/>
          </a:xfrm>
        </p:grpSpPr>
        <p:sp>
          <p:nvSpPr>
            <p:cNvPr id="5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2</a:t>
              </a:r>
              <a:endParaRPr lang="en-PH" sz="4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5720" y="1643050"/>
            <a:ext cx="855025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มีการพัฒนาระบบบริการสุขภาพในสาขาต่างๆทั้ง 10 สาขา ในรูปแบบ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Service Plan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228599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โดย ...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เป็นผู้สนับสนุน        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        รพ.สต.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4714876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6357950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034" y="3000372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เช่น...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3415236"/>
            <a:ext cx="8715436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Service Plan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สาขาอุบัติเหตุ...</a:t>
            </a:r>
          </a:p>
          <a:p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-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มีการอบรมให้ความรู้เรื่อง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HI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และจัดทำ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CPG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ให้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endParaRPr lang="en-US" dirty="0" smtClean="0">
              <a:latin typeface="JS Angsumalin" pitchFamily="2" charset="-34"/>
              <a:cs typeface="JS Angsumalin" pitchFamily="2" charset="-34"/>
            </a:endParaRPr>
          </a:p>
          <a:p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-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ติดตามนิเทศ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/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รพ.สต.  ให้ความรู้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HI</a:t>
            </a:r>
          </a:p>
          <a:p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-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มีระบบให้คำปรึกษาทาง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Line /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โทรศัพท์ 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en-US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&lt;-&gt;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รพช.</a:t>
            </a:r>
            <a:r>
              <a:rPr lang="th-TH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 </a:t>
            </a:r>
            <a:r>
              <a:rPr lang="en-US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&lt;-&gt;</a:t>
            </a:r>
            <a:r>
              <a:rPr lang="th-TH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 รพ.สต.</a:t>
            </a:r>
          </a:p>
          <a:p>
            <a:r>
              <a:rPr lang="en-US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- </a:t>
            </a:r>
            <a:r>
              <a:rPr lang="th-TH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มีโปรแกรมศัลยกรรม</a:t>
            </a:r>
            <a:r>
              <a:rPr lang="en-US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Online</a:t>
            </a:r>
            <a:r>
              <a:rPr lang="th-TH" dirty="0" smtClean="0">
                <a:latin typeface="JS Angsumalin" pitchFamily="2" charset="-34"/>
                <a:cs typeface="JS Angsumalin" pitchFamily="2" charset="-34"/>
                <a:sym typeface="Wingdings" pitchFamily="2" charset="2"/>
              </a:rPr>
              <a:t>เชื่อมโยงการส่งต่อผู้ป่วย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ให้ได้รับการผ่าตัด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ที่สะดวกรวดเร็ว</a:t>
            </a:r>
            <a:endParaRPr lang="th-TH" sz="2600" dirty="0" smtClean="0">
              <a:latin typeface="JS Angsumalin" pitchFamily="2" charset="-34"/>
              <a:cs typeface="JS Angsumalin" pitchFamily="2" charset="-34"/>
            </a:endParaRPr>
          </a:p>
          <a:p>
            <a:pPr>
              <a:buFontTx/>
              <a:buChar char="-"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มี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VDO Conference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ระหว่างทีมแพทย์ พยาบาล ผู้เกี่ยวข้อง รวมถึง รพ.สต. ในการ</a:t>
            </a:r>
          </a:p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วางแผนร่วมกันในงานอุบัติเหตุเพื่อหาแนวทางการแก้ไข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137167" y="142852"/>
            <a:ext cx="50068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การพัฒนาระบบบริการสุขภาพให้มีคุณภาพมาตรฐาน และระบบส่งต่อที่ไร้รอยต่อ (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OP+IP)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ประชาชนเข้าถึงบริการได้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grpSp>
        <p:nvGrpSpPr>
          <p:cNvPr id="2" name="กลุ่ม 14"/>
          <p:cNvGrpSpPr/>
          <p:nvPr/>
        </p:nvGrpSpPr>
        <p:grpSpPr>
          <a:xfrm>
            <a:off x="407405" y="221564"/>
            <a:ext cx="3516523" cy="798854"/>
            <a:chOff x="5627477" y="1496642"/>
            <a:chExt cx="3516523" cy="798854"/>
          </a:xfrm>
        </p:grpSpPr>
        <p:sp>
          <p:nvSpPr>
            <p:cNvPr id="5" name="Rectangle 3"/>
            <p:cNvSpPr/>
            <p:nvPr/>
          </p:nvSpPr>
          <p:spPr>
            <a:xfrm flipH="1">
              <a:off x="5627477" y="1496642"/>
              <a:ext cx="3191431" cy="7988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" name="Oval 2"/>
            <p:cNvSpPr/>
            <p:nvPr/>
          </p:nvSpPr>
          <p:spPr>
            <a:xfrm flipH="1">
              <a:off x="8419688" y="1533556"/>
              <a:ext cx="724312" cy="72431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2440" y="1510326"/>
              <a:ext cx="410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2</a:t>
              </a:r>
              <a:endParaRPr lang="en-PH" sz="4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7478" y="1556792"/>
              <a:ext cx="2970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 smtClean="0">
                  <a:solidFill>
                    <a:schemeClr val="bg1"/>
                  </a:solidFill>
                  <a:latin typeface="JS Angsumalin" pitchFamily="2" charset="-34"/>
                  <a:cs typeface="JS Angsumalin" pitchFamily="2" charset="-34"/>
                </a:rPr>
                <a:t>ประเด็นยุทธศาสตร์ที่ </a:t>
              </a:r>
              <a:endParaRPr lang="th-TH" sz="3600" dirty="0">
                <a:solidFill>
                  <a:schemeClr val="bg1"/>
                </a:solidFill>
                <a:latin typeface="JS Angsumalin" pitchFamily="2" charset="-34"/>
                <a:cs typeface="JS Angsumalin" pitchFamily="2" charset="-3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5720" y="1643050"/>
            <a:ext cx="855025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มีการพัฒนาระบบบริการสุขภาพในสาขาต่างๆทั้ง 10 สาขา ในรูปแบบ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Service Plan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228599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โดย ...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เป็นผู้สนับสนุน         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        รพ.สต.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>
            <a:off x="4714876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6357950" y="2610933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034" y="3000372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เช่น...</a:t>
            </a:r>
            <a:endParaRPr lang="th-TH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786" y="3539685"/>
            <a:ext cx="7786742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Service Plan 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สาขาหลักอายุรก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รรม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(Sepsis)</a:t>
            </a:r>
          </a:p>
          <a:p>
            <a:pPr>
              <a:buFontTx/>
              <a:buChar char="-"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เชิญประชุมให้ความรู้ทางวิชาการเรื่อง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Sepsis 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และวางแผนงานร่วมกัน</a:t>
            </a:r>
          </a:p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ระหว่าง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รพท.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รพ.สต.</a:t>
            </a:r>
          </a:p>
          <a:p>
            <a:pPr>
              <a:buFontTx/>
              <a:buChar char="-"/>
            </a:pP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ออกนิเทศติดตาม </a:t>
            </a:r>
            <a:r>
              <a:rPr lang="th-TH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รพ.สต. เสริมความรู้ให้คำแนะนำในการวินิจฉัยการ </a:t>
            </a:r>
          </a:p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 ดูแลผู้ป่วย การแนะนำการส่งต่อ (การดูแลผู้ป่วยก่อน 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Refer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)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1819809"/>
            <a:ext cx="67151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dirty="0" smtClean="0">
                <a:latin typeface="JS Angsumalin" pitchFamily="2" charset="-34"/>
                <a:cs typeface="JS Angsumalin" pitchFamily="2" charset="-34"/>
              </a:rPr>
              <a:t>ประเด็นยุทธศาสตร์ที่</a:t>
            </a:r>
            <a:endParaRPr lang="th-TH" sz="287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Oval 2"/>
          <p:cNvSpPr/>
          <p:nvPr/>
        </p:nvSpPr>
        <p:spPr>
          <a:xfrm flipH="1">
            <a:off x="7124907" y="1615313"/>
            <a:ext cx="1661935" cy="174224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7468171" y="1500174"/>
            <a:ext cx="9426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3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0" y="1142984"/>
            <a:ext cx="9144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เด็กปฐมวัย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0-5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ปี และหญิงตั้งครรภ์</a:t>
            </a:r>
          </a:p>
          <a:p>
            <a:pPr algn="thaiDist">
              <a:buFontTx/>
              <a:buChar char="-"/>
            </a:pP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มีการจัดทำโครงการต่างๆ ได้แก่ พัฒนาระบบบริการฝากครรภ์คุณภาพส่งเสริมสุขภาพ</a:t>
            </a:r>
          </a:p>
          <a:p>
            <a:pPr algn="thaiDist"/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 หญิงตั้งครรภ์ ส่งเสริมเลี้ยงลูกด้วยนมแม่ ส่งเสริมและป้องกันโรคทันตก</a:t>
            </a:r>
            <a:r>
              <a:rPr lang="th-TH" sz="2400" dirty="0" err="1" smtClean="0">
                <a:latin typeface="JS Angsumalin" pitchFamily="2" charset="-34"/>
                <a:cs typeface="JS Angsumalin" pitchFamily="2" charset="-34"/>
              </a:rPr>
              <a:t>รรม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ใน    </a:t>
            </a:r>
          </a:p>
          <a:p>
            <a:pPr algn="thaiDist"/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 หญิงตั้งครรภ์ส่งเสริมสุขภาพ พัฒนาการและเฝ้าระวังภาวะโภชนาการเด็ก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0-5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ปี ฯลฯ</a:t>
            </a:r>
          </a:p>
          <a:p>
            <a:pPr algn="thaiDist">
              <a:buFontTx/>
              <a:buChar char="-"/>
            </a:pP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มีการประสานงานการพัฒนาศักยภาพบุคลากรในภาพของ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CUP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ลงไปสู่ </a:t>
            </a:r>
            <a:r>
              <a:rPr lang="th-TH" sz="2400" dirty="0" err="1" smtClean="0">
                <a:latin typeface="JS Angsumalin" pitchFamily="2" charset="-34"/>
                <a:cs typeface="JS Angsumalin" pitchFamily="2" charset="-34"/>
              </a:rPr>
              <a:t>รพช.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/รพ.สต.</a:t>
            </a:r>
          </a:p>
          <a:p>
            <a:pPr algn="thaiDist"/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 เพื่อร่วมกันวางแผนดำเนินการแก้ไขปัญหาในกลุ่มเด็ก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0-5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ปี และหญิงตั้งครรภ์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32" y="3500438"/>
            <a:ext cx="9144032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วัยรุ่น</a:t>
            </a:r>
          </a:p>
          <a:p>
            <a:pPr algn="thaiDist">
              <a:buFontTx/>
              <a:buChar char="-"/>
            </a:pP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มีโครงการอำเภอ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TO BE No.1  </a:t>
            </a:r>
          </a:p>
          <a:p>
            <a:pPr algn="thaiDist">
              <a:buFontTx/>
              <a:buChar char="-"/>
            </a:pP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โครงการลดพฤติกรรมเสี่ยงในกลุ่มวัยรุ่น สร้างกระแสสังคมเพื่อป้องกันการติดเชื้อ 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HIV</a:t>
            </a:r>
          </a:p>
          <a:p>
            <a:pPr algn="thaiDist"/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  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และโรคติดต่อทางเพศสัมพันธ์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-32" y="5143512"/>
            <a:ext cx="914403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วัยทำงาน</a:t>
            </a:r>
          </a:p>
          <a:p>
            <a:pPr algn="thaiDist">
              <a:buFontTx/>
              <a:buChar char="-"/>
            </a:pP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มีโครงการ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คัดกรอง</a:t>
            </a: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มะเร็งเต้านม มะเร็งปากมดลูก</a:t>
            </a:r>
            <a:r>
              <a:rPr lang="en-US" sz="2400" dirty="0" smtClean="0">
                <a:latin typeface="JS Angsumalin" pitchFamily="2" charset="-34"/>
                <a:cs typeface="JS Angsumalin" pitchFamily="2" charset="-34"/>
              </a:rPr>
              <a:t>  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-32" y="6027027"/>
            <a:ext cx="914403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วัยสูงอายุ</a:t>
            </a:r>
          </a:p>
          <a:p>
            <a:pPr algn="thaiDist">
              <a:buFontTx/>
              <a:buChar char="-"/>
            </a:pPr>
            <a:r>
              <a:rPr lang="th-TH" sz="2400" dirty="0" smtClean="0">
                <a:latin typeface="JS Angsumalin" pitchFamily="2" charset="-34"/>
                <a:cs typeface="JS Angsumalin" pitchFamily="2" charset="-34"/>
              </a:rPr>
              <a:t> โครงการเสริมสร้างระบบการดูแลผู้สูงอายุ โดยเครือข่ายจิตอาสา</a:t>
            </a:r>
            <a:endParaRPr lang="en-US" sz="24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การสร้างเสริมสุขภาพ การป้องกันโรค ควบคุมโรค และคุ้มครองผู้บริโภค</a:t>
            </a:r>
          </a:p>
          <a:p>
            <a:pPr algn="ctr"/>
            <a:r>
              <a:rPr lang="th-TH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ด้านสุขภาพ โดยการมีส่วนร่วมของ ภาคีเครือข่าย (</a:t>
            </a:r>
            <a:r>
              <a:rPr lang="en-US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PP</a:t>
            </a:r>
            <a:r>
              <a:rPr lang="en-US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)</a:t>
            </a:r>
            <a:endParaRPr lang="th-TH" dirty="0">
              <a:solidFill>
                <a:srgbClr val="002060"/>
              </a:solidFill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8096655"/>
              </p:ext>
            </p:extLst>
          </p:nvPr>
        </p:nvGraphicFramePr>
        <p:xfrm>
          <a:off x="83438" y="857232"/>
          <a:ext cx="8999983" cy="5811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1515"/>
                <a:gridCol w="1238935"/>
                <a:gridCol w="1798925"/>
                <a:gridCol w="1480608"/>
              </a:tblGrid>
              <a:tr h="50290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 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ตัวชี้วัด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อ.เมือง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อ.โกสัมพีนคร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อ.ไทรงาม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u="none" strike="noStrike" dirty="0">
                          <a:effectLst/>
                        </a:rPr>
                        <a:t> กลุ่มหญิงตั้งครรภ์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4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1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กลุ่มอายุ0-5ปี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7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กลุ่มวัยเรียน-วัยรุ่น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21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167628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กลุ่มวัยทำงาน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16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กลุ่มผู้สูงอายุและผู้พิการ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20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คุณภาพระบบการแพทย์และระบบการให้บริการ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15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การมีส่วนร่วมของประชาชน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สิ่งแวดล้อมที่เอื้อต่อสุขภาพ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ความรอบรู้ด้านสุขภาพ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ประสิทธิภาพการบริหารจัดการ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480751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</a:t>
                      </a:r>
                      <a:r>
                        <a:rPr lang="th-TH" sz="2400" b="1" u="none" strike="noStrike" dirty="0" err="1">
                          <a:effectLst/>
                        </a:rPr>
                        <a:t>กฏหมาย</a:t>
                      </a:r>
                      <a:r>
                        <a:rPr lang="th-TH" sz="2400" b="1" u="none" strike="noStrike" dirty="0">
                          <a:effectLst/>
                        </a:rPr>
                        <a:t>และการคุ้มครองผู้บริโภคด้านสุขภาพ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3352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u="none" strike="noStrike" dirty="0">
                          <a:effectLst/>
                        </a:rPr>
                        <a:t> </a:t>
                      </a:r>
                      <a:r>
                        <a:rPr lang="th-TH" sz="2400" b="1" u="none" strike="noStrike" dirty="0" err="1">
                          <a:effectLst/>
                        </a:rPr>
                        <a:t>ยาเสพติด</a:t>
                      </a:r>
                      <a:r>
                        <a:rPr lang="th-TH" sz="2400" b="1" u="none" strike="noStrike" dirty="0">
                          <a:effectLst/>
                        </a:rPr>
                        <a:t>และบริการเฉพาะ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</a:rPr>
                        <a:t>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rgbClr val="99FF99"/>
                    </a:solidFill>
                  </a:tcPr>
                </a:tc>
              </a:tr>
              <a:tr h="57866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u="none" strike="noStrike" dirty="0">
                          <a:effectLst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96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29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</a:rPr>
                        <a:t>10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8823" marR="8823" marT="8823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-71462"/>
            <a:ext cx="91440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   จำนวนโครงการสร้างเสริมสุขภาพ</a:t>
            </a:r>
            <a:r>
              <a:rPr lang="en-US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[</a:t>
            </a:r>
            <a:r>
              <a:rPr lang="th-TH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กองทุนหลักประกันสุขภาพในระดับพื้นที่</a:t>
            </a:r>
            <a:r>
              <a:rPr lang="en-US" sz="3200" dirty="0" smtClean="0">
                <a:solidFill>
                  <a:srgbClr val="002060"/>
                </a:solidFill>
                <a:latin typeface="JS Angsumalin" pitchFamily="2" charset="-34"/>
                <a:cs typeface="JS Angsumalin" pitchFamily="2" charset="-34"/>
              </a:rPr>
              <a:t>]</a:t>
            </a:r>
            <a:endParaRPr lang="th-TH" dirty="0" smtClean="0">
              <a:solidFill>
                <a:srgbClr val="002060"/>
              </a:solidFill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2050" name="Picture 2" descr="http://obt.nhso.go.th/obt/pic/logoma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145"/>
            <a:ext cx="3429024" cy="9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8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1819809"/>
            <a:ext cx="67151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dirty="0" smtClean="0">
                <a:latin typeface="JS Angsumalin" pitchFamily="2" charset="-34"/>
                <a:cs typeface="JS Angsumalin" pitchFamily="2" charset="-34"/>
              </a:rPr>
              <a:t>ประเด็นยุทธศาสตร์ที่</a:t>
            </a:r>
            <a:endParaRPr lang="th-TH" sz="287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Oval 2"/>
          <p:cNvSpPr/>
          <p:nvPr/>
        </p:nvSpPr>
        <p:spPr>
          <a:xfrm flipH="1">
            <a:off x="7124907" y="1615313"/>
            <a:ext cx="1661935" cy="174224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7468171" y="1500174"/>
            <a:ext cx="9426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4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3600" dirty="0"/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428597" y="1142984"/>
          <a:ext cx="8501120" cy="482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582"/>
                <a:gridCol w="2396866"/>
                <a:gridCol w="1700224"/>
                <a:gridCol w="1700224"/>
                <a:gridCol w="1700224"/>
              </a:tblGrid>
              <a:tr h="370270"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ตัวชี้วัด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1589983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ผลิตภัณฑ์สุขภาพที่ได้รับการตรวจสอบได้มาตรฐานตาม เกณฑ์ที่กำหนด</a:t>
                      </a:r>
                      <a:r>
                        <a:rPr lang="th-TH" sz="2000" b="1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 (เกณฑ์ร้อยละ 100)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(อ.เมือง)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400" b="1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(อ.เมือง)</a:t>
                      </a:r>
                    </a:p>
                    <a:p>
                      <a:pPr algn="ctr"/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50.00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199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ผู้ประกอบการอาหารแปรรูปที่บรรจุในภาชนะพร้อม จำหน่าย ได้รับอนุญาตตามเกณฑ์ </a:t>
                      </a:r>
                      <a:r>
                        <a:rPr lang="en-US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Primary GMP</a:t>
                      </a:r>
                      <a:r>
                        <a:rPr lang="th-TH" sz="2400" b="1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(เกณฑ์ร้อยละ 100)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th-TH" sz="2400" b="1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(อ.เมือง)</a:t>
                      </a:r>
                    </a:p>
                    <a:p>
                      <a:pPr algn="ctr"/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400" b="1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(อ.เมือง)</a:t>
                      </a:r>
                    </a:p>
                    <a:p>
                      <a:pPr algn="ctr"/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60.00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270">
                <a:tc gridSpan="2">
                  <a:txBody>
                    <a:bodyPr/>
                    <a:lstStyle/>
                    <a:p>
                      <a:r>
                        <a:rPr lang="th-TH" b="1" u="sng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หมายเหตุ  </a:t>
                      </a:r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ดำเนินการโดย</a:t>
                      </a:r>
                      <a:r>
                        <a:rPr lang="th-TH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สสจ.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graphicFrame>
        <p:nvGraphicFramePr>
          <p:cNvPr id="4" name="ตัวยึดเนื้อหา 3"/>
          <p:cNvGraphicFramePr>
            <a:graphicFrameLocks/>
          </p:cNvGraphicFramePr>
          <p:nvPr/>
        </p:nvGraphicFramePr>
        <p:xfrm>
          <a:off x="428596" y="1285860"/>
          <a:ext cx="82296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28"/>
                <a:gridCol w="2320312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ตัวชี้วัด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2.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ร้านอาหารและแผงลอยจำหน่ายอาหารได้มาตรฐาน </a:t>
                      </a:r>
                      <a:r>
                        <a:rPr lang="en-US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CFGT</a:t>
                      </a:r>
                      <a:endParaRPr lang="th-TH" b="1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(เกณฑ์ไม่น้อยกว่าร้อยละ 85)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32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115</a:t>
                      </a:r>
                      <a:endParaRPr lang="en-US" sz="3200" b="1" i="0" u="none" strike="noStrike" dirty="0" smtClean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(อ.เมือง)</a:t>
                      </a:r>
                    </a:p>
                    <a:p>
                      <a:pPr algn="ctr" fontAlgn="t"/>
                      <a:endParaRPr lang="th-TH" sz="32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32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73</a:t>
                      </a:r>
                      <a:endParaRPr lang="en-US" sz="3200" b="1" i="0" u="none" strike="noStrike" dirty="0" smtClean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(อ.เมือง)</a:t>
                      </a:r>
                    </a:p>
                    <a:p>
                      <a:pPr algn="ctr" fontAlgn="t"/>
                      <a:endParaRPr lang="th-TH" sz="32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000" b="1" i="0" u="none" strike="noStrike" dirty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63.48</a:t>
                      </a:r>
                      <a:endParaRPr lang="th-TH" sz="54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แนวทางการพัฒนางาน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1. ประชุมชี้แจงเจ้าหน้าที่ผู้รับผิดชอบและภาคีเครือข่ายในพื้นที่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2. สำรวจ ให้คำแนะนำแก่ผู้ประกอบการ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โครงการรองรับ</a:t>
                      </a:r>
                      <a:r>
                        <a:rPr lang="en-US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 : </a:t>
                      </a:r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โครงการ</a:t>
                      </a:r>
                      <a:r>
                        <a:rPr lang="th-TH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บูรณา</a:t>
                      </a:r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การอาหารปลอดภัย</a:t>
                      </a:r>
                      <a:r>
                        <a:rPr lang="th-TH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เครือข่ายรพ.กำแพงเพชร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7242" y="71414"/>
            <a:ext cx="8229600" cy="1143000"/>
          </a:xfrm>
        </p:spPr>
        <p:txBody>
          <a:bodyPr>
            <a:norm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ยึดเนื้อหา 3"/>
          <p:cNvGraphicFramePr>
            <a:graphicFrameLocks/>
          </p:cNvGraphicFramePr>
          <p:nvPr/>
        </p:nvGraphicFramePr>
        <p:xfrm>
          <a:off x="428595" y="928670"/>
          <a:ext cx="850112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582"/>
                <a:gridCol w="2907552"/>
                <a:gridCol w="1189539"/>
                <a:gridCol w="212566"/>
                <a:gridCol w="1487660"/>
                <a:gridCol w="1700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ตัวชี้วัด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เป้าหมาย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จำนวนตลาดประเภทที่ 2 ตามกฎกระทรวงว่าด้วยสุขลักษณะของตลาด     พ.ศ. 2551 ได้รับการติดตามประเมินคุณภาพ(เกณฑ์ร้อยละ</a:t>
                      </a:r>
                      <a:r>
                        <a:rPr lang="th-TH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80)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40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</a:p>
                    <a:p>
                      <a:pPr algn="ctr" fontAlgn="t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(อ.ไทรงาม)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54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0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(อ.ไทรงาม)</a:t>
                      </a:r>
                    </a:p>
                    <a:p>
                      <a:pPr algn="ctr" fontAlgn="b"/>
                      <a:endParaRPr lang="th-TH" sz="5400" b="1" i="0" u="none" strike="noStrike" dirty="0">
                        <a:solidFill>
                          <a:srgbClr val="00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4000" b="1" i="0" u="none" strike="noStrike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60.00</a:t>
                      </a:r>
                      <a:endParaRPr lang="th-TH" sz="4000" b="1" i="0" u="none" strike="noStrike" dirty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 marL="0" marR="0" marT="28575" marB="28575"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แนวทางการพัฒนางาน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1. ประสานผู้ประกอบการ/</a:t>
                      </a:r>
                      <a:r>
                        <a:rPr lang="th-TH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อปท.</a:t>
                      </a:r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 เพื่อทำความเข้าใจถึงสุขลักษณะของตลาด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th-TH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2. สนับสนุนด้านวิชาการ</a:t>
                      </a:r>
                      <a:r>
                        <a:rPr lang="th-TH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และวางแผนติดตามประเมิน</a:t>
                      </a:r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th-TH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500034" y="2357430"/>
            <a:ext cx="821537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 </a:t>
            </a:r>
            <a:br>
              <a:rPr lang="th-TH" sz="4400" dirty="0" smtClean="0">
                <a:latin typeface="JS Angsumalin" pitchFamily="2" charset="-34"/>
                <a:cs typeface="JS Angsumalin" pitchFamily="2" charset="-34"/>
              </a:rPr>
            </a:br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และแนวทางการพัฒนางาน</a:t>
            </a:r>
            <a:endParaRPr lang="th-TH" sz="8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Oval 2"/>
          <p:cNvSpPr/>
          <p:nvPr/>
        </p:nvSpPr>
        <p:spPr>
          <a:xfrm flipH="1">
            <a:off x="714348" y="2500306"/>
            <a:ext cx="1000132" cy="102786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3200"/>
          </a:p>
        </p:txBody>
      </p:sp>
      <p:sp>
        <p:nvSpPr>
          <p:cNvPr id="15" name="TextBox 14"/>
          <p:cNvSpPr txBox="1"/>
          <p:nvPr/>
        </p:nvSpPr>
        <p:spPr>
          <a:xfrm>
            <a:off x="893320" y="2298024"/>
            <a:ext cx="714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 smtClean="0">
                <a:latin typeface="JS Angsumalin" pitchFamily="2" charset="-34"/>
                <a:cs typeface="JS Angsumalin" pitchFamily="2" charset="-34"/>
              </a:rPr>
              <a:t>3</a:t>
            </a:r>
            <a:endParaRPr lang="en-PH" sz="8000" b="1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857620" y="71414"/>
            <a:ext cx="1928826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ข้อมูลทั่วไป</a:t>
            </a:r>
            <a:endParaRPr lang="en-US" sz="40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714380" y="1928802"/>
            <a:ext cx="80724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ทิศเหนือ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	ติดต่อกับ  อำเภอพรานกระต่ายและอำเภอลานกระบือ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JS Angsumalin" pitchFamily="2" charset="-34"/>
              <a:cs typeface="JS Angsumalin" pitchFamily="2" charset="-34"/>
            </a:endParaRPr>
          </a:p>
          <a:p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ทิศตะวันออก     	ติดต่อกับ  </a:t>
            </a:r>
            <a:r>
              <a:rPr lang="th-TH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อำเภอวชิรบาร</a:t>
            </a:r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มี  จังหวัดพิจิตร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JS Angsumalin" pitchFamily="2" charset="-34"/>
              <a:cs typeface="JS Angsumalin" pitchFamily="2" charset="-34"/>
            </a:endParaRPr>
          </a:p>
          <a:p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ทิศใต้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		</a:t>
            </a:r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ติดต่อกับ  อำเภอ</a:t>
            </a:r>
            <a:r>
              <a:rPr lang="th-TH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คลองข</a:t>
            </a:r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ลุง และอำเภอทรายทอง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JS Angsumalin" pitchFamily="2" charset="-34"/>
              <a:cs typeface="JS Angsumalin" pitchFamily="2" charset="-34"/>
            </a:endParaRPr>
          </a:p>
          <a:p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ทิศตะวันตก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S Angsumalin" pitchFamily="2" charset="-34"/>
                <a:cs typeface="JS Angsumalin" pitchFamily="2" charset="-34"/>
              </a:rPr>
              <a:t>ติดต่อกับ  อำเภอคลองลานและอำเภอวังเจ้า จังหวัดตาก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7" name="รูปภาพ 6" descr="แผนที่"/>
          <p:cNvPicPr/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857629"/>
            <a:ext cx="2700340" cy="2357454"/>
          </a:xfrm>
          <a:prstGeom prst="rect">
            <a:avLst/>
          </a:prstGeom>
          <a:solidFill>
            <a:srgbClr val="FFFFFF"/>
          </a:solidFill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kai\Desktop\แผนที่ โกสัมพีนคร - Cop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3958" y="3786191"/>
            <a:ext cx="3222488" cy="228601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TextBox 8"/>
          <p:cNvSpPr txBox="1"/>
          <p:nvPr/>
        </p:nvSpPr>
        <p:spPr>
          <a:xfrm>
            <a:off x="639241" y="6130373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อ.เมือง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9454" y="6143644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อ.ไทรงาม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9446" y="6130373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อ.</a:t>
            </a:r>
            <a:r>
              <a:rPr lang="th-TH" sz="3200" dirty="0" err="1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61446" name="Picture 6" descr="http://www.journeythai.50megs.com/khampangpetch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58" y="3929066"/>
            <a:ext cx="2359278" cy="2245565"/>
          </a:xfrm>
          <a:prstGeom prst="rect">
            <a:avLst/>
          </a:prstGeom>
          <a:noFill/>
        </p:spPr>
      </p:pic>
      <p:sp>
        <p:nvSpPr>
          <p:cNvPr id="13" name="สี่เหลี่ยมผืนผ้า 12"/>
          <p:cNvSpPr/>
          <p:nvPr/>
        </p:nvSpPr>
        <p:spPr>
          <a:xfrm>
            <a:off x="714348" y="686683"/>
            <a:ext cx="8001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ที่ตั้งและอาณาเขต...</a:t>
            </a:r>
            <a:endParaRPr lang="en-US" dirty="0" smtClean="0">
              <a:latin typeface="JS Angsumalin" pitchFamily="2" charset="-34"/>
              <a:cs typeface="JS Angsumalin" pitchFamily="2" charset="-34"/>
            </a:endParaRPr>
          </a:p>
          <a:p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ตั้งอยู่ในเขตภาคเหนือตอนล่าง โดยอยู่ห่างจากกรุงเทพมหานครประมาณ</a:t>
            </a:r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 </a:t>
            </a:r>
          </a:p>
          <a:p>
            <a:r>
              <a:rPr lang="en-US" dirty="0" smtClean="0">
                <a:latin typeface="JS Angsumalin" pitchFamily="2" charset="-34"/>
                <a:cs typeface="JS Angsumalin" pitchFamily="2" charset="-34"/>
              </a:rPr>
              <a:t>358</a:t>
            </a:r>
            <a:r>
              <a:rPr lang="th-TH" dirty="0" smtClean="0">
                <a:latin typeface="JS Angsumalin" pitchFamily="2" charset="-34"/>
                <a:cs typeface="JS Angsumalin" pitchFamily="2" charset="-34"/>
              </a:rPr>
              <a:t> กิโลเมตร มีอาณาเขตติดต่อ ดังนี้</a:t>
            </a:r>
            <a:endParaRPr lang="en-US" dirty="0" smtClean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-24"/>
            <a:ext cx="8215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800" dirty="0" smtClean="0">
                <a:latin typeface="JS Angsumalin" pitchFamily="2" charset="-34"/>
                <a:cs typeface="JS Angsumalin" pitchFamily="2" charset="-34"/>
              </a:rPr>
              <a:t>ผลงานตาม </a:t>
            </a:r>
            <a:r>
              <a:rPr lang="en-US" sz="8800" dirty="0" smtClean="0">
                <a:latin typeface="JS Angsumalin" pitchFamily="2" charset="-34"/>
                <a:cs typeface="JS Angsumalin" pitchFamily="2" charset="-34"/>
              </a:rPr>
              <a:t>KPI</a:t>
            </a:r>
            <a:endParaRPr lang="th-TH" sz="28700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37061" t="40039" r="14348" b="7226"/>
          <a:stretch>
            <a:fillRect/>
          </a:stretch>
        </p:blipFill>
        <p:spPr bwMode="auto">
          <a:xfrm>
            <a:off x="428596" y="1142984"/>
            <a:ext cx="842968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วงรี 5"/>
          <p:cNvSpPr/>
          <p:nvPr/>
        </p:nvSpPr>
        <p:spPr>
          <a:xfrm>
            <a:off x="5607474" y="2143116"/>
            <a:ext cx="42862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6048134" y="4845728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วงรี 9"/>
          <p:cNvSpPr/>
          <p:nvPr/>
        </p:nvSpPr>
        <p:spPr>
          <a:xfrm>
            <a:off x="6572264" y="2357430"/>
            <a:ext cx="50006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40965" y="506536"/>
            <a:ext cx="7074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dirty="0" smtClean="0">
                <a:solidFill>
                  <a:schemeClr val="tx2"/>
                </a:solidFill>
                <a:latin typeface="JS Angsumalin" pitchFamily="2" charset="-34"/>
                <a:cs typeface="JS Angsumalin" pitchFamily="2" charset="-34"/>
              </a:rPr>
              <a:t>ร้อยละตัวชี้วัดที่ผ่านเกณฑ์คุณภาพแยกรายอำเภอ</a:t>
            </a:r>
            <a:endParaRPr lang="th-TH" sz="16600" dirty="0">
              <a:solidFill>
                <a:schemeClr val="tx2"/>
              </a:solidFill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แผนภูมิ 5"/>
          <p:cNvGraphicFramePr/>
          <p:nvPr/>
        </p:nvGraphicFramePr>
        <p:xfrm>
          <a:off x="571472" y="1357298"/>
          <a:ext cx="821537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1472" y="5669837"/>
            <a:ext cx="2286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อำเภอเมือง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/>
          <a:srcRect l="84554" t="37809" r="1674" b="21598"/>
          <a:stretch>
            <a:fillRect/>
          </a:stretch>
        </p:blipFill>
        <p:spPr bwMode="auto">
          <a:xfrm>
            <a:off x="357158" y="1285859"/>
            <a:ext cx="2714644" cy="444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 l="84554" t="38086" r="1720" b="21688"/>
          <a:stretch>
            <a:fillRect/>
          </a:stretch>
        </p:blipFill>
        <p:spPr bwMode="auto">
          <a:xfrm>
            <a:off x="3242527" y="1285860"/>
            <a:ext cx="265894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สี่เหลี่ยมผืนผ้า 6"/>
          <p:cNvSpPr/>
          <p:nvPr/>
        </p:nvSpPr>
        <p:spPr>
          <a:xfrm>
            <a:off x="3226710" y="5669837"/>
            <a:ext cx="271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อำเภอไทรงาม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000760" y="5695297"/>
            <a:ext cx="29289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อำเภอ</a:t>
            </a:r>
            <a:r>
              <a:rPr lang="th-TH" sz="4400" dirty="0" err="1" smtClean="0"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8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785918" y="428604"/>
            <a:ext cx="5643602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สรุปผลการประเมิน </a:t>
            </a:r>
            <a:r>
              <a:rPr lang="en-US" sz="4400" dirty="0" smtClean="0">
                <a:latin typeface="JS Angsumalin" pitchFamily="2" charset="-34"/>
                <a:cs typeface="JS Angsumalin" pitchFamily="2" charset="-34"/>
              </a:rPr>
              <a:t>KPI </a:t>
            </a:r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รายอำเภอ</a:t>
            </a:r>
            <a:endParaRPr lang="th-TH" sz="8800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/>
          <a:srcRect l="84554" t="38086" r="1720" b="21875"/>
          <a:stretch>
            <a:fillRect/>
          </a:stretch>
        </p:blipFill>
        <p:spPr bwMode="auto">
          <a:xfrm>
            <a:off x="6143636" y="1309923"/>
            <a:ext cx="2643206" cy="435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357158" y="669177"/>
            <a:ext cx="86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ผลงานตามตัวชี้วัดที่ไม่บรรลุเป้าหมายภาพ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[NODE]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9030" y="1571612"/>
            <a:ext cx="857256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1. สตรี 30-60 ปี ได้รับการตรวจคัดกรองมะเร็งปากมดลูก (เป้าหมายร้อยละ100)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09030" y="2143116"/>
            <a:ext cx="857256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2. ผู้ป่วยความดันโลหิตสูงที่ควบคุมความดันโลหิตได้ดี(เป้าหมายร้อยละ 50)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2714620"/>
            <a:ext cx="857256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3. หญิงตั้งครรภ์ได้รับการฝากครรภ์ครบ 5 ครั้งตามเกณฑ์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3286124"/>
            <a:ext cx="857256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4. เด็กอายุ 0–5 ปี ได้รับวัคซีนตามเกณฑ์(วัคซีนหัดร้อยละ 95 วัคซีนอื่นๆ ร้อยละ 90)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85720" y="3857628"/>
            <a:ext cx="8572560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5. - เด็กอายุต่ำกว่า 3 ปีได้รับการตรวจช่องปาก (เป้าหมายร้อยละ 70)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- </a:t>
            </a:r>
            <a:r>
              <a:rPr lang="th-TH" b="1" dirty="0" smtClean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ผู้ดูแลเด็กได้รับการฝึกทักษะในการแปรงฟัน (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เป้าหมายร้อยละ 70)</a:t>
            </a: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- </a:t>
            </a:r>
            <a:r>
              <a:rPr lang="th-TH" b="1" dirty="0" smtClean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เด็กอายุต่ำกว่า 3 ปีที่มีความเสี่ยงฟันผุได้รับฟลูออไรด์</a:t>
            </a:r>
            <a:r>
              <a:rPr lang="th-TH" b="1" dirty="0" err="1" smtClean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วาร์</a:t>
            </a:r>
            <a:r>
              <a:rPr lang="th-TH" b="1" dirty="0" smtClean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นิช(เป้าหมายร้อยละ50)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1785926"/>
            <a:ext cx="86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ผลงานตามตัวชี้วัดที่ไม่บรรลุเป้าหมายภาพ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[NODE]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2786058"/>
            <a:ext cx="7572428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สตรี 30-60 ปี ได้รับการตรวจคัดกรองมะเร็งปากมดลูก (เป้าหมายร้อยละ100)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357157" y="2786058"/>
            <a:ext cx="1428760" cy="157163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670937" y="2567084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1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สตรี 30-65 ปี ได้รับการตรวจคัดกรองมะเร็งปากมดลูก สะสมถึงปี 2557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9043" t="24414" r="23097" b="16992"/>
          <a:stretch>
            <a:fillRect/>
          </a:stretch>
        </p:blipFill>
        <p:spPr bwMode="auto">
          <a:xfrm>
            <a:off x="571472" y="857232"/>
            <a:ext cx="435771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19238" t="50000" r="23789" b="13867"/>
          <a:stretch>
            <a:fillRect/>
          </a:stretch>
        </p:blipFill>
        <p:spPr bwMode="auto">
          <a:xfrm>
            <a:off x="583504" y="4429132"/>
            <a:ext cx="428628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4714876" y="2285992"/>
            <a:ext cx="421484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พบว่า...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รพ.สต.บ้านน้ำดิบ 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 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สูงสุด  ร้อยละ 61.89</a:t>
            </a:r>
          </a:p>
          <a:p>
            <a:pPr marL="342900" lvl="0" indent="-342900">
              <a:spcBef>
                <a:spcPct val="20000"/>
              </a:spcBef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เทศบาลเมืองกำแพงเพชร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ต่ำสุด  ร้อยละ 9.22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สตรี 30-65 ปี ได้รับการตรวจคัดกรองมะเร็งปากมดลูก สะสมถึงปี 2557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3286116" y="5000636"/>
            <a:ext cx="528641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พบว่า...</a:t>
            </a:r>
          </a:p>
          <a:p>
            <a:pPr marL="342900" lvl="0" indent="-342900">
              <a:spcBef>
                <a:spcPct val="20000"/>
              </a:spcBef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รพ.สต.บ้านโนนใหญ่       ผลงาน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สูงสุด  ร้อยละ 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60.11</a:t>
            </a:r>
            <a:endParaRPr kumimoji="0" lang="th-TH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IT๙" pitchFamily="34" charset="-34"/>
              <a:cs typeface="TH SarabunIT๙" pitchFamily="34" charset="-34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รพ.สต. บ้านใหม่เจริญพร  ผลงาน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ต่ำสุด  ร้อยละ 9.22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28596" y="4500570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414" r="21484" b="47461"/>
          <a:stretch>
            <a:fillRect/>
          </a:stretch>
        </p:blipFill>
        <p:spPr bwMode="auto">
          <a:xfrm>
            <a:off x="285720" y="1071546"/>
            <a:ext cx="869162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สตรี 30-65 ปี ได้รับการตรวจคัดกรองมะเร็งปากมดลูก สะสมถึงปี 2557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3286116" y="5105424"/>
            <a:ext cx="528641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พบว่า...</a:t>
            </a:r>
          </a:p>
          <a:p>
            <a:pPr marL="342900" lvl="0" indent="-342900">
              <a:spcBef>
                <a:spcPct val="20000"/>
              </a:spcBef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รพ.สต. บ้านโนนสมบูรณ์    ผลงาน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สูงสุด  	ร้อยละ 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50.48</a:t>
            </a:r>
            <a:endParaRPr kumimoji="0" lang="th-TH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IT๙" pitchFamily="34" charset="-34"/>
              <a:cs typeface="TH SarabunIT๙" pitchFamily="34" charset="-34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รพ.สต. รพ.สต.ป่าคา	       ผลงานต่ำสุด 	ร้อยละ 18.56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5" t="24414" r="20824" b="49578"/>
          <a:stretch>
            <a:fillRect/>
          </a:stretch>
        </p:blipFill>
        <p:spPr bwMode="auto">
          <a:xfrm>
            <a:off x="357158" y="1071546"/>
            <a:ext cx="85725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graphicFrame>
        <p:nvGraphicFramePr>
          <p:cNvPr id="3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285720" y="2500306"/>
          <a:ext cx="8429684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7268"/>
                <a:gridCol w="2565447"/>
                <a:gridCol w="35269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สตรี 30-60 ปี ได้รับการตรวจคัดกรองมะเร็งปากมดลูก(เป้าหมายร้อยละ100)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buFontTx/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-การประชาสัมพันธ์น้อย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</a:p>
                    <a:p>
                      <a:pPr marL="514350" indent="-514350">
                        <a:buFontTx/>
                        <a:buNone/>
                      </a:pP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ขาดการรณรงค์</a:t>
                      </a:r>
                    </a:p>
                    <a:p>
                      <a:pPr marL="514350" indent="-514350">
                        <a:buFontTx/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-ไม่ได้ทำงานในรูปเครือข่าย</a:t>
                      </a:r>
                    </a:p>
                    <a:p>
                      <a:pPr marL="514350" indent="-514350">
                        <a:buFontTx/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อย่างแท้จริง</a:t>
                      </a:r>
                    </a:p>
                    <a:p>
                      <a:pPr marL="514350" indent="-514350">
                        <a:buFontTx/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-กลุ่มเป้าหมายไม่กล้ารับ</a:t>
                      </a:r>
                    </a:p>
                    <a:p>
                      <a:pPr marL="514350" indent="-514350">
                        <a:buFontTx/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บริการ (อาย)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1.เพิ่มการรณรงค์/ประชาสัมพันธ์อย่างต่อเนื่อง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2.ทำงานร่วมกันเป็นเครือข่าย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(เช่น ระดมสมองร่วมกันแก้ไขปัญหา/พัฒนา)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3.ทำงานร่วมกันเป็นเครือข่าย(ขอความร่วมมือ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เจ้าหน้าที่นอกเขตบริการมาตรวจ)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857224" y="285736"/>
            <a:ext cx="7572428" cy="1143000"/>
          </a:xfrm>
        </p:spPr>
        <p:txBody>
          <a:bodyPr/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6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42976" y="1142985"/>
            <a:ext cx="757242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สตรี 30-60 ปี ได้รับการตรวจคัดกรองมะเร็งปากมดลูก (เป้าหมายร้อยละ100)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285720" y="1142984"/>
            <a:ext cx="1214445" cy="121444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/>
          </a:p>
        </p:txBody>
      </p:sp>
      <p:sp>
        <p:nvSpPr>
          <p:cNvPr id="11" name="TextBox 10"/>
          <p:cNvSpPr txBox="1"/>
          <p:nvPr/>
        </p:nvSpPr>
        <p:spPr>
          <a:xfrm>
            <a:off x="503243" y="1000108"/>
            <a:ext cx="75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dirty="0" smtClean="0">
                <a:latin typeface="JS Angsumalin" pitchFamily="2" charset="-34"/>
                <a:cs typeface="JS Angsumalin" pitchFamily="2" charset="-34"/>
              </a:rPr>
              <a:t>1</a:t>
            </a:r>
            <a:endParaRPr lang="en-PH" sz="80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1785926"/>
            <a:ext cx="86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ผลงานตามตัวชี้วัดที่ไม่บรรลุเป้าหมายภาพ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[NODE]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2786058"/>
            <a:ext cx="757242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 ผู้ป่วยความดันโลหิตสูงที่ควบคุมความดันโลหิตได้ดี(เป้าหมายร้อยละ 50)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500028" y="2810122"/>
            <a:ext cx="1214449" cy="114300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702316" y="2344644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2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424" r="2655"/>
          <a:stretch>
            <a:fillRect/>
          </a:stretch>
        </p:blipFill>
        <p:spPr bwMode="auto">
          <a:xfrm>
            <a:off x="0" y="0"/>
            <a:ext cx="7500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572396" y="0"/>
            <a:ext cx="1571604" cy="6863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endParaRPr lang="th-TH" sz="1800" dirty="0" smtClean="0"/>
          </a:p>
          <a:p>
            <a:endParaRPr lang="th-TH" sz="1600" dirty="0" smtClean="0"/>
          </a:p>
          <a:p>
            <a:endParaRPr lang="th-TH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718921" y="1568223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Angsumalin" pitchFamily="2" charset="-34"/>
                <a:cs typeface="JS Angsumalin" pitchFamily="2" charset="-34"/>
              </a:rPr>
              <a:t>NODE</a:t>
            </a:r>
            <a:endParaRPr lang="th-TH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0958" y="1996851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อ.เมือง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0958" y="2357430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อ.ไทรงาม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0958" y="2714620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อ.</a:t>
            </a:r>
            <a:r>
              <a:rPr lang="th-TH" sz="3200" dirty="0" err="1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โกสัม</a:t>
            </a: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JS Angsumalin" pitchFamily="2" charset="-34"/>
                <a:cs typeface="JS Angsumalin" pitchFamily="2" charset="-34"/>
              </a:rPr>
              <a:t>พีนคร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214290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ผู้ป่วยความดันโลหิตสูง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ที่ควบคุม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ความดันโลหิตได้ดี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786346" y="2428868"/>
            <a:ext cx="450056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 เทศบาล 2 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(ศูนย์ 2 เทศบาลเมือง)     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มีผลงานสูงสุด ร้อยละ 84.38  ส่วนผลงานต่ำสุดที่ รพ.สต. ทรงธรรม ร้อยละ02.90 และ          รพ.สต.บ้านมอสำราญ ร้อยละ 2.48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9775" t="24414" r="22707" b="16015"/>
          <a:stretch>
            <a:fillRect/>
          </a:stretch>
        </p:blipFill>
        <p:spPr bwMode="auto">
          <a:xfrm>
            <a:off x="500034" y="785794"/>
            <a:ext cx="42148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20703" t="49882" r="23167" b="14844"/>
          <a:stretch>
            <a:fillRect/>
          </a:stretch>
        </p:blipFill>
        <p:spPr bwMode="auto">
          <a:xfrm>
            <a:off x="571472" y="4357694"/>
            <a:ext cx="414340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ผู้ป่วยความดันโลหิตสูง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ที่ควบคุม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ความดันโลหิตได้ดี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42955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พบว่า...รพ.สต.บ้านโนใหญ่ มีผลงานสูงสุด ร้อยละ 50.27      ส่วนผลงานต่ำสุดที่โรงพยาบาลไทรงาม ร้อยละ 14.31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500034" y="4357694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414" r="21876" b="47457"/>
          <a:stretch>
            <a:fillRect/>
          </a:stretch>
        </p:blipFill>
        <p:spPr bwMode="auto">
          <a:xfrm>
            <a:off x="451938" y="1024172"/>
            <a:ext cx="8429652" cy="326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ผู้ป่วยความดันโลหิตสูง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ที่ควบคุม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ความดันโลหิตได้ดี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928662" y="5286388"/>
            <a:ext cx="750099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พบว่า...รพ.สต.บ้านโนนสมบูรณ์ มีผลงานสูงสุด ร้อยละ 50.44       ส่วนผลงานต่ำสุดที่รพ.สต.ป่าคา ร้อยละ 0.00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5" t="24414" r="20899" b="46289"/>
          <a:stretch>
            <a:fillRect/>
          </a:stretch>
        </p:blipFill>
        <p:spPr bwMode="auto">
          <a:xfrm>
            <a:off x="357158" y="1000108"/>
            <a:ext cx="85725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00034" y="714356"/>
            <a:ext cx="86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7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1500174"/>
            <a:ext cx="757242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  ผู้ป่วยความดันโลหิตสูงที่ควบคุมความดันโลหิตได้ดี(เป้าหมายร้อยละ 50)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500028" y="1524238"/>
            <a:ext cx="1214449" cy="114300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702316" y="1058760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2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428597" y="2786058"/>
          <a:ext cx="8429683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086"/>
                <a:gridCol w="2025631"/>
                <a:gridCol w="39109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ผู้ป่วยความดันโลหิตสูงที่ควบคุมความดันโลหิตได้ดี</a:t>
                      </a:r>
                    </a:p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(เป้าหมายร้อยละ 50)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r>
                        <a:rPr lang="th-TH" sz="180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อ.เมือง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ร้อยละ 32.71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 ร้อยละ 16.29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อ.ไทรงาม ร้อยละ 30.83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1800" baseline="0" dirty="0" err="1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พีนคร ร้อยละ 29.49</a:t>
                      </a:r>
                      <a:endParaRPr lang="th-TH" sz="1800" dirty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ขาดการควบคุมความ     ดันโลหิตของผู้ป่วย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1.โครงการสาธารณสุขยุคใหม่ สร้างสังคมสุขภาพดี 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 วิถีธรรม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วิถีไทย</a:t>
                      </a:r>
                      <a:endParaRPr lang="th-TH" sz="2000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2.โครงการสังคมสุขภาพดี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000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วิถึ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ธรรม วิถีไทย 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โรงพยาบาล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 กำแพงเพชร</a:t>
                      </a: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ผู้ป่วยความดันโลหิตสูงได้รับการคัดกรองภาวะแทรกซ้อนทางตา (เป้าหมายร้อยละ 60)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กำลังดำเนินการ  </a:t>
                      </a:r>
                    </a:p>
                    <a:p>
                      <a:pPr algn="ctr"/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(จะบรรลุเป้าหมายปลายปี)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1785926"/>
            <a:ext cx="86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ผลงานตามตัวชี้วัดที่ไม่บรรลุเป้าหมายภาพ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[NODE]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2786058"/>
            <a:ext cx="7572428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หญิงตั้งครรภ์ได้รับการฝากครรภ์</a:t>
            </a:r>
          </a:p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ครบ 5 ครั้งตามเกณฑ์(เป้าหมายร้อยละ60)</a:t>
            </a:r>
          </a:p>
        </p:txBody>
      </p:sp>
      <p:sp>
        <p:nvSpPr>
          <p:cNvPr id="10" name="Oval 2"/>
          <p:cNvSpPr/>
          <p:nvPr/>
        </p:nvSpPr>
        <p:spPr>
          <a:xfrm flipH="1">
            <a:off x="357157" y="2786058"/>
            <a:ext cx="1428760" cy="157163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670937" y="2567084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3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214290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หญิงตั้งครรภ์ได้รับการฝากครรภ์ครบ 5 ครั้งตามเกณฑ์</a:t>
            </a:r>
            <a:endParaRPr lang="th-TH" sz="54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043" t="24473" r="23095" b="16045"/>
          <a:stretch>
            <a:fillRect/>
          </a:stretch>
        </p:blipFill>
        <p:spPr bwMode="auto">
          <a:xfrm>
            <a:off x="428596" y="785794"/>
            <a:ext cx="428628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20086" t="41944" r="23833" b="19563"/>
          <a:stretch>
            <a:fillRect/>
          </a:stretch>
        </p:blipFill>
        <p:spPr bwMode="auto">
          <a:xfrm>
            <a:off x="488002" y="4297534"/>
            <a:ext cx="41907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57686" y="2428868"/>
            <a:ext cx="4500626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thaiDi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itchFamily="34" charset="-34"/>
                <a:cs typeface="TH SarabunIT๙" pitchFamily="34" charset="-34"/>
              </a:rPr>
              <a:t>พบว่า รพ.สต.โพธิ์สวัสดิ์ รพ.สต.บ้านธรรมรงค์และรพ.สต.คลองแม่ลาย มีผลงานสูงสุด        ร้อยละ 100 ส่วนผลงาน ต่ำสุดที่รพ.สต.นครชุม รพ.สต.ปางขนุน และรพ.ทุ่งโพธิ์ทะเล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สตรี 30-65 ปี ได้รับการตรวจคัดกรองมะเร็งปากมดลูก สะสมถึงปี 2557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42955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th-TH" sz="3200" b="1" dirty="0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พบว่า...รพ.สต.บ้านมหาชัย มีผลงานสูงสุด ร้อยละ 71.43        ส่วนผลงานต่ำสุดที่ รพ.สต.บ้าน</a:t>
            </a:r>
            <a:r>
              <a:rPr lang="th-TH" sz="3200" b="1" dirty="0" err="1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สักขีย์</a:t>
            </a:r>
            <a:r>
              <a:rPr lang="th-TH" sz="3200" b="1" dirty="0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 และ รพ.สต.บ้านโนนใหญ่</a:t>
            </a:r>
            <a:endParaRPr lang="th-TH" sz="3200" b="1" dirty="0">
              <a:solidFill>
                <a:schemeClr val="tx2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500034" y="4357694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996" t="25391" r="21868" b="46289"/>
          <a:stretch>
            <a:fillRect/>
          </a:stretch>
        </p:blipFill>
        <p:spPr bwMode="auto">
          <a:xfrm>
            <a:off x="357158" y="1000108"/>
            <a:ext cx="8501122" cy="32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สตรี 30-65 ปี ได้รับการตรวจคัดกรองมะเร็งปากมดลูก สะสมถึงปี 2557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928662" y="5286388"/>
            <a:ext cx="750099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th-TH" b="1" dirty="0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พบว่า...รพ.สต.บ้านท่าพุทรา มีผลงานสูงสุด ร้อยละ 62.50  </a:t>
            </a:r>
          </a:p>
          <a:p>
            <a:r>
              <a:rPr lang="th-TH" b="1" dirty="0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ส่วนผลงานต่ำสุดที่ รพ.สต.บ้านคลองเมือง รพ.สต.</a:t>
            </a:r>
            <a:r>
              <a:rPr lang="th-TH" b="1" dirty="0" err="1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b="1" dirty="0" smtClean="0">
                <a:solidFill>
                  <a:schemeClr val="tx2"/>
                </a:solidFill>
                <a:latin typeface="TH SarabunIT๙" pitchFamily="34" charset="-34"/>
                <a:cs typeface="TH SarabunIT๙" pitchFamily="34" charset="-34"/>
              </a:rPr>
              <a:t>พี และรพ.สต.ป่าคา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032" r="21631" b="49594"/>
          <a:stretch>
            <a:fillRect/>
          </a:stretch>
        </p:blipFill>
        <p:spPr bwMode="auto">
          <a:xfrm>
            <a:off x="357158" y="1000108"/>
            <a:ext cx="861102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785794"/>
            <a:ext cx="86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7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14415" y="1571612"/>
            <a:ext cx="7572428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หญิงตั้งครรภ์ได้รับการฝากครรภ์</a:t>
            </a:r>
          </a:p>
          <a:p>
            <a:pPr algn="ctr"/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ครบ 5 ครั้งตามเกณฑ์(เป้าหมายร้อยละ60)</a:t>
            </a:r>
          </a:p>
        </p:txBody>
      </p:sp>
      <p:sp>
        <p:nvSpPr>
          <p:cNvPr id="10" name="Oval 2"/>
          <p:cNvSpPr/>
          <p:nvPr/>
        </p:nvSpPr>
        <p:spPr>
          <a:xfrm flipH="1">
            <a:off x="285720" y="1571612"/>
            <a:ext cx="1428760" cy="142876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599500" y="1352638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3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428596" y="3146126"/>
          <a:ext cx="835824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616"/>
                <a:gridCol w="2627803"/>
                <a:gridCol w="35688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thaiDist"/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หญิงตั้งครรภ์ได้รับการฝากครรภ์ครบ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5 ครั้งตามเกณฑ์(เป้าหมายร้อยละ 60)</a:t>
                      </a:r>
                    </a:p>
                    <a:p>
                      <a:pPr algn="thaiDist"/>
                      <a:r>
                        <a:rPr lang="th-TH" sz="180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อ.เมือง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ร้อยละ 53.03</a:t>
                      </a:r>
                    </a:p>
                    <a:p>
                      <a:pPr algn="thaiDist"/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 ร้อยละ 4.08</a:t>
                      </a:r>
                    </a:p>
                    <a:p>
                      <a:pPr algn="thaiDist"/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อ.ไทรงาม ร้อยละ 38.26</a:t>
                      </a:r>
                    </a:p>
                    <a:p>
                      <a:pPr algn="thaiDist"/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1800" baseline="0" dirty="0" err="1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พีนคร ร้อยละ 25</a:t>
                      </a:r>
                      <a:endParaRPr lang="th-TH" sz="1800" dirty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1. การรณรงค์/ประชาสัมพันธ์</a:t>
                      </a: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 น้อยหญิงตั้งครรภ์ไม่เข้าใจ</a:t>
                      </a: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2. หญิงตั้งครรภ์ส่วนใหญ่จำ</a:t>
                      </a:r>
                      <a:r>
                        <a:rPr lang="en-US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LMP</a:t>
                      </a:r>
                      <a:endParaRPr lang="th-TH" sz="2000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   ไม่ได้/ไม่แน่ใจ ฯ</a:t>
                      </a: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3. หญิงตั้งครรภ์ไม่มาตามนัด</a:t>
                      </a: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 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เนื่องจากระบบการติดตามไม่</a:t>
                      </a: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 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ครอบคลุม</a:t>
                      </a:r>
                    </a:p>
                    <a:p>
                      <a:pPr marL="514350" indent="-514350" algn="thaiDist">
                        <a:buNone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4. ยังไม่มีการวิเคราะห์ข้อมูลเชิงลึก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thaiDist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เพิ่มการรณรงค์และประชาสัมพันธ์ให้หญิงตั้งครรภ์ตระหนักการมาฝากครรภ์ตามนัด</a:t>
                      </a:r>
                    </a:p>
                    <a:p>
                      <a:pPr marL="457200" indent="-457200" algn="thaiDist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ประชุมทำความเข้าใจแก่เจ้าหน้าที่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ทบทวนแนวทางปฏิบัติฯ และพัฒนาระบบการติดตาม</a:t>
                      </a:r>
                    </a:p>
                    <a:p>
                      <a:pPr marL="457200" indent="-457200" algn="thaiDist">
                        <a:buAutoNum type="arabicPeriod"/>
                      </a:pPr>
                      <a:r>
                        <a:rPr lang="th-TH" sz="2000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พัม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นาการวิเคราะห์สาเหตุของช่วงอายุครรภ์ที่ไม่ได้ฝากครรภ์ในช่วงที่ 1 และช่วงที่ 5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1785926"/>
            <a:ext cx="86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ผลงานตามตัวชี้วัดที่ไม่บรรลุเป้าหมายภาพ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[NODE]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2786058"/>
            <a:ext cx="7572428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เด็กอายุ 0–5 ปี ได้รับวัคซีนตามเกณฑ์</a:t>
            </a:r>
          </a:p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(วัคซีนหัดร้อยละ 95 วัคซีนอื่นๆ ร้อยละ 90)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357157" y="2810122"/>
            <a:ext cx="1428760" cy="128588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646873" y="2446764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4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857620" y="71414"/>
            <a:ext cx="1928826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ข้อมูลทั่วไป</a:t>
            </a:r>
            <a:endParaRPr lang="en-US" sz="4000" dirty="0" smtClean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240408" y="1714488"/>
          <a:ext cx="8643999" cy="2205992"/>
        </p:xfrm>
        <a:graphic>
          <a:graphicData uri="http://schemas.openxmlformats.org/drawingml/2006/table">
            <a:tbl>
              <a:tblPr/>
              <a:tblGrid>
                <a:gridCol w="990225"/>
                <a:gridCol w="1152916"/>
                <a:gridCol w="1000132"/>
                <a:gridCol w="857256"/>
                <a:gridCol w="785818"/>
                <a:gridCol w="1285884"/>
                <a:gridCol w="1071570"/>
                <a:gridCol w="1500198"/>
              </a:tblGrid>
              <a:tr h="499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อำเภอ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พื้นที่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(</a:t>
                      </a:r>
                      <a:r>
                        <a:rPr lang="th-TH" sz="2000" b="1" dirty="0" err="1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ตร.</a:t>
                      </a: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กม.)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หมู่บ้าน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เทศบาล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err="1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อบต.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จำนวนหลังคาเรือน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ประชากร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(</a:t>
                      </a: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คน)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ความหนาแน่น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(คน</a:t>
                      </a:r>
                      <a:r>
                        <a:rPr lang="th-TH" sz="2000" b="1" dirty="0" err="1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ต่อตร.</a:t>
                      </a:r>
                      <a:r>
                        <a:rPr lang="th-TH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กม.</a:t>
                      </a:r>
                      <a:r>
                        <a:rPr lang="en-US" sz="20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)</a:t>
                      </a:r>
                      <a:endParaRPr lang="en-US" sz="2000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49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เมือง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1490.70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๒๓๐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๖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๑๓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๔๗,๙๘๖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๒๐๓,๒๖๗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</a:t>
                      </a:r>
                      <a:r>
                        <a:rPr lang="en-US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:</a:t>
                      </a: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๑๓๖.๓๕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9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ไทรงาม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๖๒๐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๗๑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๗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๑๑,๗๒๙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๔๒,๐๔๗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</a:t>
                      </a:r>
                      <a:r>
                        <a:rPr lang="en-US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:</a:t>
                      </a: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๖๗.๘๒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9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err="1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พี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๔๘๙.๔๐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๔๔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๐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๓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๗,๗๕๓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๒๘,๒๒๕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</a:t>
                      </a:r>
                      <a:r>
                        <a:rPr lang="en-US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:</a:t>
                      </a: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๕๗.๖๗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99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รวม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๒,๖๐๐.๑๐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๓๔๕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๗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๒๓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๖๗,๔๖๘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๒๗๓,๕๓๙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</a:t>
                      </a:r>
                      <a:r>
                        <a:rPr lang="en-US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:</a:t>
                      </a:r>
                      <a:r>
                        <a:rPr lang="th-TH" sz="2400" b="1" dirty="0"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๑๐๕.๒๐</a:t>
                      </a:r>
                      <a:endParaRPr lang="en-US" sz="2400" b="1" dirty="0"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2141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ข้อมูลประชากรในพื้นที่</a:t>
            </a:r>
            <a:endParaRPr kumimoji="0" lang="en-US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S Angsumalin" pitchFamily="2" charset="-34"/>
              <a:cs typeface="JS Angsumalin" pitchFamily="2" charset="-34"/>
            </a:endParaRPr>
          </a:p>
          <a:p>
            <a:pPr lvl="0" eaLnBrk="0" hangingPunct="0"/>
            <a:r>
              <a:rPr lang="en-US" sz="2400" dirty="0" smtClean="0">
                <a:latin typeface="JS Angsumalin" pitchFamily="2" charset="-34"/>
                <a:ea typeface="Calibri" pitchFamily="34" charset="0"/>
                <a:cs typeface="JS Angsumalin" pitchFamily="2" charset="-34"/>
              </a:rPr>
              <a:t>[</a:t>
            </a:r>
            <a:r>
              <a:rPr kumimoji="0" lang="th-TH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ข้อมูลการแบ่งเขตการปกครอง / ครัวเรือน/ประชากร สถานบริการสาธารณสุข </a:t>
            </a:r>
            <a:r>
              <a:rPr lang="th-TH" sz="2400" dirty="0" smtClean="0">
                <a:latin typeface="JS Angsumalin" pitchFamily="2" charset="-34"/>
                <a:ea typeface="Calibri" pitchFamily="34" charset="0"/>
                <a:cs typeface="JS Angsumalin" pitchFamily="2" charset="-34"/>
              </a:rPr>
              <a:t>จำแนก</a:t>
            </a:r>
            <a:r>
              <a:rPr kumimoji="0" lang="th-TH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รายอำเภอ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S Angsumalin" pitchFamily="2" charset="-34"/>
                <a:ea typeface="Calibri" pitchFamily="34" charset="0"/>
                <a:cs typeface="JS Angsumalin" pitchFamily="2" charset="-34"/>
              </a:rPr>
              <a:t>]</a:t>
            </a:r>
            <a:endParaRPr kumimoji="0" lang="th-TH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8959607"/>
              </p:ext>
            </p:extLst>
          </p:nvPr>
        </p:nvGraphicFramePr>
        <p:xfrm>
          <a:off x="214282" y="4071941"/>
          <a:ext cx="8715435" cy="2500332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2289649"/>
                <a:gridCol w="2275580"/>
                <a:gridCol w="2158108"/>
                <a:gridCol w="1992098"/>
              </a:tblGrid>
              <a:tr h="638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สถานบริการสาธารณสุข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ประเภท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อำเภอเมือง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จำนวน(แห่ง)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อำเภอไทรงาม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 (แห่ง)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อำเภอ</a:t>
                      </a:r>
                      <a:r>
                        <a:rPr lang="th-TH" sz="2000" b="1" dirty="0" err="1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พี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จำนวน(แห่ง)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2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err="1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รพท</a:t>
                      </a: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. ๔๑๐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เตียง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2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err="1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รพช</a:t>
                      </a: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. ๓๐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เตียง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2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err="1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รพช</a:t>
                      </a: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.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๑๐ เตียง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2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err="1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รพช</a:t>
                      </a: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.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  เตียง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 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2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รพ.สต.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๒๙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๙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214290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เด็กอายุ 1 ปีได้รับวัคซีนป้องกันโรคหัด (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M, MR, MMR)</a:t>
            </a:r>
            <a:endParaRPr lang="th-TH" sz="36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22344" y="2404804"/>
            <a:ext cx="464347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thaiDi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พบว่ามีผลงานสูงสุดจำนวน 7 แห่ง ร้อยละ 100  ส่วนผลงานต่ำสุดเทศบาล 2 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(ศูนย์ 2 ของเทศบาลเมือง) 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ร้อยละ 0.00 และกองการสาธารณสุขและสิ่งแวดล้อม (</a:t>
            </a:r>
            <a:r>
              <a:rPr lang="th-TH" sz="24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ทต.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นครชุม)        ร้อยละ 5.36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9775" t="24414" r="23096" b="14062"/>
          <a:stretch>
            <a:fillRect/>
          </a:stretch>
        </p:blipFill>
        <p:spPr bwMode="auto">
          <a:xfrm>
            <a:off x="428596" y="785794"/>
            <a:ext cx="42148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20703" t="47070" r="22900" b="14844"/>
          <a:stretch>
            <a:fillRect/>
          </a:stretch>
        </p:blipFill>
        <p:spPr bwMode="auto">
          <a:xfrm>
            <a:off x="500034" y="4643446"/>
            <a:ext cx="414340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 1 ปีได้รับวัคซีนป้องกันโรคหัด (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M, MR, MMR)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42955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 รพ.สต.แม่ยื้อ มีผลงานสูงสุด ร้อยละ 100 ส่วนผลงานต่ำสุดที่ รพ.ไทรงามร้อยละ 71.02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500034" y="4357694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1484" r="20898" b="48242"/>
          <a:stretch>
            <a:fillRect/>
          </a:stretch>
        </p:blipFill>
        <p:spPr bwMode="auto">
          <a:xfrm>
            <a:off x="500034" y="949837"/>
            <a:ext cx="8344421" cy="319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 1 ปีได้รับวัคซีนป้องกันโรคหัด (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M, MR, MMR)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928662" y="5286388"/>
            <a:ext cx="750099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พบว่า...รพ.สต.บ้านเกาะรากเสียด มีผลงานสูงสุด ร้อยละ 100         ส่วนผลงานต่ำสุด รพ.</a:t>
            </a:r>
            <a:r>
              <a:rPr lang="th-TH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พี ร้อยละ 61.91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5" t="21484" r="20898" b="52336"/>
          <a:stretch>
            <a:fillRect/>
          </a:stretch>
        </p:blipFill>
        <p:spPr bwMode="auto">
          <a:xfrm>
            <a:off x="428596" y="1142984"/>
            <a:ext cx="8501122" cy="288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214290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เด็กอายุ 2 ปี ที่ได้รับวัคซีน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JE2</a:t>
            </a:r>
            <a:endParaRPr lang="th-TH" sz="36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22344" y="2404804"/>
            <a:ext cx="464347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thaiDist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พบว่า...มีผลงานสูงสุด รพ.สต.น้ำดิบ รพ.สต.คลองแม่ลาย รพสต.บ้านมอสำราญร้อยละ 100 ส่วนผลงานต่ำสุดเทศบาลปากดง ร้อยละ 17.39 เทศบาล 2 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(ศูนย์2ของเทศบาลเมือง) 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ร้อยละ 14.29 กองสาธารณสุขและสิ่งแวดล้อมเทศบาล (</a:t>
            </a:r>
            <a:r>
              <a:rPr lang="th-TH" sz="24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ทต.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นครชุม) 12.25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19775" t="22461" r="23096" b="16992"/>
          <a:stretch>
            <a:fillRect/>
          </a:stretch>
        </p:blipFill>
        <p:spPr bwMode="auto">
          <a:xfrm>
            <a:off x="440628" y="746802"/>
            <a:ext cx="4214842" cy="368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 l="19970" t="47071" r="22900" b="17530"/>
          <a:stretch>
            <a:fillRect/>
          </a:stretch>
        </p:blipFill>
        <p:spPr bwMode="auto">
          <a:xfrm>
            <a:off x="475970" y="4417854"/>
            <a:ext cx="4190778" cy="22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 2 ปี ที่ได้รับวัคซีน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JE2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42955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พบว่า...รพ.สต.บ้านโนนใหญ่ มีผลงานสูงสุด ร้อยละ 100      ส่วนผลงานต่ำสุดที่ รพ.ไทรงามร้อยละ 70.69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500034" y="4357694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19775" t="21484" r="21631" b="47266"/>
          <a:stretch>
            <a:fillRect/>
          </a:stretch>
        </p:blipFill>
        <p:spPr bwMode="auto">
          <a:xfrm>
            <a:off x="500034" y="857232"/>
            <a:ext cx="8429683" cy="337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 2 ปี ที่ได้รับวัคซีน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JE2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928662" y="5286388"/>
            <a:ext cx="750099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พบว่า...รพ.สต.บ้านลานดอกไม้ รพ.สต.โนนสมบูรณ์ มีผลงานสูงสุด        ร้อยละ 100 ส่วนผลงานต่ำสุด รพ.สต.ป่าคา  ร้อยละ 32.26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19775" t="21484" r="20898" b="49219"/>
          <a:stretch>
            <a:fillRect/>
          </a:stretch>
        </p:blipFill>
        <p:spPr bwMode="auto">
          <a:xfrm>
            <a:off x="500034" y="949837"/>
            <a:ext cx="8429684" cy="312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142852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เด็กอายุ 3-5 ปี ได้รับวัคซีน </a:t>
            </a:r>
            <a:r>
              <a:rPr lang="en-US" sz="3600" dirty="0" smtClean="0">
                <a:latin typeface="JS Angsumalin" pitchFamily="2" charset="-34"/>
                <a:cs typeface="JS Angsumalin" pitchFamily="2" charset="-34"/>
              </a:rPr>
              <a:t>DTP5</a:t>
            </a:r>
            <a:endParaRPr lang="th-TH" sz="36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22344" y="2404804"/>
            <a:ext cx="464347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thaiDist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พบว่า...มีผลงานสูงสุด รพ.สต.น้ำดิบ รพ.สต.คลองแม่ลาย รพสต.บ้านมอสำราญร้อยละ 100 ส่วนผลงานต่ำสุดเทศบาลปากดง ร้อยละ 17.39 เทศบาล 2 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(ศูนย์2 เทศบาลเมือง) 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ร้อยละ 14.29       กองสาธารณสุขและสิ่งแวดล้อมเทศบาล        (</a:t>
            </a:r>
            <a:r>
              <a:rPr lang="th-TH" sz="24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ทต.</a:t>
            </a:r>
            <a:r>
              <a:rPr lang="th-TH" sz="2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นครชุม) 12.25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9775" t="21484" r="23096" b="17969"/>
          <a:stretch>
            <a:fillRect/>
          </a:stretch>
        </p:blipFill>
        <p:spPr bwMode="auto">
          <a:xfrm>
            <a:off x="571472" y="704466"/>
            <a:ext cx="4071966" cy="379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20703" t="45117" r="22900" b="16797"/>
          <a:stretch>
            <a:fillRect/>
          </a:stretch>
        </p:blipFill>
        <p:spPr bwMode="auto">
          <a:xfrm>
            <a:off x="626454" y="4500546"/>
            <a:ext cx="4016984" cy="213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 3-5 ปี ได้รับวัคซีน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DTP5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642910" y="5286388"/>
            <a:ext cx="8286808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พบว่า...รพ.สต.บ้านโนนใหญ่ รพ.สต.บ้านสักขี รพ.สต.บ้านใหม่เจริญพร มีผลงานสูงสุด ร้อยละ 100 ส่วนผลงานต่ำสุดที่รพ.สต.บ้านบ่อแก้ว ร้อยละ 65.00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5" t="22461" r="20898" b="47265"/>
          <a:stretch>
            <a:fillRect/>
          </a:stretch>
        </p:blipFill>
        <p:spPr bwMode="auto">
          <a:xfrm>
            <a:off x="357158" y="1071546"/>
            <a:ext cx="8521862" cy="326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ชื่อเรื่องรอง 2"/>
          <p:cNvSpPr txBox="1">
            <a:spLocks/>
          </p:cNvSpPr>
          <p:nvPr/>
        </p:nvSpPr>
        <p:spPr bwMode="auto">
          <a:xfrm>
            <a:off x="500034" y="4500570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 3-5 ปี ได้รับวัคซีน </a:t>
            </a:r>
            <a:r>
              <a:rPr lang="en-US" sz="3200" dirty="0" smtClean="0">
                <a:latin typeface="JS Angsumalin" pitchFamily="2" charset="-34"/>
                <a:cs typeface="JS Angsumalin" pitchFamily="2" charset="-34"/>
              </a:rPr>
              <a:t>DTP5</a:t>
            </a:r>
            <a:endParaRPr lang="th-TH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42955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พบว่า...รพ.สต.บ้านลานดอกไม้ มีผลงานสูงสุด ร้อยละ 97.30  ส่วนผลงานต่ำสุด รพ.สต.ป่าคา  ร้อยละ 10.00</a:t>
            </a:r>
          </a:p>
        </p:txBody>
      </p:sp>
      <p:sp>
        <p:nvSpPr>
          <p:cNvPr id="7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9775" t="21484" r="20898" b="51172"/>
          <a:stretch>
            <a:fillRect/>
          </a:stretch>
        </p:blipFill>
        <p:spPr bwMode="auto">
          <a:xfrm>
            <a:off x="482146" y="1071547"/>
            <a:ext cx="8376134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graphicFrame>
        <p:nvGraphicFramePr>
          <p:cNvPr id="5" name="ตัวยึดเนื้อหา 5"/>
          <p:cNvGraphicFramePr>
            <a:graphicFrameLocks/>
          </p:cNvGraphicFramePr>
          <p:nvPr/>
        </p:nvGraphicFramePr>
        <p:xfrm>
          <a:off x="285720" y="214290"/>
          <a:ext cx="8501123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85"/>
                <a:gridCol w="2036711"/>
                <a:gridCol w="2641846"/>
                <a:gridCol w="2125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พื้นที่/สถานบริการ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กลุ่มเป้าหมาย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วัคซีน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อ.เมือง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เด็กอายุ</a:t>
                      </a:r>
                      <a:r>
                        <a:rPr lang="th-TH" sz="20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1 ปี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หัด,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BCG,DTP/OPV3,HB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79-88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เด็กอายุ 2 ปี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JE2,DTP/OPV4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71-75</a:t>
                      </a:r>
                      <a:endParaRPr lang="th-TH" sz="20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เด็กอายุ 3 – 5 ปี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JE3, DTP/OPV5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64-68</a:t>
                      </a:r>
                      <a:endParaRPr lang="th-TH" sz="2000" b="1" dirty="0" smtClean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ตัวยึดเนื้อหา 5"/>
          <p:cNvGraphicFramePr>
            <a:graphicFrameLocks/>
          </p:cNvGraphicFramePr>
          <p:nvPr/>
        </p:nvGraphicFramePr>
        <p:xfrm>
          <a:off x="309784" y="3272800"/>
          <a:ext cx="8501123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85"/>
                <a:gridCol w="2036711"/>
                <a:gridCol w="2641846"/>
                <a:gridCol w="2125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พื้นที่/สถานบริการ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กลุ่มเป้าหมาย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วัคซีน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อ.ไทรงาม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1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หัด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87.31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 2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JE2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88.99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 3 – 5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JE3, DTP/OPV5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84-85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ตัวยึดเนื้อหา 5"/>
          <p:cNvGraphicFramePr>
            <a:graphicFrameLocks/>
          </p:cNvGraphicFramePr>
          <p:nvPr/>
        </p:nvGraphicFramePr>
        <p:xfrm>
          <a:off x="309785" y="1928802"/>
          <a:ext cx="850112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85"/>
                <a:gridCol w="2036711"/>
                <a:gridCol w="2641846"/>
                <a:gridCol w="2125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พื้นที่/สถานบริการ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กลุ่มเป้าหมาย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วัคซีน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1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หัด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84.93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 3 – 5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JE3, DTP/OPV5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73-85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ตัวยึดเนื้อหา 5"/>
          <p:cNvGraphicFramePr>
            <a:graphicFrameLocks/>
          </p:cNvGraphicFramePr>
          <p:nvPr/>
        </p:nvGraphicFramePr>
        <p:xfrm>
          <a:off x="309785" y="5000636"/>
          <a:ext cx="8501123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285"/>
                <a:gridCol w="2036711"/>
                <a:gridCol w="2641846"/>
                <a:gridCol w="2125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พื้นที่/สถานบริการ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กลุ่มเป้าหมาย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วัคซีน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ผลงาน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20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1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หัด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90.74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DTP/OPV3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82.00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2000" b="1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 2 ปี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JE2,DTP/OPV4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77-79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71472" y="142852"/>
            <a:ext cx="3214710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การศึกษาและสถานศึกษา</a:t>
            </a:r>
            <a:endParaRPr lang="en-US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285720" y="857232"/>
          <a:ext cx="8643999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676"/>
                <a:gridCol w="3595916"/>
                <a:gridCol w="1590501"/>
                <a:gridCol w="1383045"/>
                <a:gridCol w="1313861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รายการ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มหาวิทยาลัย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4670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โรงเรียนมัธยมศึกษา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7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โรงเรียนประถมศึกษา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116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๑๘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3972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โรงเรียนระดับอนุบาล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259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ศูนย์บริการการศึกษานอกโรงเรียน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5401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ศูนย์พัฒนาเด็กเล็ก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58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๘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400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อาชีวศึกษา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ศูนย์ศึกษาพิเศษประจำจังหวัด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285720" y="4854914"/>
          <a:ext cx="864399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676"/>
                <a:gridCol w="3595916"/>
                <a:gridCol w="1590501"/>
                <a:gridCol w="1383045"/>
                <a:gridCol w="1313861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รายการ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วัด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๔๒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4670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โบสถ์คริสต์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7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มัสยิด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642910" y="4214818"/>
            <a:ext cx="3214710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ศาสนา</a:t>
            </a:r>
            <a:endParaRPr lang="en-US" sz="3200" dirty="0" smtClean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710967"/>
            <a:ext cx="86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72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1500174"/>
            <a:ext cx="7572428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เด็กอายุ 0–5 ปี ได้รับวัคซีนตามเกณฑ์</a:t>
            </a:r>
          </a:p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(วัคซีนหัดร้อยละ 95 วัคซีนอื่นๆ ร้อยละ 90)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357157" y="1524238"/>
            <a:ext cx="1428760" cy="128588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TextBox 10"/>
          <p:cNvSpPr txBox="1"/>
          <p:nvPr/>
        </p:nvSpPr>
        <p:spPr>
          <a:xfrm>
            <a:off x="646873" y="1160880"/>
            <a:ext cx="7577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dirty="0" smtClean="0">
                <a:latin typeface="JS Angsumalin" pitchFamily="2" charset="-34"/>
                <a:cs typeface="JS Angsumalin" pitchFamily="2" charset="-34"/>
              </a:rPr>
              <a:t>4</a:t>
            </a:r>
            <a:endParaRPr lang="en-PH" sz="115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571473" y="2928934"/>
          <a:ext cx="828680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643206"/>
                <a:gridCol w="34290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thaiDist"/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เด็กอายุ0–5 ปีได้รับวัคซีนตามเกณฑ์</a:t>
                      </a: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(วัคซีนหัดร้อยละ 95 วัคซีนอื่นๆร้อยละ 90)</a:t>
                      </a:r>
                      <a:endParaRPr lang="th-TH" sz="2000" b="0" i="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None/>
                      </a:pP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1.รพ.สต.บางแห่งไม่ได้บันทึกข้อมูล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</a:t>
                      </a: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ให้เป็นปัจจุบัน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2.รายชื่อเด็กมีมากกว่าจำนวนที่อยู่ใน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พื้นที่(เป้าหมายสูงเกินจริง)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3.</a:t>
                      </a: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ไม่มีการเชื่อมต่อข้อมูล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 (ทำให้ไม่มีผลงานใน</a:t>
                      </a:r>
                      <a:r>
                        <a:rPr lang="en-US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MIS)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en-US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4. </a:t>
                      </a: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การลง</a:t>
                      </a:r>
                      <a:r>
                        <a:rPr lang="en-US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Code</a:t>
                      </a: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บริการวัคซีนแต่ละ</a:t>
                      </a:r>
                    </a:p>
                    <a:p>
                      <a:pPr marL="514350" indent="-514350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ประเภทแต่ละสถานบริการไม่ตรงกัน</a:t>
                      </a:r>
                      <a:endParaRPr lang="th-TH" sz="2000" b="0" i="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None/>
                      </a:pPr>
                      <a:r>
                        <a:rPr lang="th-TH" sz="2000" b="0" i="0" dirty="0" smtClean="0">
                          <a:latin typeface="TH SarabunIT๙" pitchFamily="34" charset="-34"/>
                          <a:cs typeface="TH SarabunIT๙" pitchFamily="34" charset="-34"/>
                        </a:rPr>
                        <a:t>1.ควรปรับการลงข้อมูล</a:t>
                      </a: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โดยใช้เกณฑ์อายุของเด็ก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ที่มารับบริการเป็นไปตามโปรแกรมการให้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วัคซีน (เงื่อนไขตามระยะเวลาของวัคซีนแต่ละ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 ประเภท)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2. ควรตัดรายชื่อเด็กไปเป็นบัญชี 3 และ 4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3. จัดทำคู่มือการลง</a:t>
                      </a:r>
                      <a:r>
                        <a:rPr lang="en-US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Code ICD10</a:t>
                      </a: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ให้ตรงกันทุก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th-TH" sz="2000" b="0" i="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  สถานบริการ</a:t>
                      </a:r>
                      <a:endParaRPr lang="th-TH" sz="2000" b="0" i="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85720" y="1785926"/>
            <a:ext cx="86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ผลงานตามตัวชี้วัดที่ไม่บรรลุเป้าหมายภาพ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[NODE]</a:t>
            </a:r>
            <a:endParaRPr lang="th-TH" sz="9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85852" y="2786058"/>
            <a:ext cx="7572428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 เด็กอายุต่ำกว่า 3 ปีได้รับการตรวจช่องปาก (เป้าหมายร้อยละ 70)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Oval 2"/>
          <p:cNvSpPr/>
          <p:nvPr/>
        </p:nvSpPr>
        <p:spPr>
          <a:xfrm flipH="1">
            <a:off x="357157" y="2810122"/>
            <a:ext cx="1428760" cy="128588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Box 5"/>
          <p:cNvSpPr txBox="1"/>
          <p:nvPr/>
        </p:nvSpPr>
        <p:spPr>
          <a:xfrm>
            <a:off x="500034" y="2645158"/>
            <a:ext cx="106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dirty="0" smtClean="0">
                <a:latin typeface="JS Angsumalin" pitchFamily="2" charset="-34"/>
                <a:cs typeface="JS Angsumalin" pitchFamily="2" charset="-34"/>
              </a:rPr>
              <a:t>5</a:t>
            </a:r>
            <a:endParaRPr lang="en-PH" sz="9600" dirty="0">
              <a:latin typeface="JS Angsumalin" pitchFamily="2" charset="-34"/>
              <a:cs typeface="JS Angsumalin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142852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เด็กอายุต่ำกว่า 3 ปี ได้รับการตรวจช่องปาก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22344" y="2404804"/>
            <a:ext cx="464347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thaiDi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พบว่า...รพ.สต.หนองกรด มีผลงานสูงสุด ร้อยละ 97.51 ส่วนผลงานต่ำสุดที่ รพ.สต.ปางขนุน เทศบาล 2 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(ศูนย์ 2 เทศบาลเมือง)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รพ.สต.บ้านวังประดา รพ.สต.บ้านสหกรณ์ ร้อยละ 0.00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414" r="23096" b="16992"/>
          <a:stretch>
            <a:fillRect/>
          </a:stretch>
        </p:blipFill>
        <p:spPr bwMode="auto">
          <a:xfrm>
            <a:off x="571472" y="714357"/>
            <a:ext cx="4071966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19970" t="49023" r="22900" b="15921"/>
          <a:stretch>
            <a:fillRect/>
          </a:stretch>
        </p:blipFill>
        <p:spPr bwMode="auto">
          <a:xfrm>
            <a:off x="583504" y="4298288"/>
            <a:ext cx="405993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เด็กอายุต่ำกว่า 3 ปี ได้รับการตรวจช่องปาก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642910" y="5286388"/>
            <a:ext cx="8286808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พบว่า...รพ.สต.บ้านมหาชัย มีผลงานสูงสุด ร้อยละ 100  ส่วนผลงานต่ำสุด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   ที่โรงพยาบาลไทรงาม ร้อยละ 48.32</a:t>
            </a:r>
          </a:p>
        </p:txBody>
      </p:sp>
      <p:sp>
        <p:nvSpPr>
          <p:cNvPr id="8" name="ชื่อเรื่องรอง 2"/>
          <p:cNvSpPr txBox="1">
            <a:spLocks/>
          </p:cNvSpPr>
          <p:nvPr/>
        </p:nvSpPr>
        <p:spPr bwMode="auto">
          <a:xfrm>
            <a:off x="500034" y="4500570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414" r="21631" b="43359"/>
          <a:stretch>
            <a:fillRect/>
          </a:stretch>
        </p:blipFill>
        <p:spPr bwMode="auto">
          <a:xfrm>
            <a:off x="430762" y="928670"/>
            <a:ext cx="8498956" cy="350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เด็กอายุต่ำกว่า 3 ปี ได้รับการตรวจช่องปาก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42955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พบว่า...รพ.สต.บ้านลานดอกไม้ มีผลงานสูงสุด ร้อยละ 95.41  ส่วนผลงานต่ำสุดที่รพ.สต.ป่าคา ร้อยละ 26.73</a:t>
            </a:r>
          </a:p>
        </p:txBody>
      </p:sp>
      <p:sp>
        <p:nvSpPr>
          <p:cNvPr id="7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5" t="24414" r="21631" b="47266"/>
          <a:stretch>
            <a:fillRect/>
          </a:stretch>
        </p:blipFill>
        <p:spPr bwMode="auto">
          <a:xfrm>
            <a:off x="285720" y="1071546"/>
            <a:ext cx="8643998" cy="31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142852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ผู้ดูแลเด็กได้รับการฝึกทักษะในการแปรงฟัน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22344" y="2404804"/>
            <a:ext cx="464347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thaiDi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พบว่า...รพ.สต.โพธิ์พัฒนา และรพ.สต.หนองกรด มีผลงานสูงสุด ร้อยละ 100  ส่วนผลงานต่ำสุด จำนวน 20 แห่ง      ร้อยละ 0.00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9775" t="24413" r="23096" b="16016"/>
          <a:stretch>
            <a:fillRect/>
          </a:stretch>
        </p:blipFill>
        <p:spPr bwMode="auto">
          <a:xfrm>
            <a:off x="355023" y="857232"/>
            <a:ext cx="428841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20703" t="50976" r="22900" b="15820"/>
          <a:stretch>
            <a:fillRect/>
          </a:stretch>
        </p:blipFill>
        <p:spPr bwMode="auto">
          <a:xfrm>
            <a:off x="428596" y="4512602"/>
            <a:ext cx="4214842" cy="215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ผู้ดูแลเด็กได้รับการฝึกทักษะในการแปรงฟัน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642910" y="5286388"/>
            <a:ext cx="8286808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พบว่า...รพ.สต.บ้านมหาชัย มีผลงานสูงสุด ร้อยละ 100  ส่วนผลงานต่ำสุดที่   รพ.สต.หนองแม่แตง ร้อยละ 24.19</a:t>
            </a:r>
          </a:p>
        </p:txBody>
      </p:sp>
      <p:sp>
        <p:nvSpPr>
          <p:cNvPr id="8" name="ชื่อเรื่องรอง 2"/>
          <p:cNvSpPr txBox="1">
            <a:spLocks/>
          </p:cNvSpPr>
          <p:nvPr/>
        </p:nvSpPr>
        <p:spPr bwMode="auto">
          <a:xfrm>
            <a:off x="500034" y="4500570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6" t="24414" r="21630" b="43359"/>
          <a:stretch>
            <a:fillRect/>
          </a:stretch>
        </p:blipFill>
        <p:spPr bwMode="auto">
          <a:xfrm>
            <a:off x="357158" y="1000108"/>
            <a:ext cx="8572560" cy="35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ผู้ดูแลเด็กได้รับการฝึกทักษะในการแปรงฟัน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78674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</a:t>
            </a:r>
            <a:r>
              <a:rPr lang="th-TH" sz="32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พี มีผลงานสูงสุด ร้อยละ 100  ส่วนผลงานต่ำสุดที่ รพ.สต.ป่าคา และรพสต.หนองแดน ร้อยละ 0.00</a:t>
            </a:r>
          </a:p>
        </p:txBody>
      </p:sp>
      <p:sp>
        <p:nvSpPr>
          <p:cNvPr id="7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9775" t="24414" r="21631" b="47266"/>
          <a:stretch>
            <a:fillRect/>
          </a:stretch>
        </p:blipFill>
        <p:spPr bwMode="auto">
          <a:xfrm>
            <a:off x="285720" y="1142984"/>
            <a:ext cx="8666168" cy="314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142852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เด็กอายุต่ำกว่า 3 ปีที่มีความเสี่ยงฟันผุได้รับฟลูออไรด์</a:t>
            </a:r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วาร์</a:t>
            </a:r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นิช</a:t>
            </a:r>
          </a:p>
        </p:txBody>
      </p:sp>
      <p:sp>
        <p:nvSpPr>
          <p:cNvPr id="12" name="ชื่อเรื่องรอง 2"/>
          <p:cNvSpPr txBox="1">
            <a:spLocks/>
          </p:cNvSpPr>
          <p:nvPr/>
        </p:nvSpPr>
        <p:spPr bwMode="auto">
          <a:xfrm>
            <a:off x="4786314" y="1643050"/>
            <a:ext cx="3857620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อำเภอเมืองกำแพงเพชร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ชื่อเรื่องรอง 2"/>
          <p:cNvSpPr txBox="1">
            <a:spLocks/>
          </p:cNvSpPr>
          <p:nvPr/>
        </p:nvSpPr>
        <p:spPr bwMode="auto">
          <a:xfrm>
            <a:off x="4322344" y="2404804"/>
            <a:ext cx="4643470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พบว่า...รพ.สต.ไตรตรึงษ์ มีผลงานสูงสุด ร้อยละ 90.91  ส่วนผลงานต่ำสุดจำนวน 11 แห่ง ร้อยละ 0.00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414" r="23096" b="15039"/>
          <a:stretch>
            <a:fillRect/>
          </a:stretch>
        </p:blipFill>
        <p:spPr bwMode="auto">
          <a:xfrm>
            <a:off x="428596" y="785795"/>
            <a:ext cx="4286280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20703" t="50976" r="22900" b="14844"/>
          <a:stretch>
            <a:fillRect/>
          </a:stretch>
        </p:blipFill>
        <p:spPr bwMode="auto">
          <a:xfrm>
            <a:off x="500034" y="4500570"/>
            <a:ext cx="421484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เด็กอายุต่ำกว่า 3 ปีที่มีความเสี่ยงฟันผุได้รับฟลูออไรด์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วาร์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นิช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642910" y="5286388"/>
            <a:ext cx="8286808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พบว่า...รพ.สต.บ้านมหาชัย มีผลงานสูงสุด ร้อยละ 100 ส่วนผลงานต่ำสุดที่   รพ.สต.หนองแม่แตง ร้อยละ 17.67</a:t>
            </a:r>
          </a:p>
        </p:txBody>
      </p:sp>
      <p:sp>
        <p:nvSpPr>
          <p:cNvPr id="8" name="ชื่อเรื่องรอง 2"/>
          <p:cNvSpPr txBox="1">
            <a:spLocks/>
          </p:cNvSpPr>
          <p:nvPr/>
        </p:nvSpPr>
        <p:spPr bwMode="auto">
          <a:xfrm>
            <a:off x="500034" y="4500570"/>
            <a:ext cx="2643206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อำเภอไทรงาม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775" t="24414" r="21631" b="45312"/>
          <a:stretch>
            <a:fillRect/>
          </a:stretch>
        </p:blipFill>
        <p:spPr bwMode="auto">
          <a:xfrm>
            <a:off x="428596" y="1000108"/>
            <a:ext cx="8429684" cy="326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28662" y="142852"/>
            <a:ext cx="1214446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โรงงาน</a:t>
            </a:r>
            <a:endParaRPr lang="th-TH" sz="32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285720" y="857232"/>
          <a:ext cx="864399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676"/>
                <a:gridCol w="3595916"/>
                <a:gridCol w="1590501"/>
                <a:gridCol w="1383045"/>
                <a:gridCol w="1313861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รายการ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โรงงานจำพวกที่ 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4670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โรงงานจำพวกที่ 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๕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7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โรงงานจำพวกที่ 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214282" y="3429000"/>
          <a:ext cx="8643999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676"/>
                <a:gridCol w="3595916"/>
                <a:gridCol w="1590501"/>
                <a:gridCol w="1383045"/>
                <a:gridCol w="1313861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ลำดับ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รายการ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เมือง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ไทรงาม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ตลาดประเภท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1 / ผ่านเกณฑ์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5/5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1/1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24670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ตลาดนัด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/ ผ่านเกณฑ์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42/0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4/1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๖/0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7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ร้านอาหาร 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/ ผ่านเกณฑ์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121/35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๑/๑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397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แผงลอยจำหน่ายอาหาร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/ ผ่านเกณฑ์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410/197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๖๕/๔๗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928662" y="2643182"/>
            <a:ext cx="3214710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ตลาด ร้านอาหาร</a:t>
            </a:r>
            <a:endParaRPr lang="en-US" sz="3200" dirty="0" smtClean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วงเล็บปีกกาขวา 6"/>
          <p:cNvSpPr/>
          <p:nvPr/>
        </p:nvSpPr>
        <p:spPr>
          <a:xfrm>
            <a:off x="6215074" y="4714884"/>
            <a:ext cx="214314" cy="7143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6500826" y="4814840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IT๙" pitchFamily="34" charset="-34"/>
                <a:cs typeface="TH SarabunIT๙" pitchFamily="34" charset="-34"/>
              </a:rPr>
              <a:t>49/34</a:t>
            </a:r>
            <a:endParaRPr lang="th-TH" sz="20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00034" y="357166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เด็กอายุต่ำกว่า 3 ปีที่มีความเสี่ยงฟันผุได้รับฟลูออไรด์</a:t>
            </a:r>
            <a:r>
              <a:rPr lang="th-TH" sz="3200" dirty="0" err="1" smtClean="0">
                <a:latin typeface="JS Angsumalin" pitchFamily="2" charset="-34"/>
                <a:cs typeface="JS Angsumalin" pitchFamily="2" charset="-34"/>
              </a:rPr>
              <a:t>วาร์</a:t>
            </a:r>
            <a:r>
              <a:rPr lang="th-TH" sz="3200" dirty="0" smtClean="0">
                <a:latin typeface="JS Angsumalin" pitchFamily="2" charset="-34"/>
                <a:cs typeface="JS Angsumalin" pitchFamily="2" charset="-34"/>
              </a:rPr>
              <a:t>นิช</a:t>
            </a:r>
          </a:p>
        </p:txBody>
      </p:sp>
      <p:sp>
        <p:nvSpPr>
          <p:cNvPr id="11" name="ชื่อเรื่องรอง 2"/>
          <p:cNvSpPr txBox="1">
            <a:spLocks/>
          </p:cNvSpPr>
          <p:nvPr/>
        </p:nvSpPr>
        <p:spPr bwMode="auto">
          <a:xfrm>
            <a:off x="1071538" y="5176862"/>
            <a:ext cx="7786742" cy="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พบว่า...รพ.สต.บ้านลานดอกไม้ มีผลงานสูงสุด ร้อยละ 77.06  ส่วนผลงานต่ำสุดจำนวน 5 แห่ง ร้อยละ 0.00</a:t>
            </a:r>
          </a:p>
        </p:txBody>
      </p:sp>
      <p:sp>
        <p:nvSpPr>
          <p:cNvPr id="7" name="ชื่อเรื่องรอง 2"/>
          <p:cNvSpPr txBox="1">
            <a:spLocks/>
          </p:cNvSpPr>
          <p:nvPr/>
        </p:nvSpPr>
        <p:spPr bwMode="auto">
          <a:xfrm>
            <a:off x="357158" y="4429132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อำเภอ</a:t>
            </a:r>
            <a:r>
              <a:rPr kumimoji="0" 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itchFamily="34" charset="-34"/>
                <a:cs typeface="TH SarabunIT๙" pitchFamily="34" charset="-34"/>
              </a:rPr>
              <a:t>พีนคร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9775" t="24414" r="21631" b="47266"/>
          <a:stretch>
            <a:fillRect/>
          </a:stretch>
        </p:blipFill>
        <p:spPr bwMode="auto">
          <a:xfrm>
            <a:off x="268007" y="1142984"/>
            <a:ext cx="867109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428596" y="425215"/>
            <a:ext cx="86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ผลงานตามตัวชี้วัดที่ไม่บรรลุเป้าหมายและแนวทางการพัฒนางาน</a:t>
            </a:r>
            <a:endParaRPr lang="th-TH" sz="72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428596" y="1142984"/>
          <a:ext cx="842968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540"/>
                <a:gridCol w="2337268"/>
                <a:gridCol w="31318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1.เด็กอายุต่ำกว่า 3 ปีได้รับการตรวจช่องปาก(เป้าหมายร้อยละ70)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1.เจ้าหน้าที่ให้บริการแต่ไม่ได้ลงใน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r>
                        <a:rPr lang="en-US" sz="2000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Hos</a:t>
                      </a:r>
                      <a:r>
                        <a:rPr lang="en-US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- XP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1. นิเทศงานเป็นราย รพ.สต. โดยเน้นค้นหาปัญหาอุปสรรคที่แท้จริงของแต่ละพื้นที่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41680">
                <a:tc>
                  <a:txBody>
                    <a:bodyPr/>
                    <a:lstStyle/>
                    <a:p>
                      <a:r>
                        <a:rPr lang="th-TH" sz="2000" b="0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2.ผู้ดูแลเด็กได้รับการฝึกทักษะในการแปรงฟัน (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เป้าหมายร้อยละ70)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r>
                        <a:rPr lang="th-TH" sz="180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อ.เมือง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ร้อยละ 28.65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 ร้อยละ 0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อ.ไทรงาม ร้อยละ 55.90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1800" baseline="0" dirty="0" err="1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พีนคร ร้อยละ 36.22</a:t>
                      </a:r>
                      <a:endParaRPr lang="th-TH" sz="1800" dirty="0" smtClean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2.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เจ้าหน้าที่ให้บริการและลงข้อมูล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แต่ลงข้อมูลผิดเนื่องจากต้องลงรหัสและหน้าจอในงานทันตก</a:t>
                      </a:r>
                      <a:r>
                        <a:rPr lang="th-TH" sz="2000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รรม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ซึ่งไม่คุ้นเคย (</a:t>
                      </a:r>
                      <a:r>
                        <a:rPr lang="th-TH" sz="2000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จนท.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อาจไม่เข้าใจในรหัสโรคในกิจกรรมหัตถการ 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2.จัดทำแผนแก้ไขปัญหาให้สอดคล้องกับผลการนิเทศงานและปัญหาในพื้นที่ </a:t>
                      </a:r>
                    </a:p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3.จัดกิจกรรมกระตุ้นให้ผู้ปกครองเห็นความสำคัญในการดูแลสุขภาพในช่องปากของเด็ก</a:t>
                      </a:r>
                    </a:p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4.เพิ่มงานทันตก</a:t>
                      </a:r>
                      <a:r>
                        <a:rPr lang="th-TH" sz="200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รรม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ในการเยี่ยมบ้าน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2000" b="0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3.เด็กอายุต่ำกว่า 3 ปีที่มีความเสี่ยงฟันผุได้รับฟลูออไรด์</a:t>
                      </a:r>
                      <a:r>
                        <a:rPr lang="th-TH" sz="2000" b="0" i="0" kern="1200" dirty="0" err="1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วาร์</a:t>
                      </a:r>
                      <a:r>
                        <a:rPr lang="th-TH" sz="2000" b="0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นิช </a:t>
                      </a:r>
                    </a:p>
                    <a:p>
                      <a:r>
                        <a:rPr lang="th-TH" sz="2000" b="0" i="0" kern="120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(เป้าหมายร้อยละ50)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r>
                        <a:rPr lang="th-TH" sz="180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อ.เมือง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ร้อยละ 20.99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รพ.ทุ่งโพธิ์ทะเล ร้อยละ 0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อ.ไทรงาม ร้อยละ 46.58</a:t>
                      </a:r>
                    </a:p>
                    <a:p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1800" baseline="0" dirty="0" err="1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1800" baseline="0" dirty="0" smtClean="0">
                          <a:solidFill>
                            <a:srgbClr val="FF0000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พีนคร ร้อยละ 15.92</a:t>
                      </a:r>
                      <a:endParaRPr lang="th-TH" sz="1800" dirty="0" smtClean="0">
                        <a:solidFill>
                          <a:srgbClr val="FF0000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3. ไม่ได้ให้บริการด้วยหลายสาเหตุ เช่น ผู้ปกครองไม่ให้ความร่วมมือในการทำงาน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7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1436" y="642918"/>
            <a:ext cx="5979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dirty="0" smtClean="0">
                <a:latin typeface="JS Angsumalin" pitchFamily="2" charset="-34"/>
                <a:cs typeface="JS Angsumalin" pitchFamily="2" charset="-34"/>
              </a:rPr>
              <a:t>ปัญหาสาธารณสุขในพื้นที่</a:t>
            </a:r>
            <a:endParaRPr lang="th-TH" sz="66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1891803"/>
            <a:ext cx="4241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1.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หัวใจและหลอดเลือด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773" y="2657471"/>
            <a:ext cx="8095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JS Angsumalin" pitchFamily="2" charset="-34"/>
                <a:cs typeface="JS Angsumalin" pitchFamily="2" charset="-34"/>
              </a:rPr>
              <a:t>2</a:t>
            </a:r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. NCD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(ความดันโลหิตสูง/เบาหวาน/มะเร็ง )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406" y="3449559"/>
            <a:ext cx="2739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3.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ไข้เลือดออก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406" y="4169639"/>
            <a:ext cx="2568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4.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อุจจาระร่วง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4857760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JS Angsumalin" pitchFamily="2" charset="-34"/>
                <a:cs typeface="JS Angsumalin" pitchFamily="2" charset="-34"/>
              </a:rPr>
              <a:t>5. </a:t>
            </a:r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อุบัติเหตุ</a:t>
            </a:r>
            <a:endParaRPr lang="th-TH" sz="48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แนวทางการพัฒนางานตามปัญหาสาธารณสุข</a:t>
            </a:r>
            <a:endParaRPr lang="th-TH" sz="4800" dirty="0"/>
          </a:p>
        </p:txBody>
      </p:sp>
      <p:graphicFrame>
        <p:nvGraphicFramePr>
          <p:cNvPr id="4" name="ตัวยึดเนื้อหา 5"/>
          <p:cNvGraphicFramePr>
            <a:graphicFrameLocks/>
          </p:cNvGraphicFramePr>
          <p:nvPr/>
        </p:nvGraphicFramePr>
        <p:xfrm>
          <a:off x="357158" y="1857364"/>
          <a:ext cx="842968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7268"/>
                <a:gridCol w="2493086"/>
                <a:gridCol w="3599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อัตราป่วยไข้เลือดออก(เป้าหมายไม่เกิน</a:t>
                      </a:r>
                      <a:r>
                        <a:rPr lang="th-TH" sz="1800" baseline="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112.83 ต่อแสนประชากร)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การมีส่วนร่วมของประชาชนในการสำรวจและกำจัดแหล่งเพาะพันธุ์ยุงลายค่อนข้างต่ำ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อาสาสมัครสาธารณสุขขาดความจริงจังในการติดตามใส่ทรายกำจัดลูกน้ำยุงลาย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เจ้าหน้าที่ติดตามควบคุมโรคไม่ต่อเนื่อง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thaiDist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เสริมสร้างศักยภาพของแกนนำในชุมชนเพื่อให้ความสำคัญต่อการสำรวจและกำจัดแหล่งเพาะพันธุ์ยุงลาย</a:t>
                      </a:r>
                    </a:p>
                    <a:p>
                      <a:pPr marL="457200" indent="-457200" algn="thaiDist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เจ้าหน้าที่ผู้รับผิดชอบ ควรกระตุ้นและติดตามอาสาสมัครสาธารณสุขในการติดตามใส่ทรายกำจัดลูกน้ำยุงลายแผนรองรับ</a:t>
                      </a:r>
                    </a:p>
                    <a:p>
                      <a:pPr marL="457200" indent="-457200" algn="thaiDist">
                        <a:buFontTx/>
                        <a:buChar char="-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โครงการพัฒนาศักยภาพบุคลากรสาธารณสุขด้านระบาดวิทยาเครือข่ายรพ.กำแพงเพชร</a:t>
                      </a:r>
                    </a:p>
                    <a:p>
                      <a:pPr marL="457200" indent="-457200" algn="thaiDist">
                        <a:buFontTx/>
                        <a:buChar char="-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การรณรงค์ทำความสะอาด</a:t>
                      </a:r>
                      <a:r>
                        <a:rPr lang="en-US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(Big Cleaning Day)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 ในการป้องกันควบคุมโรคไข้เลือดออก ตามระยะเวลา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4608" y="1139595"/>
            <a:ext cx="167706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ไข้เลือดออก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แนวทางการพัฒนางานตามปัญหาสาธารณสุข</a:t>
            </a:r>
            <a:endParaRPr lang="th-TH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94608" y="1139595"/>
            <a:ext cx="129875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อุบัติเหตุ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/>
          </p:cNvGraphicFramePr>
          <p:nvPr/>
        </p:nvGraphicFramePr>
        <p:xfrm>
          <a:off x="428596" y="2000240"/>
          <a:ext cx="821537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431"/>
                <a:gridCol w="49809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4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4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ER , EMS </a:t>
                      </a: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คุณภาพ</a:t>
                      </a:r>
                    </a:p>
                    <a:p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3.1 ร้อยละของผู้ป่วยเร่งด่วนและฉุกเฉินที่ได้รับปฏิบัติการฉุกเฉินภายใน 10 นาที ที่ได้รับแจ้งเหตุ</a:t>
                      </a:r>
                    </a:p>
                    <a:p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3.2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ER </a:t>
                      </a:r>
                      <a:r>
                        <a:rPr lang="th-TH" sz="20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ที่มีคุณภาพ</a:t>
                      </a:r>
                      <a:endParaRPr lang="th-TH" sz="20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thaiDist">
                        <a:buNone/>
                      </a:pPr>
                      <a:r>
                        <a:rPr lang="th-TH" sz="2400" u="sng" dirty="0" smtClean="0">
                          <a:latin typeface="TH SarabunIT๙" pitchFamily="34" charset="-34"/>
                          <a:cs typeface="TH SarabunIT๙" pitchFamily="34" charset="-34"/>
                        </a:rPr>
                        <a:t>อ.ไทรงาม</a:t>
                      </a:r>
                      <a:r>
                        <a:rPr lang="th-TH" sz="2400" u="sng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</a:p>
                    <a:p>
                      <a:pPr marL="457200" indent="-457200" algn="thaiDist">
                        <a:buFontTx/>
                        <a:buChar char="-"/>
                      </a:pP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การซ้อมแผนอุบัติเหตุหมู่</a:t>
                      </a:r>
                    </a:p>
                    <a:p>
                      <a:pPr marL="457200" indent="-457200" algn="thaiDist">
                        <a:buFontTx/>
                        <a:buChar char="-"/>
                      </a:pP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พัฒนาศักยภาพทีม</a:t>
                      </a:r>
                      <a:r>
                        <a:rPr lang="en-US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EMS</a:t>
                      </a:r>
                    </a:p>
                    <a:p>
                      <a:pPr marL="457200" indent="-457200" algn="thaiDist">
                        <a:buFontTx/>
                        <a:buChar char="-"/>
                      </a:pP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อบรม</a:t>
                      </a:r>
                      <a:r>
                        <a:rPr lang="en-US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CPR</a:t>
                      </a: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ให้กับบุคลากรสาธารณสุข</a:t>
                      </a:r>
                    </a:p>
                    <a:p>
                      <a:pPr marL="457200" indent="-457200" algn="thaiDist">
                        <a:buFontTx/>
                        <a:buNone/>
                      </a:pPr>
                      <a:r>
                        <a:rPr lang="th-TH" sz="2400" u="sng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อ.</a:t>
                      </a:r>
                      <a:r>
                        <a:rPr lang="th-TH" sz="2400" u="sng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u="sng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พีนคร</a:t>
                      </a:r>
                    </a:p>
                    <a:p>
                      <a:pPr marL="457200" indent="-457200" algn="thaiDist">
                        <a:buFontTx/>
                        <a:buNone/>
                      </a:pP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โครงการแพทย์ฉุกเฉินอำเภอ</a:t>
                      </a:r>
                      <a:r>
                        <a:rPr lang="th-TH" sz="2400" baseline="0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โกสัม</a:t>
                      </a: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พีนคร(อบรมทีม</a:t>
                      </a:r>
                      <a:r>
                        <a:rPr lang="en-US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EMS)</a:t>
                      </a:r>
                    </a:p>
                    <a:p>
                      <a:pPr marL="457200" indent="-457200" algn="thaiDist">
                        <a:buFontTx/>
                        <a:buNone/>
                      </a:pPr>
                      <a:r>
                        <a:rPr lang="th-TH" sz="2400" u="sng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อ.เมือง</a:t>
                      </a:r>
                    </a:p>
                    <a:p>
                      <a:pPr marL="457200" indent="-457200" algn="thaiDist">
                        <a:buFontTx/>
                        <a:buNone/>
                      </a:pPr>
                      <a:r>
                        <a:rPr lang="en-US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Service Plan </a:t>
                      </a:r>
                      <a:r>
                        <a:rPr lang="th-TH" sz="24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สาขาอุบัติเหตุ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แนวทางการพัฒนางานตามปัญหาสาธารณสุข</a:t>
            </a:r>
            <a:endParaRPr lang="th-TH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94608" y="1139595"/>
            <a:ext cx="129875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อุบัติเหตุ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7" name="ตัวยึดเนื้อหา 5"/>
          <p:cNvGraphicFramePr>
            <a:graphicFrameLocks/>
          </p:cNvGraphicFramePr>
          <p:nvPr/>
        </p:nvGraphicFramePr>
        <p:xfrm>
          <a:off x="357158" y="1928802"/>
          <a:ext cx="850112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282"/>
                <a:gridCol w="4944262"/>
                <a:gridCol w="2214578"/>
              </a:tblGrid>
              <a:tr h="214314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การดำเนินการ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ระยะเวลาดำเนินการ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จัดประชุมเครือข่ายระบบศูนย์สั่งการคุณภาพ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กำลังดำเนินการ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ปรับปรุงเสาสัญญาณวิทยุ(ย้ายสถานที่ติดตั้งใหม่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กำลังดำเนินการ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อบรมเชิงปฏิบัติการการประเมิน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ER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คุณภาพ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เยี่ยมสำรวจห้องฉุกเฉิน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สิงหาคม 57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อบรมเชิงปฏิบัติการ การช่วยฟื้นคืนชีพขั้นสูง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(ACLS)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11 – 13 มิถุนายน 57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อบรมเชิงปฏิบัติการ การช่วยฟื้นคืนชีพขั้นสูงสัญจร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(ACLS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สัญจร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)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อบรมเชิงปฏิบัติการ การช่วยฟื้นคืนชีพขั้นพื้นฐาน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(BLS)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มิถุนายน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57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8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อบรมเชิงปฏิบัติการนักปฏิบัติการฉุกเฉินเบื้องต้น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(First Responder)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 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thaiDist">
                        <a:buNone/>
                      </a:pP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กิจกรรมที่ 9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อบรมการดูแลผู้ป่วยใช้เครื่องช่วยหายใจ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thaiDist">
                        <a:buNone/>
                      </a:pP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43042" y="1071546"/>
            <a:ext cx="3244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(</a:t>
            </a:r>
            <a:r>
              <a:rPr lang="en-US" sz="4400" dirty="0" smtClean="0">
                <a:latin typeface="JS Angsumalin" pitchFamily="2" charset="-34"/>
                <a:cs typeface="JS Angsumalin" pitchFamily="2" charset="-34"/>
              </a:rPr>
              <a:t>SERVICE PLAN</a:t>
            </a:r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)</a:t>
            </a:r>
            <a:endParaRPr lang="th-TH" sz="44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แนวทางการพัฒนางานตามปัญหาสาธารณสุข</a:t>
            </a:r>
            <a:endParaRPr lang="th-TH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22752" y="1071546"/>
            <a:ext cx="139172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dirty="0" err="1" smtClean="0">
                <a:latin typeface="JS Angsumalin" pitchFamily="2" charset="-34"/>
                <a:cs typeface="JS Angsumalin" pitchFamily="2" charset="-34"/>
              </a:rPr>
              <a:t>ยาเสพติด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285720" y="1785926"/>
          <a:ext cx="857256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529"/>
                <a:gridCol w="38180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ตัวชี้วัด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ผลการดำเนินงาน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1.ผู้เสพ</a:t>
                      </a:r>
                      <a:r>
                        <a:rPr lang="th-TH" sz="24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ยาเสพติด</a:t>
                      </a: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รายใหม่ลดลง (เกณฑ์ร้อยละ</a:t>
                      </a:r>
                      <a:r>
                        <a:rPr lang="th-TH" sz="24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50)</a:t>
                      </a:r>
                      <a:endParaRPr lang="th-TH" sz="2400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8.99(80 คน) </a:t>
                      </a:r>
                      <a:endParaRPr lang="th-TH" sz="2400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algn="ctr"/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(</a:t>
                      </a: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 ต.ค.56-31มี.ค.57 )</a:t>
                      </a:r>
                    </a:p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ลดลง 9 คนจากปีก่อนในช่วงเดียวกัน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2.ผู้เสพ</a:t>
                      </a:r>
                      <a:r>
                        <a:rPr lang="th-TH" sz="24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ยาเสพติด</a:t>
                      </a: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ที่ผ่านการบำบัดที่ได้รับการติดตามไม่กลับไปเสพซ้ำ(เกณฑ์ร้อยละ</a:t>
                      </a:r>
                      <a:r>
                        <a:rPr lang="th-TH" sz="24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80)</a:t>
                      </a:r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ร้อยละ 36.67</a:t>
                      </a:r>
                      <a:endParaRPr lang="th-TH" sz="24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ปัญหาอุปสรรค(ตัวชี้วัดที่ 2)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ผู้ที่ผ่านการบำบัดที่ขาดไปเพราะจะได้รับใบบริสุทธิ์(พ้นคดี) จึงไม่เห็นความสำคัญของการติดตาม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 ข้อจำกัดเรื่องเวลาของเจ้าหน้าที่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th-TH" sz="2800" b="1" dirty="0" smtClean="0"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แนวทางแก้ไข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th-TH" sz="24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- ปรับแผนการทำงานของเจ้าหน้าที่</a:t>
                      </a:r>
                      <a:endParaRPr lang="th-TH" sz="2400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endParaRPr lang="th-TH" sz="24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th-TH" sz="4800" dirty="0" smtClean="0">
                <a:latin typeface="JS Angsumalin" pitchFamily="2" charset="-34"/>
                <a:cs typeface="JS Angsumalin" pitchFamily="2" charset="-34"/>
              </a:rPr>
              <a:t>แนวทางการพัฒนางานตามปัญหาสาธารณสุข</a:t>
            </a:r>
            <a:endParaRPr lang="th-TH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94608" y="1139595"/>
            <a:ext cx="196399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JS Angsumalin" pitchFamily="2" charset="-34"/>
                <a:cs typeface="JS Angsumalin" pitchFamily="2" charset="-34"/>
              </a:rPr>
              <a:t>พัฒนาการเด็ก</a:t>
            </a:r>
            <a:endParaRPr lang="th-TH" sz="3600" dirty="0">
              <a:latin typeface="JS Angsumalin" pitchFamily="2" charset="-34"/>
              <a:cs typeface="JS Angsumalin" pitchFamily="2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/>
          </p:cNvGraphicFramePr>
          <p:nvPr/>
        </p:nvGraphicFramePr>
        <p:xfrm>
          <a:off x="357158" y="2000240"/>
          <a:ext cx="850112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937"/>
                <a:gridCol w="2872161"/>
                <a:gridCol w="34290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ตัวชี้วัด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ปัญหา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latin typeface="JS Angsumalin" pitchFamily="2" charset="-34"/>
                          <a:cs typeface="JS Angsumalin" pitchFamily="2" charset="-34"/>
                        </a:rPr>
                        <a:t>แนวทางการพัฒนา</a:t>
                      </a:r>
                      <a:endParaRPr lang="th-TH" sz="2000" b="0" dirty="0">
                        <a:latin typeface="JS Angsumalin" pitchFamily="2" charset="-34"/>
                        <a:cs typeface="JS Angsumalin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ร้อยละของเด็กที่มีพัฒนาการสมวัย(เป้าหมายร้อยละ 85)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ความเข้าใจของผู้ปกครองเด็กในการกระตุ้นพัฒนาการตามวัย(ไม่ตรงตามระยะเวลา)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ความเข้าใจในเกณฑ์การประเมินของผู้ให้บริการ(เข้าใจไม่ตรงกัน)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ระยะเวลาในการประเมินพัฒนาการมีน้อย</a:t>
                      </a:r>
                      <a:r>
                        <a:rPr lang="th-TH" sz="2000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 เนื่องจากมีผู้รับบริการจำนวนมาก</a:t>
                      </a:r>
                      <a:endParaRPr lang="th-TH" sz="2000" dirty="0" smtClean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thaiDist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ควรติดตามความครอบคลุมของการตรวจพัฒนาการ (กระตุ้นผู้ปกครองเด็ก)</a:t>
                      </a:r>
                    </a:p>
                    <a:p>
                      <a:pPr marL="457200" indent="-457200" algn="thaiDist">
                        <a:buAutoNum type="arabicPeriod"/>
                      </a:pPr>
                      <a:r>
                        <a:rPr lang="en-US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NODE</a:t>
                      </a: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ควรทำความเข้าใจผู้รับผิดชอบงาน</a:t>
                      </a:r>
                    </a:p>
                    <a:p>
                      <a:pPr marL="457200" indent="-457200" algn="thaiDist">
                        <a:buAutoNum type="arabicPeriod"/>
                      </a:pPr>
                      <a:r>
                        <a:rPr lang="th-TH" sz="2000" dirty="0" smtClean="0">
                          <a:latin typeface="TH SarabunIT๙" pitchFamily="34" charset="-34"/>
                          <a:cs typeface="TH SarabunIT๙" pitchFamily="34" charset="-34"/>
                        </a:rPr>
                        <a:t>ศูนย์เด็กเล็กคุณภาพ</a:t>
                      </a:r>
                      <a:endParaRPr lang="th-TH" sz="20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28860" y="1071546"/>
            <a:ext cx="1592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(</a:t>
            </a:r>
            <a:r>
              <a:rPr lang="en-US" sz="4400" dirty="0" smtClean="0">
                <a:latin typeface="JS Angsumalin" pitchFamily="2" charset="-34"/>
                <a:cs typeface="JS Angsumalin" pitchFamily="2" charset="-34"/>
              </a:rPr>
              <a:t>IQ/EQ</a:t>
            </a:r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)</a:t>
            </a:r>
            <a:endParaRPr lang="th-TH" sz="44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933" y="1159361"/>
            <a:ext cx="2829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ปัญหาอุปสรรค...</a:t>
            </a:r>
            <a:endParaRPr lang="th-TH" sz="44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857364"/>
            <a:ext cx="821537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การทำงานร่วมกันและการบูร</a:t>
            </a:r>
            <a:r>
              <a:rPr lang="th-TH" sz="4000" dirty="0" err="1" smtClean="0">
                <a:latin typeface="JS Angsumalin" pitchFamily="2" charset="-34"/>
                <a:cs typeface="JS Angsumalin" pitchFamily="2" charset="-34"/>
              </a:rPr>
              <a:t>ณา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การ คน เงิน ของ ใน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[NODE] 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ยังไม่มีแนวทางที่ชัดเจน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3445377"/>
            <a:ext cx="2638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JS Angsumalin" pitchFamily="2" charset="-34"/>
                <a:cs typeface="JS Angsumalin" pitchFamily="2" charset="-34"/>
              </a:rPr>
              <a:t>แนวทางแก้ไข...</a:t>
            </a:r>
            <a:endParaRPr lang="th-TH" sz="44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143380"/>
            <a:ext cx="8215370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จัดทำแผน</a:t>
            </a:r>
            <a:r>
              <a:rPr lang="th-TH" sz="4000" dirty="0" err="1" smtClean="0">
                <a:latin typeface="JS Angsumalin" pitchFamily="2" charset="-34"/>
                <a:cs typeface="JS Angsumalin" pitchFamily="2" charset="-34"/>
              </a:rPr>
              <a:t>บูรณา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การในเรื่อง คน เงิน ของ ภาพรวมของ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[NODE]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 และหาแนวทางร่วมกันในการลดต้นทุน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32" y="673091"/>
            <a:ext cx="4857784" cy="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S Angsumalin" pitchFamily="2" charset="-34"/>
              <a:ea typeface="+mj-ea"/>
              <a:cs typeface="JS Angsumalin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0232" y="-24"/>
            <a:ext cx="557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 smtClean="0">
                <a:latin typeface="JS Angsumalin" pitchFamily="2" charset="-34"/>
                <a:cs typeface="JS Angsumalin" pitchFamily="2" charset="-34"/>
              </a:rPr>
              <a:t>การวางแผนแก้ไข 1-2 ปี</a:t>
            </a:r>
            <a:endParaRPr lang="th-TH" sz="6000" dirty="0">
              <a:latin typeface="JS Angsumalin" pitchFamily="2" charset="-34"/>
              <a:cs typeface="JS Angsumalin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857232"/>
            <a:ext cx="8215370" cy="5632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000" dirty="0" err="1" smtClean="0">
                <a:latin typeface="JS Angsumalin" pitchFamily="2" charset="-34"/>
                <a:cs typeface="JS Angsumalin" pitchFamily="2" charset="-34"/>
              </a:rPr>
              <a:t>บูรณา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การแก้ปัญหาร่วมกัน</a:t>
            </a:r>
          </a:p>
          <a:p>
            <a:pPr marL="742950" indent="-742950">
              <a:buAutoNum type="arabicPeriod"/>
            </a:pP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งานป้องกันควบคุมโรค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 SRRT</a:t>
            </a:r>
          </a:p>
          <a:p>
            <a:pPr marL="742950" indent="-742950">
              <a:buAutoNum type="arabicPeriod"/>
            </a:pP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มาตรฐานการดูแลใน รพ.สต.</a:t>
            </a:r>
          </a:p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	- การปรับปรุงภูมิทัศน์	-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Lab 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พื้นฐาน  </a:t>
            </a:r>
          </a:p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	- มาตรฐาน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IC [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รพ.สต.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]	</a:t>
            </a:r>
            <a:br>
              <a:rPr lang="en-US" sz="4000" dirty="0" smtClean="0">
                <a:latin typeface="JS Angsumalin" pitchFamily="2" charset="-34"/>
                <a:cs typeface="JS Angsumalin" pitchFamily="2" charset="-34"/>
              </a:rPr>
            </a:b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- Central Supply (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ยาและเวชภัณฑ์)</a:t>
            </a:r>
          </a:p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	- พัฒนาการวินิจฉัยและการดูแลผู้ป่วย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เบื้องต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้น</a:t>
            </a:r>
          </a:p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	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- พัฒนาระบบให้คำปรึกษา (รพ.สต.)</a:t>
            </a:r>
          </a:p>
          <a:p>
            <a:pPr marL="742950" indent="-742950"/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3. พัฒนาระบบ </a:t>
            </a:r>
            <a:r>
              <a:rPr lang="en-US" sz="4000" dirty="0" smtClean="0">
                <a:latin typeface="JS Angsumalin" pitchFamily="2" charset="-34"/>
                <a:cs typeface="JS Angsumalin" pitchFamily="2" charset="-34"/>
              </a:rPr>
              <a:t>MIS </a:t>
            </a:r>
            <a:r>
              <a:rPr lang="th-TH" sz="4000" dirty="0" smtClean="0">
                <a:latin typeface="JS Angsumalin" pitchFamily="2" charset="-34"/>
                <a:cs typeface="JS Angsumalin" pitchFamily="2" charset="-34"/>
              </a:rPr>
              <a:t>ให้ครอบคลุมและมีประสิทธิภาพ</a:t>
            </a:r>
            <a:endParaRPr lang="th-TH" sz="4000" dirty="0">
              <a:latin typeface="JS Angsumalin" pitchFamily="2" charset="-34"/>
              <a:cs typeface="JS Angsumalin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pu_template_45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dpu_template_452</Template>
  <TotalTime>2311</TotalTime>
  <Words>7832</Words>
  <Application>Microsoft Office PowerPoint</Application>
  <PresentationFormat>นำเสนอทางหน้าจอ (4:3)</PresentationFormat>
  <Paragraphs>1789</Paragraphs>
  <Slides>137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137</vt:i4>
      </vt:variant>
    </vt:vector>
  </HeadingPairs>
  <TitlesOfParts>
    <vt:vector size="138" baseType="lpstr">
      <vt:lpstr>dpu_template_452</vt:lpstr>
      <vt:lpstr>สรุปผลการดำเนินงานตามประเด็นยุทธศาสตร์ 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สัดส่วนบุคลากรทางการแพทย์</vt:lpstr>
      <vt:lpstr>สัดส่วนบุคลากรด้านบริการปฐมภูมิต่อประชากร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แผนการพัฒนา 2558 - 2560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ผลงานตามตัวชี้วัดที่ไม่บรรลุเป้าหมายและแนวทางการพัฒนางาน</vt:lpstr>
      <vt:lpstr>ผลงานตามตัวชี้วัดที่ไม่บรรลุเป้าหมายและแนวทางการพัฒนางาน</vt:lpstr>
      <vt:lpstr>ผลงานตามตัวชี้วัดที่ไม่บรรลุเป้าหมายและแนวทางการพัฒนางาน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ผลงานตามตัวชี้วัดที่ไม่บรรลุเป้าหมายและแนวทางการพัฒนางาน</vt:lpstr>
      <vt:lpstr>ภาพนิ่ง 59</vt:lpstr>
      <vt:lpstr>ภาพนิ่ง 60</vt:lpstr>
      <vt:lpstr>ภาพนิ่ง 61</vt:lpstr>
      <vt:lpstr>ภาพนิ่ง 62</vt:lpstr>
      <vt:lpstr>ภาพนิ่ง 63</vt:lpstr>
      <vt:lpstr>ภาพนิ่ง 64</vt:lpstr>
      <vt:lpstr>ภาพนิ่ง 65</vt:lpstr>
      <vt:lpstr>ภาพนิ่ง 66</vt:lpstr>
      <vt:lpstr>ภาพนิ่ง 67</vt:lpstr>
      <vt:lpstr>ภาพนิ่ง 68</vt:lpstr>
      <vt:lpstr>ภาพนิ่ง 69</vt:lpstr>
      <vt:lpstr>ภาพนิ่ง 70</vt:lpstr>
      <vt:lpstr>ภาพนิ่ง 71</vt:lpstr>
      <vt:lpstr>ภาพนิ่ง 72</vt:lpstr>
      <vt:lpstr>ภาพนิ่ง 73</vt:lpstr>
      <vt:lpstr>ภาพนิ่ง 74</vt:lpstr>
      <vt:lpstr>ภาพนิ่ง 75</vt:lpstr>
      <vt:lpstr>ภาพนิ่ง 76</vt:lpstr>
      <vt:lpstr>ภาพนิ่ง 77</vt:lpstr>
      <vt:lpstr>ภาพนิ่ง 78</vt:lpstr>
      <vt:lpstr>ภาพนิ่ง 79</vt:lpstr>
      <vt:lpstr>ภาพนิ่ง 80</vt:lpstr>
      <vt:lpstr>ภาพนิ่ง 81</vt:lpstr>
      <vt:lpstr>ภาพนิ่ง 82</vt:lpstr>
      <vt:lpstr>ภาพนิ่ง 83</vt:lpstr>
      <vt:lpstr>ภาพนิ่ง 84</vt:lpstr>
      <vt:lpstr>ภาพนิ่ง 85</vt:lpstr>
      <vt:lpstr>ภาพนิ่ง 86</vt:lpstr>
      <vt:lpstr>ภาพนิ่ง 87</vt:lpstr>
      <vt:lpstr>ภาพนิ่ง 88</vt:lpstr>
      <vt:lpstr>ภาพนิ่ง 89</vt:lpstr>
      <vt:lpstr>ภาพนิ่ง 90</vt:lpstr>
      <vt:lpstr>ภาพนิ่ง 91</vt:lpstr>
      <vt:lpstr>ภาพนิ่ง 92</vt:lpstr>
      <vt:lpstr>แนวทางการพัฒนางานตามปัญหาสาธารณสุข</vt:lpstr>
      <vt:lpstr>แนวทางการพัฒนางานตามปัญหาสาธารณสุข</vt:lpstr>
      <vt:lpstr>แนวทางการพัฒนางานตามปัญหาสาธารณสุข</vt:lpstr>
      <vt:lpstr>แนวทางการพัฒนางานตามปัญหาสาธารณสุข</vt:lpstr>
      <vt:lpstr>แนวทางการพัฒนางานตามปัญหาสาธารณสุข</vt:lpstr>
      <vt:lpstr>ภาพนิ่ง 98</vt:lpstr>
      <vt:lpstr>ภาพนิ่ง 99</vt:lpstr>
      <vt:lpstr>ภาพนิ่ง 100</vt:lpstr>
      <vt:lpstr>ภาพนิ่ง 101</vt:lpstr>
      <vt:lpstr>ภาพนิ่ง 102</vt:lpstr>
      <vt:lpstr>ภาพนิ่ง 103</vt:lpstr>
      <vt:lpstr>ภาพนิ่ง 104</vt:lpstr>
      <vt:lpstr>ภาพนิ่ง 105</vt:lpstr>
      <vt:lpstr>ภาพนิ่ง 106</vt:lpstr>
      <vt:lpstr>ภาพนิ่ง 107</vt:lpstr>
      <vt:lpstr>ภาพนิ่ง 108</vt:lpstr>
      <vt:lpstr>ภาพนิ่ง 109</vt:lpstr>
      <vt:lpstr>ภาพนิ่ง 110</vt:lpstr>
      <vt:lpstr>ภาพนิ่ง 111</vt:lpstr>
      <vt:lpstr>ภาพนิ่ง 112</vt:lpstr>
      <vt:lpstr>ภาพนิ่ง 113</vt:lpstr>
      <vt:lpstr>ภาพนิ่ง 114</vt:lpstr>
      <vt:lpstr>ภาพนิ่ง 115</vt:lpstr>
      <vt:lpstr>ภาพนิ่ง 116</vt:lpstr>
      <vt:lpstr>รายละเอียดการโอนงบค่าเสื่อมรายหน่วยบริการ ร้อยละ 80 สปสช.เขต 3 นครสวรรค์</vt:lpstr>
      <vt:lpstr>ภาพนิ่ง 118</vt:lpstr>
      <vt:lpstr>รายงานความก้าวหน้างบลงทุนอาคารผู้ป่วยนอก คสล. 4 ชั้น </vt:lpstr>
      <vt:lpstr>รายงานความก้าวหน้างบลงทุนอาคารผู้ป่วยนอก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อาคารผู้ป่วยนอก คสล. 4 ชั้น </vt:lpstr>
      <vt:lpstr>อาคารผู้ป่วย 156 เตียง  8 ชั้น</vt:lpstr>
      <vt:lpstr>อาคารผู้ป่วย 156 เตียง 8 ชั้น</vt:lpstr>
      <vt:lpstr>อาคารผู้ป่วย 156 เตียง 8 ชั้น</vt:lpstr>
      <vt:lpstr>อาคารผู้ป่วย 156 เตียง 8 ชั้น</vt:lpstr>
      <vt:lpstr>ภาพนิ่ง 133</vt:lpstr>
      <vt:lpstr>ภาพนิ่ง 134</vt:lpstr>
      <vt:lpstr>ภาพนิ่ง 135</vt:lpstr>
      <vt:lpstr>ภาพนิ่ง 136</vt:lpstr>
      <vt:lpstr>แผนการพัฒนา 2558 - 2560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MuangKP PHC</dc:creator>
  <cp:lastModifiedBy>Py</cp:lastModifiedBy>
  <cp:revision>276</cp:revision>
  <dcterms:created xsi:type="dcterms:W3CDTF">2014-05-27T04:10:01Z</dcterms:created>
  <dcterms:modified xsi:type="dcterms:W3CDTF">2014-06-10T10:03:12Z</dcterms:modified>
</cp:coreProperties>
</file>