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4" r:id="rId11"/>
    <p:sldId id="263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01/07/61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01/07/61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01/07/61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01/07/61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01/07/61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01/07/61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01/07/61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01/07/61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01/07/61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01/07/61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01/07/61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pPr/>
              <a:t>01/07/61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รูปภาพที่เกี่ยวข้อ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FF0000"/>
                </a:solidFill>
              </a:rPr>
              <a:t>การดูแลหลังภาวะหัวใจหยุดทำงาน</a:t>
            </a:r>
            <a:endParaRPr lang="th-TH" sz="5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endParaRPr lang="th-TH" dirty="0" smtClean="0">
              <a:solidFill>
                <a:srgbClr val="FF0000"/>
              </a:solidFill>
            </a:endParaRPr>
          </a:p>
          <a:p>
            <a:endParaRPr lang="th-TH" dirty="0" smtClean="0">
              <a:solidFill>
                <a:srgbClr val="FF0000"/>
              </a:solidFill>
            </a:endParaRPr>
          </a:p>
          <a:p>
            <a:pPr algn="r"/>
            <a:r>
              <a:rPr lang="th-TH" dirty="0" smtClean="0">
                <a:solidFill>
                  <a:srgbClr val="FF0000"/>
                </a:solidFill>
              </a:rPr>
              <a:t>นพ.สุจิ</a:t>
            </a:r>
            <a:r>
              <a:rPr lang="th-TH" dirty="0" smtClean="0">
                <a:solidFill>
                  <a:srgbClr val="FF0000"/>
                </a:solidFill>
              </a:rPr>
              <a:t>รักษ์   ศรีบูรพา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9220" name="AutoShape 4" descr="https://www.americannursetoday.com/wp-content/uploads/2014/07/heart-digital-cardiogram-750x300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047" t="16731" r="61542" b="7506"/>
          <a:stretch>
            <a:fillRect/>
          </a:stretch>
        </p:blipFill>
        <p:spPr bwMode="auto">
          <a:xfrm>
            <a:off x="2214546" y="1"/>
            <a:ext cx="4714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/>
              <a:t>การบริจาคอวัยวะ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อาจประเมินว่าผู้ป่วยทุกคนที่ได้รับการกู้ชีพหลังจากภาวะหัวใจหยุดทำงาน แต่ต่อมามีอาการลุกลามจนเสียชีวิตหรือเกิดภาวะสมองตายมีโอกาสเป็นผู้บริจาคอวัยวะ อาจพิจารณาว่าผู้ป่วยที่ไม่มีการกลับมาของการไหลเวียนโลหิตที่เกิดขึ้นเอง </a:t>
            </a:r>
            <a:r>
              <a:rPr lang="en-US" dirty="0" smtClean="0"/>
              <a:t>(ROSC) </a:t>
            </a:r>
            <a:r>
              <a:rPr lang="th-TH" dirty="0" smtClean="0"/>
              <a:t>และผู้ที่ในทางตรงข้ามได้เลิกการกู้ชีพไปว่ามีโอกาสเป็นผู้</a:t>
            </a:r>
            <a:r>
              <a:rPr lang="th-TH" b="1" dirty="0" smtClean="0"/>
              <a:t>บริจาคไตหรือตับ</a:t>
            </a:r>
            <a:r>
              <a:rPr lang="th-TH" dirty="0" smtClean="0"/>
              <a:t>ในสภาวะที่มีโปรแกรมฟื้นฟูอวัยวะอย่างรวดเร็ว</a:t>
            </a:r>
            <a:endParaRPr lang="th-TH" dirty="0"/>
          </a:p>
        </p:txBody>
      </p:sp>
      <p:sp>
        <p:nvSpPr>
          <p:cNvPr id="1026" name="AutoShape 2" descr="ผลการค้นหารูปภาพสำหรับ organ donatio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" name="Picture 4" descr="12_organ_don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54" y="4464827"/>
            <a:ext cx="4786346" cy="2393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Picture 2" descr="https://scontent.fbkk1-3.fna.fbcdn.net/v/t1.15752-9/34814409_2073534802671338_4309205387464146944_n.jpg?_nc_fx=fbkk1-5&amp;_nc_cat=0&amp;oh=3f72b51f5066b66aefbf7bbeb424eeea&amp;oe=5B7C0A1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143536" cy="6858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sz="4900" b="1" dirty="0" smtClean="0"/>
              <a:t>การฉีดสีหลอดเลือดหัวใจ</a:t>
            </a:r>
            <a:br>
              <a:rPr lang="th-TH" sz="4900" b="1" dirty="0" smtClean="0"/>
            </a:br>
            <a:endParaRPr lang="th-TH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cs typeface="+mj-cs"/>
              </a:rPr>
              <a:t>แนะนำให้ทำการฉีดสีหลอดเลือดหัวใจฉุกเฉินในผู้ป่วยทุกคนที่มี </a:t>
            </a:r>
          </a:p>
          <a:p>
            <a:pPr>
              <a:buNone/>
            </a:pPr>
            <a:r>
              <a:rPr lang="en-US" dirty="0" smtClean="0">
                <a:cs typeface="+mj-cs"/>
              </a:rPr>
              <a:t>ST elevation</a:t>
            </a:r>
            <a:endParaRPr lang="th-TH" dirty="0">
              <a:cs typeface="+mj-cs"/>
            </a:endParaRPr>
          </a:p>
        </p:txBody>
      </p:sp>
      <p:sp>
        <p:nvSpPr>
          <p:cNvPr id="8194" name="AutoShape 2" descr="ผลการค้นหารูปภาพสำหรับ cag pci คือ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" name="Picture 4" descr="angioplasty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285992"/>
            <a:ext cx="4222053" cy="3900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/>
              <a:t>การจัดให้ได้ตามอุณหภูมิเป้าหมาย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ผู้ป่วยผู้ใหญ่ที่มีภาวะโคม่าทั้งหมดร่วมกับการกลับมาของการไหลเวียนโลหิตที่เกิดขึ้นเอง</a:t>
            </a:r>
            <a:r>
              <a:rPr lang="en-US" dirty="0" smtClean="0"/>
              <a:t> (ROSC)</a:t>
            </a:r>
            <a:r>
              <a:rPr lang="th-TH" dirty="0" smtClean="0"/>
              <a:t> หลังภาวะหัวใจหยุดทำงานควรได้รับการจัดการให้ได้ตามอุณหภูมิเป้าหมาย ระหว่าง </a:t>
            </a:r>
            <a:r>
              <a:rPr lang="en-US" b="1" dirty="0" smtClean="0"/>
              <a:t>32Ċ </a:t>
            </a:r>
            <a:r>
              <a:rPr lang="en-US" b="1" dirty="0" smtClean="0"/>
              <a:t>– </a:t>
            </a:r>
            <a:r>
              <a:rPr lang="en-US" b="1" dirty="0" smtClean="0"/>
              <a:t>36Ċ </a:t>
            </a:r>
            <a:r>
              <a:rPr lang="th-TH" dirty="0" smtClean="0"/>
              <a:t>ไว้ </a:t>
            </a:r>
            <a:r>
              <a:rPr lang="th-TH" dirty="0" smtClean="0"/>
              <a:t>จากนั้นรักษาให้คงที่เป็นเวลา</a:t>
            </a:r>
            <a:r>
              <a:rPr lang="th-TH" b="1" dirty="0" smtClean="0"/>
              <a:t>อย่างน้อย </a:t>
            </a:r>
            <a:r>
              <a:rPr lang="en-US" b="1" dirty="0" smtClean="0"/>
              <a:t>24 </a:t>
            </a:r>
            <a:r>
              <a:rPr lang="th-TH" b="1" dirty="0" smtClean="0"/>
              <a:t>ชั่วโมง</a:t>
            </a:r>
            <a:endParaRPr lang="th-TH" b="1" dirty="0"/>
          </a:p>
        </p:txBody>
      </p:sp>
      <p:pic>
        <p:nvPicPr>
          <p:cNvPr id="7170" name="Picture 2" descr="ผลการค้นหารูปภาพสำหรับ therapeutic hypotherm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639529"/>
            <a:ext cx="7643866" cy="3218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5602" name="Picture 2" descr="ผลการค้นหารูปภาพสำหรับ therapeutic hypothermi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676"/>
            <a:ext cx="8429684" cy="682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/>
              <a:t>การจัดให้ได้อุณหภูมิต่อเนื่องหลังจาก </a:t>
            </a:r>
            <a:r>
              <a:rPr lang="en-US" sz="4800" b="1" dirty="0" smtClean="0"/>
              <a:t>24 </a:t>
            </a:r>
            <a:r>
              <a:rPr lang="th-TH" sz="4800" b="1" dirty="0" smtClean="0"/>
              <a:t>ชั่วโมง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การป้องกันการเกิดไข้อย่างจริงจังในผู้ป่วยที่มีภาวะโคม่าหลังการจัดให้ได้ตามอุณหภูมิเป้าหมาย</a:t>
            </a:r>
          </a:p>
        </p:txBody>
      </p:sp>
      <p:pic>
        <p:nvPicPr>
          <p:cNvPr id="6146" name="Picture 2" descr="ผลการค้นหารูปภาพสำหรับ therapeutic hypotherm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143248"/>
            <a:ext cx="769780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/>
              <a:t>การทำให้เย็นลงนอกโรงพยาบาล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ไม่แนะนำการทำให้ผู้ป่วยเย็นลงก่อนมาถึงโรงพยาบาลด้วยการให้สารละลายที่เย็นทางหลอดเลือดดำอย่างรวดเร็ว</a:t>
            </a:r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/>
              <a:t>เป้าหมายด้านพลศาสตร์การไหลเวียนเลือด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อาจเหมาะสมที่จะ</a:t>
            </a:r>
            <a:r>
              <a:rPr lang="th-TH" b="1" u="sng" dirty="0" smtClean="0"/>
              <a:t>หลีกเลี่ยงและรักษาภาวะความดันโลหิตต่ำ</a:t>
            </a:r>
            <a:r>
              <a:rPr lang="th-TH" dirty="0" smtClean="0"/>
              <a:t>ทันที</a:t>
            </a:r>
            <a:r>
              <a:rPr lang="en-US" dirty="0" smtClean="0"/>
              <a:t>(SBP &lt;90, MAP &lt; 65 mmHg) </a:t>
            </a:r>
            <a:r>
              <a:rPr lang="th-TH" dirty="0" smtClean="0"/>
              <a:t>ระหว่างการดูแลหลังภาวะหัวใจหยุดทำงาน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</a:t>
            </a:r>
            <a:r>
              <a:rPr lang="th-TH" sz="4800" b="1" dirty="0" smtClean="0"/>
              <a:t>ารพยากรณ์โลกหลังภาวะหัวใจหยุดทำงาน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วลาเร็วที่สุดที่จะพยากรณ์โรคของผลลัพธ์ทางประสาทวิทยาที่แย่โดยใช้การตรวจประเมินทางคลินิกในผู้ป่วยที่ไม่รับการรักษาด้วยการจัดให้ได้ตามอุณหภูมิเป้าหมาย คือ </a:t>
            </a:r>
            <a:r>
              <a:rPr lang="en-US" dirty="0" smtClean="0"/>
              <a:t>72 </a:t>
            </a:r>
            <a:r>
              <a:rPr lang="th-TH" dirty="0" smtClean="0"/>
              <a:t>ชั่วโมงหลังภาวะหัวใจหยุดทำงาน แต่เวลาดังกล่าวอาจจะยาวนานขึ้นอีกหลังภาวะหัวใจหยุดทำงานได้หากผลของการสลบและอัมพาตที่คงค้างอยู่อาจรบกวนการตรวจประเมินทางคลินิก</a:t>
            </a:r>
            <a:endParaRPr lang="th-TH" dirty="0"/>
          </a:p>
        </p:txBody>
      </p:sp>
      <p:pic>
        <p:nvPicPr>
          <p:cNvPr id="3074" name="Picture 2" descr="ผลการค้นหารูปภาพสำหรับ EEG br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079083"/>
            <a:ext cx="4286248" cy="2778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351</Words>
  <PresentationFormat>On-screen Show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ชุดรูปแบบของ Office</vt:lpstr>
      <vt:lpstr>การดูแลหลังภาวะหัวใจหยุดทำงาน</vt:lpstr>
      <vt:lpstr>Slide 2</vt:lpstr>
      <vt:lpstr> การฉีดสีหลอดเลือดหัวใจ </vt:lpstr>
      <vt:lpstr>การจัดให้ได้ตามอุณหภูมิเป้าหมาย</vt:lpstr>
      <vt:lpstr>Slide 5</vt:lpstr>
      <vt:lpstr>การจัดให้ได้อุณหภูมิต่อเนื่องหลังจาก 24 ชั่วโมง</vt:lpstr>
      <vt:lpstr>การทำให้เย็นลงนอกโรงพยาบาล</vt:lpstr>
      <vt:lpstr>เป้าหมายด้านพลศาสตร์การไหลเวียนเลือด</vt:lpstr>
      <vt:lpstr>การพยากรณ์โลกหลังภาวะหัวใจหยุดทำงาน</vt:lpstr>
      <vt:lpstr>Slide 10</vt:lpstr>
      <vt:lpstr>การบริจาคอวัยวะ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การดูแลหลังภาวะหัวใจหยุดทำงาน</dc:title>
  <cp:lastModifiedBy>WIN-XP</cp:lastModifiedBy>
  <cp:revision>21</cp:revision>
  <dcterms:modified xsi:type="dcterms:W3CDTF">2018-07-01T15:46:00Z</dcterms:modified>
</cp:coreProperties>
</file>