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55"/>
  </p:notesMasterIdLst>
  <p:sldIdLst>
    <p:sldId id="256" r:id="rId2"/>
    <p:sldId id="257" r:id="rId3"/>
    <p:sldId id="258" r:id="rId4"/>
    <p:sldId id="259" r:id="rId5"/>
    <p:sldId id="260" r:id="rId6"/>
    <p:sldId id="261" r:id="rId7"/>
    <p:sldId id="315" r:id="rId8"/>
    <p:sldId id="263" r:id="rId9"/>
    <p:sldId id="264" r:id="rId10"/>
    <p:sldId id="265" r:id="rId11"/>
    <p:sldId id="267" r:id="rId12"/>
    <p:sldId id="313" r:id="rId13"/>
    <p:sldId id="269" r:id="rId14"/>
    <p:sldId id="270" r:id="rId15"/>
    <p:sldId id="271" r:id="rId16"/>
    <p:sldId id="272" r:id="rId17"/>
    <p:sldId id="273" r:id="rId18"/>
    <p:sldId id="314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311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F2914-2899-4882-A340-6D6C6A5AA9CB}" type="datetimeFigureOut">
              <a:rPr lang="th-TH" smtClean="0"/>
              <a:pPr/>
              <a:t>17/05/59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D02DF-3845-4325-AE91-72366800B76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85540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D02DF-3845-4325-AE91-72366800B769}" type="slidenum">
              <a:rPr lang="th-TH" smtClean="0"/>
              <a:pPr/>
              <a:t>17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59DBCF0-F216-4117-BB7F-BF00C8AA8A0B}" type="datetimeFigureOut">
              <a:rPr lang="th-TH" smtClean="0"/>
              <a:pPr/>
              <a:t>17/05/59</a:t>
            </a:fld>
            <a:endParaRPr lang="th-TH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8E169B1-82A9-440D-BA0C-455CFE9B4924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9DBCF0-F216-4117-BB7F-BF00C8AA8A0B}" type="datetimeFigureOut">
              <a:rPr lang="th-TH" smtClean="0"/>
              <a:pPr/>
              <a:t>17/05/59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E169B1-82A9-440D-BA0C-455CFE9B492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9DBCF0-F216-4117-BB7F-BF00C8AA8A0B}" type="datetimeFigureOut">
              <a:rPr lang="th-TH" smtClean="0"/>
              <a:pPr/>
              <a:t>17/05/59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E169B1-82A9-440D-BA0C-455CFE9B492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9DBCF0-F216-4117-BB7F-BF00C8AA8A0B}" type="datetimeFigureOut">
              <a:rPr lang="th-TH" smtClean="0"/>
              <a:pPr/>
              <a:t>17/05/59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E169B1-82A9-440D-BA0C-455CFE9B492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59DBCF0-F216-4117-BB7F-BF00C8AA8A0B}" type="datetimeFigureOut">
              <a:rPr lang="th-TH" smtClean="0"/>
              <a:pPr/>
              <a:t>17/05/59</a:t>
            </a:fld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8E169B1-82A9-440D-BA0C-455CFE9B4924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9DBCF0-F216-4117-BB7F-BF00C8AA8A0B}" type="datetimeFigureOut">
              <a:rPr lang="th-TH" smtClean="0"/>
              <a:pPr/>
              <a:t>17/05/59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8E169B1-82A9-440D-BA0C-455CFE9B4924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9DBCF0-F216-4117-BB7F-BF00C8AA8A0B}" type="datetimeFigureOut">
              <a:rPr lang="th-TH" smtClean="0"/>
              <a:pPr/>
              <a:t>17/05/59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8E169B1-82A9-440D-BA0C-455CFE9B492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9DBCF0-F216-4117-BB7F-BF00C8AA8A0B}" type="datetimeFigureOut">
              <a:rPr lang="th-TH" smtClean="0"/>
              <a:pPr/>
              <a:t>17/05/59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E169B1-82A9-440D-BA0C-455CFE9B4924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9DBCF0-F216-4117-BB7F-BF00C8AA8A0B}" type="datetimeFigureOut">
              <a:rPr lang="th-TH" smtClean="0"/>
              <a:pPr/>
              <a:t>17/05/59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E169B1-82A9-440D-BA0C-455CFE9B492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59DBCF0-F216-4117-BB7F-BF00C8AA8A0B}" type="datetimeFigureOut">
              <a:rPr lang="th-TH" smtClean="0"/>
              <a:pPr/>
              <a:t>17/05/59</a:t>
            </a:fld>
            <a:endParaRPr lang="th-TH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8E169B1-82A9-440D-BA0C-455CFE9B4924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59DBCF0-F216-4117-BB7F-BF00C8AA8A0B}" type="datetimeFigureOut">
              <a:rPr lang="th-TH" smtClean="0"/>
              <a:pPr/>
              <a:t>17/05/59</a:t>
            </a:fld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8E169B1-82A9-440D-BA0C-455CFE9B4924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459DBCF0-F216-4117-BB7F-BF00C8AA8A0B}" type="datetimeFigureOut">
              <a:rPr lang="th-TH" smtClean="0"/>
              <a:pPr/>
              <a:t>17/05/59</a:t>
            </a:fld>
            <a:endParaRPr lang="th-TH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18E169B1-82A9-440D-BA0C-455CFE9B4924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424936" cy="1800200"/>
          </a:xfrm>
        </p:spPr>
        <p:txBody>
          <a:bodyPr>
            <a:noAutofit/>
          </a:bodyPr>
          <a:lstStyle/>
          <a:p>
            <a:pPr algn="ctr"/>
            <a:r>
              <a:rPr lang="th-TH" b="1" dirty="0" smtClean="0"/>
              <a:t>การประเมินและเตรียมผู้ป่วยก่อนผ่าตัด</a:t>
            </a:r>
            <a:r>
              <a:rPr lang="th-TH" sz="3200" dirty="0" smtClean="0"/>
              <a:t/>
            </a:r>
            <a:br>
              <a:rPr lang="th-TH" sz="3200" dirty="0" smtClean="0"/>
            </a:br>
            <a:r>
              <a:rPr lang="en-US" sz="3200" i="1" dirty="0" smtClean="0"/>
              <a:t>(Preoperative evaluation and preparation)</a:t>
            </a:r>
            <a:endParaRPr lang="th-TH" sz="32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4797152"/>
            <a:ext cx="6560234" cy="1752600"/>
          </a:xfrm>
        </p:spPr>
        <p:txBody>
          <a:bodyPr>
            <a:noAutofit/>
          </a:bodyPr>
          <a:lstStyle/>
          <a:p>
            <a:r>
              <a:rPr lang="th-TH" sz="4000" dirty="0" smtClean="0"/>
              <a:t>นพ.เฉลิมเกียรติ ตรี</a:t>
            </a:r>
            <a:r>
              <a:rPr lang="th-TH" sz="4000" dirty="0" err="1" smtClean="0"/>
              <a:t>สุทธา</a:t>
            </a:r>
            <a:r>
              <a:rPr lang="th-TH" sz="4000" dirty="0" smtClean="0"/>
              <a:t>ชีพ</a:t>
            </a:r>
          </a:p>
          <a:p>
            <a:r>
              <a:rPr lang="th-TH" sz="4000" dirty="0" smtClean="0"/>
              <a:t>วิสัญญีแพทย์ </a:t>
            </a:r>
          </a:p>
          <a:p>
            <a:r>
              <a:rPr lang="th-TH" sz="4000" dirty="0" smtClean="0"/>
              <a:t>กลุ่มงานวิสัญญี โรงพยาบาลกำแพงเพชร</a:t>
            </a:r>
            <a:endParaRPr lang="th-TH" sz="4000" dirty="0"/>
          </a:p>
        </p:txBody>
      </p:sp>
      <p:pic>
        <p:nvPicPr>
          <p:cNvPr id="1027" name="Picture 3" descr="C:\Users\User\Desktop\Pedi_Cartoon.gif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395536" y="3031604"/>
            <a:ext cx="8280920" cy="133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b="1" dirty="0" smtClean="0"/>
              <a:t>การงดน้ำและอาหารก่อนผ่าตัด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clear liquid </a:t>
            </a:r>
            <a:r>
              <a:rPr lang="th-TH" dirty="0" smtClean="0"/>
              <a:t>คือ น้ำเปล่า</a:t>
            </a:r>
            <a:r>
              <a:rPr lang="en-US" dirty="0" smtClean="0"/>
              <a:t>, </a:t>
            </a:r>
            <a:r>
              <a:rPr lang="th-TH" dirty="0" smtClean="0"/>
              <a:t>น้ำหวาน, น้ำผลไม้ไม่มีกาก</a:t>
            </a:r>
            <a:r>
              <a:rPr lang="en-US" dirty="0" smtClean="0"/>
              <a:t>, black coffee, clear tea</a:t>
            </a:r>
          </a:p>
          <a:p>
            <a:endParaRPr lang="th-TH" dirty="0" smtClean="0"/>
          </a:p>
          <a:p>
            <a:r>
              <a:rPr lang="en-US" dirty="0" smtClean="0"/>
              <a:t>heavy meal </a:t>
            </a:r>
            <a:r>
              <a:rPr lang="th-TH" dirty="0" smtClean="0"/>
              <a:t>คือ อาหารทีมีไขมันสูง ของทอด เนื้อ อาหารที่ย่อยยาก</a:t>
            </a:r>
          </a:p>
          <a:p>
            <a:endParaRPr lang="en-US" dirty="0" smtClean="0"/>
          </a:p>
          <a:p>
            <a:r>
              <a:rPr lang="th-TH" dirty="0" smtClean="0"/>
              <a:t>ผู้ที่</a:t>
            </a:r>
            <a:r>
              <a:rPr lang="th-TH" dirty="0"/>
              <a:t>มีโอกาสเสี่ยงต่อการสำลัก เช่น ผู้ป่วยอ้วน</a:t>
            </a:r>
            <a:r>
              <a:rPr lang="en-US" dirty="0"/>
              <a:t>, </a:t>
            </a:r>
            <a:r>
              <a:rPr lang="th-TH" dirty="0"/>
              <a:t>ผู้ป่วย</a:t>
            </a:r>
            <a:r>
              <a:rPr lang="th-TH" dirty="0" smtClean="0"/>
              <a:t>ตั้งครรภ์</a:t>
            </a:r>
            <a:r>
              <a:rPr lang="en-US" dirty="0" smtClean="0"/>
              <a:t>, disorder </a:t>
            </a:r>
            <a:r>
              <a:rPr lang="en-US" dirty="0"/>
              <a:t>of esophageal motility, </a:t>
            </a:r>
            <a:r>
              <a:rPr lang="th-TH" dirty="0"/>
              <a:t>ใส่ท่อช่วยหายใจยาก</a:t>
            </a:r>
            <a:r>
              <a:rPr lang="en-US" dirty="0"/>
              <a:t>,</a:t>
            </a:r>
            <a:r>
              <a:rPr lang="th-TH" dirty="0"/>
              <a:t> มี</a:t>
            </a:r>
            <a:r>
              <a:rPr lang="th-TH" dirty="0" smtClean="0"/>
              <a:t>ภาวะลำไส้</a:t>
            </a:r>
            <a:r>
              <a:rPr lang="th-TH" dirty="0"/>
              <a:t>อุด</a:t>
            </a:r>
            <a:r>
              <a:rPr lang="th-TH" dirty="0" smtClean="0"/>
              <a:t>ตัน เป็นต้น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h-TH" sz="4800" b="1" dirty="0" smtClean="0"/>
              <a:t>การให้ยา </a:t>
            </a:r>
            <a:r>
              <a:rPr lang="en-US" sz="4800" b="1" dirty="0" smtClean="0"/>
              <a:t>Premedication</a:t>
            </a:r>
            <a:endParaRPr lang="th-TH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507288" cy="4526280"/>
          </a:xfrm>
        </p:spPr>
        <p:txBody>
          <a:bodyPr>
            <a:noAutofit/>
          </a:bodyPr>
          <a:lstStyle/>
          <a:p>
            <a:r>
              <a:rPr lang="th-TH" dirty="0" smtClean="0"/>
              <a:t>คือ</a:t>
            </a:r>
            <a:r>
              <a:rPr lang="th-TH" dirty="0"/>
              <a:t>การให้ยาก่อนการระงับความรู้สึกในห้อง</a:t>
            </a:r>
            <a:r>
              <a:rPr lang="th-TH" dirty="0" smtClean="0"/>
              <a:t>ผ่าตัด</a:t>
            </a:r>
          </a:p>
          <a:p>
            <a:r>
              <a:rPr lang="th-TH" dirty="0" smtClean="0"/>
              <a:t>มีวัตถุประสงค์เพื่อ</a:t>
            </a:r>
          </a:p>
          <a:p>
            <a:pPr lvl="1"/>
            <a:r>
              <a:rPr lang="th-TH" sz="2800" dirty="0" smtClean="0"/>
              <a:t>ลดความวิตกกังวล เช่น </a:t>
            </a:r>
            <a:r>
              <a:rPr lang="it-IT" sz="2800" dirty="0" smtClean="0"/>
              <a:t>Benzodiazepines</a:t>
            </a:r>
            <a:endParaRPr lang="en-US" sz="2800" dirty="0" smtClean="0"/>
          </a:p>
          <a:p>
            <a:pPr lvl="1"/>
            <a:r>
              <a:rPr lang="en-US" sz="2800" dirty="0" smtClean="0"/>
              <a:t>pre-emptive analgesia </a:t>
            </a:r>
            <a:r>
              <a:rPr lang="th-TH" sz="2800" dirty="0" smtClean="0"/>
              <a:t>ได้แก่ พาราเซตา</a:t>
            </a:r>
            <a:r>
              <a:rPr lang="th-TH" sz="2800" dirty="0" err="1" smtClean="0"/>
              <a:t>มอล</a:t>
            </a:r>
            <a:r>
              <a:rPr lang="en-US" sz="2800" dirty="0" smtClean="0"/>
              <a:t>, </a:t>
            </a:r>
            <a:r>
              <a:rPr lang="th-TH" sz="2800" dirty="0" smtClean="0"/>
              <a:t>ยากลุ่ม </a:t>
            </a:r>
            <a:r>
              <a:rPr lang="en-US" sz="2800" dirty="0" err="1" smtClean="0"/>
              <a:t>opioids</a:t>
            </a:r>
            <a:r>
              <a:rPr lang="en-US" sz="2800" dirty="0" smtClean="0"/>
              <a:t> </a:t>
            </a:r>
            <a:r>
              <a:rPr lang="th-TH" sz="2800" dirty="0" smtClean="0"/>
              <a:t>และ </a:t>
            </a:r>
            <a:r>
              <a:rPr lang="en-US" sz="2800" dirty="0" smtClean="0"/>
              <a:t>NSAIDs</a:t>
            </a:r>
          </a:p>
          <a:p>
            <a:pPr lvl="1"/>
            <a:r>
              <a:rPr lang="th-TH" sz="2800" dirty="0" smtClean="0"/>
              <a:t>ลด</a:t>
            </a:r>
            <a:r>
              <a:rPr lang="th-TH" sz="2800" dirty="0"/>
              <a:t>ความ</a:t>
            </a:r>
            <a:r>
              <a:rPr lang="th-TH" sz="2800" dirty="0" smtClean="0"/>
              <a:t>เสี่ยงใน</a:t>
            </a:r>
            <a:r>
              <a:rPr lang="th-TH" sz="2800" dirty="0"/>
              <a:t>การเกิดภาวะสูด</a:t>
            </a:r>
            <a:r>
              <a:rPr lang="th-TH" sz="2800" dirty="0" smtClean="0"/>
              <a:t>สำลักเข้า</a:t>
            </a:r>
            <a:r>
              <a:rPr lang="th-TH" sz="2800" dirty="0"/>
              <a:t>ปอด เช่น </a:t>
            </a:r>
            <a:r>
              <a:rPr lang="en-US" sz="2800" dirty="0" err="1" smtClean="0"/>
              <a:t>Metoclopramide</a:t>
            </a:r>
            <a:r>
              <a:rPr lang="en-US" sz="2800" dirty="0" smtClean="0"/>
              <a:t>, </a:t>
            </a:r>
            <a:r>
              <a:rPr lang="da-DK" sz="2800" dirty="0"/>
              <a:t>Ondansetron, </a:t>
            </a:r>
            <a:r>
              <a:rPr lang="es-ES_tradnl" sz="2800" dirty="0"/>
              <a:t>H2 receptor </a:t>
            </a:r>
            <a:r>
              <a:rPr lang="es-ES_tradnl" sz="2800" dirty="0" err="1"/>
              <a:t>antagonist</a:t>
            </a:r>
            <a:r>
              <a:rPr lang="es-ES_tradnl" sz="2800" dirty="0"/>
              <a:t>, </a:t>
            </a:r>
            <a:r>
              <a:rPr lang="it-IT" sz="2800" dirty="0"/>
              <a:t>proton-pump inhibitor</a:t>
            </a:r>
            <a:endParaRPr lang="en-US" sz="2800" dirty="0"/>
          </a:p>
          <a:p>
            <a:pPr lvl="1"/>
            <a:r>
              <a:rPr lang="th-TH" sz="2800" dirty="0" smtClean="0"/>
              <a:t>ทำ</a:t>
            </a:r>
            <a:r>
              <a:rPr lang="th-TH" sz="2800" dirty="0"/>
              <a:t>ให้ระบบไหลเวียนเลือด และความดันเลือดคงที่</a:t>
            </a:r>
            <a:endParaRPr lang="en-US" sz="2800" dirty="0"/>
          </a:p>
          <a:p>
            <a:pPr lvl="1"/>
            <a:r>
              <a:rPr lang="th-TH" sz="2800" dirty="0" smtClean="0"/>
              <a:t>ช่วย</a:t>
            </a:r>
            <a:r>
              <a:rPr lang="th-TH" sz="2800" dirty="0"/>
              <a:t>ลดความต้องการยาระงับ</a:t>
            </a:r>
            <a:r>
              <a:rPr lang="th-TH" sz="2800" dirty="0" smtClean="0"/>
              <a:t>ความรู้สึก</a:t>
            </a:r>
            <a:endParaRPr lang="en-US" sz="2800" dirty="0"/>
          </a:p>
          <a:p>
            <a:pPr lvl="1"/>
            <a:r>
              <a:rPr lang="th-TH" sz="2800" dirty="0" smtClean="0"/>
              <a:t>ทำ</a:t>
            </a:r>
            <a:r>
              <a:rPr lang="th-TH" sz="2800" dirty="0"/>
              <a:t>ให้การนำสลบราบรื่นมาก</a:t>
            </a:r>
            <a:r>
              <a:rPr lang="th-TH" sz="2800" dirty="0" smtClean="0"/>
              <a:t>ขึ้น</a:t>
            </a:r>
            <a:endParaRPr lang="th-TH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Sick_Building.jpg"/>
          <p:cNvPicPr>
            <a:picLocks noChangeAspect="1" noChangeArrowheads="1"/>
          </p:cNvPicPr>
          <p:nvPr/>
        </p:nvPicPr>
        <p:blipFill>
          <a:blip r:embed="rId2" cstate="print">
            <a:lum bright="-40000" contrast="-40000"/>
          </a:blip>
          <a:srcRect/>
          <a:stretch>
            <a:fillRect/>
          </a:stretch>
        </p:blipFill>
        <p:spPr bwMode="auto">
          <a:xfrm>
            <a:off x="1115616" y="1700155"/>
            <a:ext cx="7056784" cy="547326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6000" b="1" dirty="0" smtClean="0"/>
              <a:t>การประเมินและเตรียมผู้ป่วย</a:t>
            </a:r>
            <a:br>
              <a:rPr lang="th-TH" sz="6000" b="1" dirty="0" smtClean="0"/>
            </a:br>
            <a:r>
              <a:rPr lang="th-TH" sz="6000" b="1" dirty="0" smtClean="0"/>
              <a:t>ในโรคที่พบบ่อย </a:t>
            </a:r>
            <a:endParaRPr lang="th-TH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3044552"/>
            <a:ext cx="6560234" cy="1752600"/>
          </a:xfrm>
        </p:spPr>
        <p:txBody>
          <a:bodyPr>
            <a:noAutofit/>
          </a:bodyPr>
          <a:lstStyle/>
          <a:p>
            <a:pPr algn="ctr"/>
            <a:r>
              <a:rPr lang="th-TH" sz="4400" dirty="0" smtClean="0"/>
              <a:t>โรคความดันโลหิตสูง</a:t>
            </a:r>
          </a:p>
          <a:p>
            <a:pPr algn="ctr"/>
            <a:endParaRPr lang="en-US" sz="4400" dirty="0" smtClean="0"/>
          </a:p>
          <a:p>
            <a:pPr algn="ctr"/>
            <a:r>
              <a:rPr lang="th-TH" sz="4400" dirty="0" smtClean="0"/>
              <a:t>โรคเบาหวาน</a:t>
            </a:r>
            <a:endParaRPr lang="en-US" sz="4400" dirty="0" smtClean="0"/>
          </a:p>
          <a:p>
            <a:pPr algn="ctr"/>
            <a:endParaRPr lang="th-TH" sz="4400" dirty="0" smtClean="0"/>
          </a:p>
          <a:p>
            <a:pPr algn="ctr"/>
            <a:r>
              <a:rPr lang="th-TH" sz="4400" dirty="0" smtClean="0"/>
              <a:t>โรคหืด และโรคถุงลมอุดกั้นเรื้อรัง</a:t>
            </a:r>
            <a:endParaRPr lang="en-US" sz="4400" dirty="0" smtClean="0"/>
          </a:p>
          <a:p>
            <a:pPr algn="ctr"/>
            <a:endParaRPr lang="th-TH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h-TH" b="1" dirty="0" smtClean="0"/>
              <a:t>โรคความดันโลหิตสูง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686800" cy="4526280"/>
          </a:xfrm>
        </p:spPr>
        <p:txBody>
          <a:bodyPr>
            <a:noAutofit/>
          </a:bodyPr>
          <a:lstStyle/>
          <a:p>
            <a:r>
              <a:rPr lang="th-TH" sz="2800" dirty="0" smtClean="0"/>
              <a:t>ประเมินการทำงานของอวัยวะต่างๆ ได้แก่ </a:t>
            </a:r>
            <a:r>
              <a:rPr lang="th-TH" sz="2800" dirty="0"/>
              <a:t>หัวใจและหลอดเลือด สมอง </a:t>
            </a:r>
            <a:r>
              <a:rPr lang="th-TH" sz="2800" dirty="0" smtClean="0"/>
              <a:t>ไต ตา </a:t>
            </a:r>
          </a:p>
          <a:p>
            <a:r>
              <a:rPr lang="en-US" sz="2800" dirty="0" smtClean="0"/>
              <a:t>elective case </a:t>
            </a:r>
            <a:r>
              <a:rPr lang="th-TH" sz="2800" dirty="0" smtClean="0"/>
              <a:t>ที่มี</a:t>
            </a:r>
            <a:r>
              <a:rPr lang="en-US" sz="2800" dirty="0" smtClean="0"/>
              <a:t> systolic &gt;</a:t>
            </a:r>
            <a:r>
              <a:rPr lang="th-TH" sz="2800" dirty="0" smtClean="0"/>
              <a:t> </a:t>
            </a:r>
            <a:r>
              <a:rPr lang="en-US" sz="2800" dirty="0" smtClean="0"/>
              <a:t>180 </a:t>
            </a:r>
            <a:r>
              <a:rPr lang="en-US" sz="2800" dirty="0" err="1" smtClean="0"/>
              <a:t>mm.Hg</a:t>
            </a:r>
            <a:r>
              <a:rPr lang="th-TH" sz="2800" dirty="0" smtClean="0"/>
              <a:t> หรือ </a:t>
            </a:r>
            <a:r>
              <a:rPr lang="en-US" sz="2800" dirty="0" smtClean="0"/>
              <a:t>diastolic &gt;</a:t>
            </a:r>
            <a:r>
              <a:rPr lang="th-TH" sz="2800" dirty="0" smtClean="0"/>
              <a:t> </a:t>
            </a:r>
            <a:r>
              <a:rPr lang="en-US" sz="2800" dirty="0"/>
              <a:t>110 </a:t>
            </a:r>
            <a:r>
              <a:rPr lang="en-US" sz="2800" dirty="0" err="1" smtClean="0"/>
              <a:t>mm.Hg</a:t>
            </a:r>
            <a:r>
              <a:rPr lang="th-TH" sz="2800" dirty="0" smtClean="0"/>
              <a:t> ควร</a:t>
            </a:r>
            <a:r>
              <a:rPr lang="th-TH" sz="2800" dirty="0"/>
              <a:t>ได้รับการตรวจวินิจฉัย และ รักษาก่อน</a:t>
            </a:r>
            <a:r>
              <a:rPr lang="th-TH" sz="2800" dirty="0" smtClean="0"/>
              <a:t>ผ่าตัด</a:t>
            </a:r>
          </a:p>
          <a:p>
            <a:endParaRPr lang="en-US" sz="2800" dirty="0"/>
          </a:p>
          <a:p>
            <a:r>
              <a:rPr lang="th-TH" sz="2800" dirty="0" smtClean="0"/>
              <a:t>ยาก</a:t>
            </a:r>
            <a:r>
              <a:rPr lang="th-TH" sz="2800" dirty="0"/>
              <a:t>ลุ่ม </a:t>
            </a:r>
            <a:r>
              <a:rPr lang="en-US" sz="2800" dirty="0"/>
              <a:t>beta-adrenergic blockers, calcium channel blockers </a:t>
            </a:r>
            <a:r>
              <a:rPr lang="th-TH" sz="2800" dirty="0"/>
              <a:t>และ </a:t>
            </a:r>
            <a:r>
              <a:rPr lang="en-US" sz="2800" dirty="0" err="1"/>
              <a:t>clonidine</a:t>
            </a:r>
            <a:r>
              <a:rPr lang="en-US" sz="2800" dirty="0"/>
              <a:t> </a:t>
            </a:r>
            <a:r>
              <a:rPr lang="th-TH" sz="2800" dirty="0"/>
              <a:t>ควรให้ยาต่อเนื่อง </a:t>
            </a:r>
            <a:r>
              <a:rPr lang="th-TH" sz="2800" dirty="0" smtClean="0"/>
              <a:t>เพราะ</a:t>
            </a:r>
            <a:r>
              <a:rPr lang="th-TH" sz="2800" dirty="0"/>
              <a:t>การหยุดยาทันทีอาจทำให้เกิดภาวะความดันโลหิตสูงรุนแรงได้ </a:t>
            </a:r>
            <a:endParaRPr lang="th-TH" sz="2800" dirty="0" smtClean="0"/>
          </a:p>
          <a:p>
            <a:r>
              <a:rPr lang="th-TH" sz="2800" dirty="0" smtClean="0"/>
              <a:t>สา</a:t>
            </a:r>
            <a:r>
              <a:rPr lang="th-TH" sz="2800" dirty="0"/>
              <a:t>หรับยาขับปัสสาวะ </a:t>
            </a:r>
            <a:r>
              <a:rPr lang="th-TH" sz="2800" dirty="0" smtClean="0"/>
              <a:t>ควรหยุด</a:t>
            </a:r>
            <a:r>
              <a:rPr lang="th-TH" sz="2800" dirty="0"/>
              <a:t>ในเช้าวันผ่าตัด </a:t>
            </a:r>
            <a:r>
              <a:rPr lang="th-TH" sz="2800" dirty="0" smtClean="0"/>
              <a:t>เพราะอาจทำให้เกิดภาวะพร่องน้ำ และเสียดุลเกลือแร่ </a:t>
            </a:r>
          </a:p>
          <a:p>
            <a:r>
              <a:rPr lang="th-TH" sz="2800" dirty="0" smtClean="0"/>
              <a:t>ส่วน</a:t>
            </a:r>
            <a:r>
              <a:rPr lang="th-TH" sz="2800" dirty="0"/>
              <a:t>ยาในกลุ่ม </a:t>
            </a:r>
            <a:r>
              <a:rPr lang="en-US" sz="2800" dirty="0"/>
              <a:t>ACEIs </a:t>
            </a:r>
            <a:r>
              <a:rPr lang="th-TH" sz="2800" dirty="0"/>
              <a:t>และ </a:t>
            </a:r>
            <a:r>
              <a:rPr lang="en-US" sz="2800" dirty="0" smtClean="0"/>
              <a:t>ARBs </a:t>
            </a:r>
            <a:r>
              <a:rPr lang="th-TH" sz="2800" dirty="0"/>
              <a:t>อาจให้งดก่อนผ่าตัด </a:t>
            </a:r>
            <a:r>
              <a:rPr lang="en-US" sz="2800" dirty="0"/>
              <a:t>1 </a:t>
            </a:r>
            <a:r>
              <a:rPr lang="th-TH" sz="2800" dirty="0"/>
              <a:t>วัน เนื่องจากทำให้เกิดภาวะความดันโลหิตต่ำขณะผ่าตัดได้มาก </a:t>
            </a:r>
            <a:r>
              <a:rPr lang="en-US" sz="2800" dirty="0"/>
              <a:t>(</a:t>
            </a:r>
            <a:r>
              <a:rPr lang="en-US" sz="2800" dirty="0" err="1"/>
              <a:t>postinduction</a:t>
            </a:r>
            <a:r>
              <a:rPr lang="en-US" sz="2800" dirty="0"/>
              <a:t> </a:t>
            </a:r>
            <a:r>
              <a:rPr lang="en-US" sz="2800" dirty="0" smtClean="0"/>
              <a:t>hypotension)</a:t>
            </a:r>
            <a:endParaRPr lang="th-TH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h-TH" b="1" dirty="0" smtClean="0"/>
              <a:t>โรคเบาหวาน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สาเหตุ</a:t>
            </a:r>
            <a:r>
              <a:rPr lang="en-US" dirty="0" smtClean="0"/>
              <a:t> </a:t>
            </a:r>
            <a:r>
              <a:rPr lang="th-TH" dirty="0" smtClean="0"/>
              <a:t>อาการ ภาวะแทรกซ้อน ระยะเวลาที่เป็น การควบคุมระดับน้ำตาล ชนิดและขนาดของยาที่ใช้</a:t>
            </a:r>
            <a:endParaRPr lang="en-US" dirty="0" smtClean="0"/>
          </a:p>
          <a:p>
            <a:endParaRPr lang="th-TH" dirty="0" smtClean="0"/>
          </a:p>
          <a:p>
            <a:r>
              <a:rPr lang="th-TH" dirty="0" smtClean="0"/>
              <a:t>โรคเบาหวานทำให้เกิดความผิดปกติของอวัยวะต่างๆได้ 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b="1" dirty="0" smtClean="0"/>
              <a:t>โรคเบาหวาน</a:t>
            </a:r>
            <a:endParaRPr lang="th-TH" b="1" dirty="0"/>
          </a:p>
        </p:txBody>
      </p:sp>
      <p:pic>
        <p:nvPicPr>
          <p:cNvPr id="4" name="officeArt object"/>
          <p:cNvPicPr>
            <a:picLocks noGrp="1"/>
          </p:cNvPicPr>
          <p:nvPr>
            <p:ph idx="1"/>
          </p:nvPr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23528" y="1844824"/>
            <a:ext cx="8568952" cy="452137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b="1" dirty="0" smtClean="0"/>
              <a:t>โรคเบาหวาน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ควรเป็นราย</a:t>
            </a:r>
            <a:r>
              <a:rPr lang="th-TH" dirty="0"/>
              <a:t>แรกของ</a:t>
            </a:r>
            <a:r>
              <a:rPr lang="th-TH" dirty="0" smtClean="0"/>
              <a:t>วัน</a:t>
            </a:r>
            <a:endParaRPr lang="en-US" dirty="0"/>
          </a:p>
          <a:p>
            <a:r>
              <a:rPr lang="th-TH" dirty="0" smtClean="0"/>
              <a:t>เจาะตรวจระดับน้ำตาล ทั้ง</a:t>
            </a:r>
            <a:r>
              <a:rPr lang="th-TH" dirty="0"/>
              <a:t>ในช่วงก่อน ระหว่าง และหลัง</a:t>
            </a:r>
            <a:r>
              <a:rPr lang="th-TH" dirty="0" smtClean="0"/>
              <a:t>ผ่าตัด</a:t>
            </a:r>
          </a:p>
          <a:p>
            <a:r>
              <a:rPr lang="th-TH" dirty="0" smtClean="0"/>
              <a:t>งด</a:t>
            </a:r>
            <a:r>
              <a:rPr lang="th-TH" dirty="0"/>
              <a:t>ยาเบาหวานชนิดรับประทานทุกกลุ่ม ในเช้าวันผ่าตัด </a:t>
            </a:r>
            <a:endParaRPr lang="th-TH" dirty="0" smtClean="0"/>
          </a:p>
          <a:p>
            <a:r>
              <a:rPr lang="th-TH" dirty="0" smtClean="0"/>
              <a:t>ยา</a:t>
            </a:r>
            <a:r>
              <a:rPr lang="th-TH" dirty="0"/>
              <a:t>ที่ออกฤทธิ์นาน เช่น </a:t>
            </a:r>
            <a:r>
              <a:rPr lang="en-US" dirty="0" err="1"/>
              <a:t>chlorpropamide</a:t>
            </a:r>
            <a:r>
              <a:rPr lang="en-US" dirty="0"/>
              <a:t> </a:t>
            </a:r>
            <a:r>
              <a:rPr lang="th-TH" dirty="0"/>
              <a:t>อาจต้องหยุดตั้งแต่วันก่อน</a:t>
            </a:r>
            <a:r>
              <a:rPr lang="th-TH" dirty="0" smtClean="0"/>
              <a:t>ผ่าตัด</a:t>
            </a:r>
          </a:p>
          <a:p>
            <a:r>
              <a:rPr lang="en-US" dirty="0" err="1" smtClean="0"/>
              <a:t>metformin</a:t>
            </a:r>
            <a:r>
              <a:rPr lang="en-US" dirty="0" smtClean="0"/>
              <a:t> </a:t>
            </a:r>
            <a:r>
              <a:rPr lang="th-TH" dirty="0" smtClean="0"/>
              <a:t>ทำ</a:t>
            </a:r>
            <a:r>
              <a:rPr lang="th-TH" dirty="0"/>
              <a:t>ให้เกิดภาวะ </a:t>
            </a:r>
            <a:r>
              <a:rPr lang="en-US" dirty="0"/>
              <a:t>lactic acidosis </a:t>
            </a:r>
            <a:r>
              <a:rPr lang="th-TH" dirty="0" smtClean="0"/>
              <a:t>ได้</a:t>
            </a:r>
            <a:endParaRPr lang="en-US" dirty="0"/>
          </a:p>
          <a:p>
            <a:endParaRPr lang="en-US" dirty="0"/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h-TH" b="1" dirty="0" smtClean="0"/>
              <a:t>โรคหืด และโรคถุงลมอุดกั้นเรื้อรัง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อาการ </a:t>
            </a:r>
            <a:r>
              <a:rPr lang="th-TH" dirty="0"/>
              <a:t>ความถี่ ความรุนแรงของอาการหอบ </a:t>
            </a:r>
            <a:r>
              <a:rPr lang="th-TH" dirty="0" smtClean="0"/>
              <a:t>ยา</a:t>
            </a:r>
            <a:r>
              <a:rPr lang="th-TH" dirty="0"/>
              <a:t>ที่ใช้ทั้งยารับประทาน ยาฉีด และยาพ่น</a:t>
            </a:r>
            <a:endParaRPr lang="en-US" dirty="0"/>
          </a:p>
          <a:p>
            <a:r>
              <a:rPr lang="th-TH" dirty="0" smtClean="0"/>
              <a:t>สา</a:t>
            </a:r>
            <a:r>
              <a:rPr lang="th-TH" dirty="0"/>
              <a:t>หรับการผ่าตัดแบบไม่เร่งด่วน </a:t>
            </a:r>
            <a:r>
              <a:rPr lang="th-TH" dirty="0" smtClean="0"/>
              <a:t>หากพบว่าที่มีการติดเชื้อในระบบทางเดินหายใจ ควรเลื่อนการผ่าตัดไปก่อน</a:t>
            </a:r>
            <a:endParaRPr lang="en-US" dirty="0"/>
          </a:p>
          <a:p>
            <a:r>
              <a:rPr lang="th-TH" dirty="0" smtClean="0"/>
              <a:t>หยุด</a:t>
            </a:r>
            <a:r>
              <a:rPr lang="th-TH" dirty="0"/>
              <a:t>สูบ</a:t>
            </a:r>
            <a:r>
              <a:rPr lang="th-TH" dirty="0" smtClean="0"/>
              <a:t>บุหรี่อย่าง</a:t>
            </a:r>
            <a:r>
              <a:rPr lang="th-TH" dirty="0"/>
              <a:t>น้อย </a:t>
            </a:r>
            <a:r>
              <a:rPr lang="en-US" dirty="0"/>
              <a:t>8 </a:t>
            </a:r>
            <a:r>
              <a:rPr lang="th-TH" dirty="0"/>
              <a:t>สัปดาห์ เพื่อให้การ</a:t>
            </a:r>
            <a:r>
              <a:rPr lang="th-TH" dirty="0" smtClean="0"/>
              <a:t>ทำงาน</a:t>
            </a:r>
            <a:r>
              <a:rPr lang="th-TH" dirty="0"/>
              <a:t>ของ </a:t>
            </a:r>
            <a:r>
              <a:rPr lang="en-US" dirty="0" err="1" smtClean="0"/>
              <a:t>mucociliary</a:t>
            </a:r>
            <a:r>
              <a:rPr lang="en-US" dirty="0" smtClean="0"/>
              <a:t> </a:t>
            </a:r>
            <a:r>
              <a:rPr lang="th-TH" dirty="0" smtClean="0"/>
              <a:t>ปกติ</a:t>
            </a:r>
          </a:p>
          <a:p>
            <a:r>
              <a:rPr lang="th-TH" dirty="0" smtClean="0"/>
              <a:t>ควร</a:t>
            </a:r>
            <a:r>
              <a:rPr lang="th-TH" dirty="0"/>
              <a:t>ได้รับยาขยายหลอดลมจนถึงเช้าวัน</a:t>
            </a:r>
            <a:r>
              <a:rPr lang="th-TH" dirty="0" smtClean="0"/>
              <a:t>ผ่าตัด</a:t>
            </a:r>
            <a:endParaRPr lang="en-US" dirty="0"/>
          </a:p>
          <a:p>
            <a:r>
              <a:rPr lang="th-TH" dirty="0" smtClean="0"/>
              <a:t>สอนทำ </a:t>
            </a:r>
            <a:r>
              <a:rPr lang="en-US" dirty="0" smtClean="0"/>
              <a:t>deep </a:t>
            </a:r>
            <a:r>
              <a:rPr lang="en-US" dirty="0"/>
              <a:t>breath exercise </a:t>
            </a:r>
            <a:r>
              <a:rPr lang="th-TH" dirty="0"/>
              <a:t>หรือ </a:t>
            </a:r>
            <a:r>
              <a:rPr lang="en-US" dirty="0"/>
              <a:t>chest </a:t>
            </a:r>
            <a:r>
              <a:rPr lang="en-US" dirty="0" smtClean="0"/>
              <a:t>physiotherapy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-243408"/>
            <a:ext cx="8229600" cy="2209800"/>
          </a:xfrm>
        </p:spPr>
        <p:txBody>
          <a:bodyPr>
            <a:normAutofit/>
          </a:bodyPr>
          <a:lstStyle/>
          <a:p>
            <a:pPr algn="ctr"/>
            <a:r>
              <a:rPr lang="th-TH" sz="6000" b="1" dirty="0" smtClean="0"/>
              <a:t>การส่งตรวจทางห้องปฏิบัติการ</a:t>
            </a:r>
            <a:endParaRPr lang="th-TH" sz="6000" dirty="0"/>
          </a:p>
        </p:txBody>
      </p:sp>
      <p:pic>
        <p:nvPicPr>
          <p:cNvPr id="2050" name="Picture 2" descr="C:\Users\User\Desktop\pT58xLgpc.jpg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899592" y="2996952"/>
            <a:ext cx="7416824" cy="27411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th-TH" b="1" dirty="0" smtClean="0"/>
              <a:t>การส่งตรวจทางห้องปฏิบัติการก่อนการผ่าตัด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4000" dirty="0" smtClean="0"/>
              <a:t>แบ่ง</a:t>
            </a:r>
            <a:r>
              <a:rPr lang="th-TH" sz="4000" dirty="0"/>
              <a:t>ตามวัตถุประสงค์ได้ </a:t>
            </a:r>
            <a:r>
              <a:rPr lang="en-US" sz="4000" dirty="0"/>
              <a:t>2 </a:t>
            </a:r>
            <a:r>
              <a:rPr lang="th-TH" sz="4000" dirty="0"/>
              <a:t>แบบ คือ</a:t>
            </a:r>
            <a:endParaRPr lang="en-US" sz="4000" dirty="0"/>
          </a:p>
          <a:p>
            <a:pPr lvl="1" fontAlgn="base"/>
            <a:r>
              <a:rPr lang="th-TH" sz="4000" dirty="0"/>
              <a:t>การตรวจเพื่อ</a:t>
            </a:r>
            <a:r>
              <a:rPr lang="th-TH" sz="4000" dirty="0" smtClean="0"/>
              <a:t>การวินิจฉัยโรค</a:t>
            </a:r>
            <a:endParaRPr lang="en-US" sz="4000" dirty="0" smtClean="0"/>
          </a:p>
          <a:p>
            <a:pPr lvl="1" fontAlgn="base"/>
            <a:r>
              <a:rPr lang="th-TH" sz="4000" dirty="0" smtClean="0"/>
              <a:t>การ</a:t>
            </a:r>
            <a:r>
              <a:rPr lang="th-TH" sz="4000" dirty="0"/>
              <a:t>ตรวจเพื่อค้นหาความผิด</a:t>
            </a:r>
            <a:r>
              <a:rPr lang="th-TH" sz="4000" dirty="0" smtClean="0"/>
              <a:t>ปติโดยทั่วไป</a:t>
            </a:r>
            <a:endParaRPr lang="th-TH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th-TH" sz="4800" b="1" dirty="0" smtClean="0"/>
              <a:t>การประเมินและเตรียมผู้ป่วยก่อนผ่าตัด</a:t>
            </a:r>
            <a:endParaRPr lang="th-TH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46237"/>
            <a:ext cx="8686800" cy="4526280"/>
          </a:xfrm>
        </p:spPr>
        <p:txBody>
          <a:bodyPr>
            <a:noAutofit/>
          </a:bodyPr>
          <a:lstStyle/>
          <a:p>
            <a:r>
              <a:rPr lang="th-TH" sz="4000" dirty="0" smtClean="0"/>
              <a:t>มิใช่</a:t>
            </a:r>
            <a:r>
              <a:rPr lang="th-TH" sz="4000" dirty="0"/>
              <a:t>เริ่มในวันที่ผู้ป่วยเข้ารับการ</a:t>
            </a:r>
            <a:r>
              <a:rPr lang="th-TH" sz="4000" dirty="0" smtClean="0"/>
              <a:t>ผ่าตัดเท่านั้น</a:t>
            </a:r>
          </a:p>
          <a:p>
            <a:endParaRPr lang="th-TH" sz="4000" dirty="0" smtClean="0"/>
          </a:p>
          <a:p>
            <a:r>
              <a:rPr lang="th-TH" sz="4000" dirty="0" smtClean="0"/>
              <a:t>ทำ</a:t>
            </a:r>
            <a:r>
              <a:rPr lang="th-TH" sz="4000" dirty="0"/>
              <a:t>ให้การระงับความรู้สึกเป็นไปได้อย่างราบรื่น ปลอดภัย </a:t>
            </a:r>
            <a:endParaRPr lang="th-TH" sz="4000" dirty="0" smtClean="0"/>
          </a:p>
          <a:p>
            <a:endParaRPr lang="th-TH" sz="4000" dirty="0" smtClean="0"/>
          </a:p>
          <a:p>
            <a:r>
              <a:rPr lang="th-TH" sz="4000" dirty="0" smtClean="0"/>
              <a:t>ช่วย</a:t>
            </a:r>
            <a:r>
              <a:rPr lang="th-TH" sz="4000" dirty="0"/>
              <a:t>ลด</a:t>
            </a:r>
            <a:r>
              <a:rPr lang="th-TH" sz="4000" dirty="0" smtClean="0"/>
              <a:t>ภาวะแทรกซ้อนทั้ง</a:t>
            </a:r>
            <a:r>
              <a:rPr lang="th-TH" sz="4000" dirty="0"/>
              <a:t>ในช่วงก่อน ระหว่าง และหลังผ่าตัดลง </a:t>
            </a:r>
            <a:endParaRPr lang="en-US" sz="4000" dirty="0"/>
          </a:p>
          <a:p>
            <a:endParaRPr lang="th-TH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2400" b="1" dirty="0"/>
              <a:t>ข้อแนะนำการส่งตรวจห้องปฏิบัติการ </a:t>
            </a:r>
            <a:r>
              <a:rPr lang="en-US" sz="2400" b="1" dirty="0"/>
              <a:t>(preoperative screening test) </a:t>
            </a:r>
            <a:r>
              <a:rPr lang="th-TH" sz="2400" b="1" dirty="0"/>
              <a:t>ของศูนย์ </a:t>
            </a:r>
            <a:r>
              <a:rPr lang="en-US" sz="2400" b="1" dirty="0" err="1"/>
              <a:t>SiPAC</a:t>
            </a:r>
            <a:r>
              <a:rPr lang="en-US" sz="2400" b="1" dirty="0"/>
              <a:t> </a:t>
            </a:r>
            <a:r>
              <a:rPr lang="th-TH" sz="2400" b="1" dirty="0"/>
              <a:t>ภาควิชาวิสัญญีวิทยา คณะแพทศา</a:t>
            </a:r>
            <a:r>
              <a:rPr lang="th-TH" sz="2400" b="1" dirty="0" err="1"/>
              <a:t>สาตร์ศิ</a:t>
            </a:r>
            <a:r>
              <a:rPr lang="th-TH" sz="2400" b="1" dirty="0"/>
              <a:t>ริราช</a:t>
            </a:r>
            <a:r>
              <a:rPr lang="th-TH" sz="2400" b="1" dirty="0" smtClean="0"/>
              <a:t>พยาบาล</a:t>
            </a:r>
            <a:endParaRPr lang="th-TH" sz="4000" b="1" dirty="0"/>
          </a:p>
        </p:txBody>
      </p:sp>
      <p:pic>
        <p:nvPicPr>
          <p:cNvPr id="4" name="officeArt object"/>
          <p:cNvPicPr>
            <a:picLocks noGrp="1"/>
          </p:cNvPicPr>
          <p:nvPr>
            <p:ph idx="1"/>
          </p:nvPr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11560" y="1484784"/>
            <a:ext cx="7992888" cy="499967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2400" b="1" dirty="0" smtClean="0"/>
              <a:t>ข้อแนะนำการส่งตรวจห้องปฏิบัติการ </a:t>
            </a:r>
            <a:r>
              <a:rPr lang="en-US" sz="2400" b="1" dirty="0" smtClean="0"/>
              <a:t>(preoperative screening test) </a:t>
            </a:r>
            <a:r>
              <a:rPr lang="th-TH" sz="2400" b="1" dirty="0" smtClean="0"/>
              <a:t>ของศูนย์ </a:t>
            </a:r>
            <a:r>
              <a:rPr lang="en-US" sz="2400" b="1" dirty="0" err="1" smtClean="0"/>
              <a:t>SiPAC</a:t>
            </a:r>
            <a:r>
              <a:rPr lang="en-US" sz="2400" b="1" dirty="0" smtClean="0"/>
              <a:t> </a:t>
            </a:r>
            <a:r>
              <a:rPr lang="th-TH" sz="2400" b="1" dirty="0" smtClean="0"/>
              <a:t>ภาควิชาวิสัญญีวิทยา คณะแพทศา</a:t>
            </a:r>
            <a:r>
              <a:rPr lang="th-TH" sz="2400" b="1" dirty="0" err="1" smtClean="0"/>
              <a:t>สาตร์ศิ</a:t>
            </a:r>
            <a:r>
              <a:rPr lang="th-TH" sz="2400" b="1" dirty="0" smtClean="0"/>
              <a:t>ริราชพยาบาล</a:t>
            </a:r>
            <a:endParaRPr lang="th-TH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/>
              <a:t>หมายเหตุ </a:t>
            </a:r>
            <a:endParaRPr lang="en-US" sz="3600" dirty="0"/>
          </a:p>
          <a:p>
            <a:pPr lvl="1"/>
            <a:r>
              <a:rPr lang="th-TH" sz="2800" dirty="0" smtClean="0"/>
              <a:t>การ</a:t>
            </a:r>
            <a:r>
              <a:rPr lang="th-TH" sz="2800" dirty="0"/>
              <a:t>ส่งตรวจทางห้องปฏิบัติการนี้เป็นเพียงแนวแนะนำ เพื่อตรวจหาความผิดปกติก่อนการผ่าตัดที่อาจพบได้ </a:t>
            </a:r>
            <a:r>
              <a:rPr lang="th-TH" sz="2800" dirty="0" smtClean="0"/>
              <a:t>มิได้</a:t>
            </a:r>
            <a:r>
              <a:rPr lang="th-TH" sz="2800" dirty="0"/>
              <a:t>มีจุดประสงค์เพื่อการวินิจฉัยโรคที่ผู้ป่วยมารับการ</a:t>
            </a:r>
            <a:r>
              <a:rPr lang="th-TH" sz="2800" dirty="0" smtClean="0"/>
              <a:t>ผ่าตัด</a:t>
            </a:r>
          </a:p>
          <a:p>
            <a:pPr lvl="1"/>
            <a:endParaRPr lang="en-US" sz="2800" dirty="0"/>
          </a:p>
          <a:p>
            <a:pPr lvl="1"/>
            <a:r>
              <a:rPr lang="th-TH" sz="2800" dirty="0" smtClean="0"/>
              <a:t>ไม่</a:t>
            </a:r>
            <a:r>
              <a:rPr lang="th-TH" sz="2800" dirty="0"/>
              <a:t>จำเป็นต้องส่งตรวจห้องปฏิบัติการใหม่ ถ้าผลตรวจอยู่ในระยะ </a:t>
            </a:r>
            <a:r>
              <a:rPr lang="en-US" sz="2800" dirty="0"/>
              <a:t>3 </a:t>
            </a:r>
            <a:r>
              <a:rPr lang="th-TH" sz="2800" dirty="0"/>
              <a:t>เดือนที่ผ่านมา โดยไม่คาดว่าจะมีการเปลี่ยนแปลงหรือไม่มีข้อบ่งชี้</a:t>
            </a:r>
            <a:endParaRPr lang="en-US" sz="2800" dirty="0"/>
          </a:p>
          <a:p>
            <a:endParaRPr lang="th-TH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/>
              <a:t>guideline of preoperative </a:t>
            </a:r>
            <a:r>
              <a:rPr lang="en-US" sz="3600" dirty="0" smtClean="0"/>
              <a:t>laboratory</a:t>
            </a:r>
            <a:endParaRPr lang="th-TH" sz="3600" dirty="0"/>
          </a:p>
        </p:txBody>
      </p:sp>
      <p:pic>
        <p:nvPicPr>
          <p:cNvPr id="4" name="officeArt object"/>
          <p:cNvPicPr>
            <a:picLocks noGrp="1"/>
          </p:cNvPicPr>
          <p:nvPr>
            <p:ph idx="1"/>
          </p:nvPr>
        </p:nvPicPr>
        <p:blipFill>
          <a:blip r:embed="rId2" cstate="print">
            <a:extLst/>
          </a:blip>
          <a:srcRect r="7143"/>
          <a:stretch>
            <a:fillRect/>
          </a:stretch>
        </p:blipFill>
        <p:spPr>
          <a:xfrm>
            <a:off x="1331640" y="1495326"/>
            <a:ext cx="6552728" cy="524604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th-TH" sz="4800" b="1" dirty="0" smtClean="0"/>
              <a:t>การตรวจนับเม็ดเลือด </a:t>
            </a:r>
            <a:r>
              <a:rPr lang="en-US" sz="4800" b="1" dirty="0" smtClean="0"/>
              <a:t>(CBC)</a:t>
            </a:r>
            <a:endParaRPr lang="th-TH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Hb</a:t>
            </a:r>
            <a:r>
              <a:rPr lang="en-US" dirty="0" smtClean="0"/>
              <a:t> </a:t>
            </a:r>
            <a:r>
              <a:rPr lang="en-US" dirty="0"/>
              <a:t>/ </a:t>
            </a:r>
            <a:r>
              <a:rPr lang="en-US" dirty="0" err="1"/>
              <a:t>Hct</a:t>
            </a:r>
            <a:r>
              <a:rPr lang="en-US" dirty="0"/>
              <a:t> </a:t>
            </a:r>
            <a:r>
              <a:rPr lang="th-TH" dirty="0"/>
              <a:t>บอกภาวะโลหิตจาง หรือมีเม็ดเลือดแดง</a:t>
            </a:r>
            <a:r>
              <a:rPr lang="th-TH" dirty="0" smtClean="0"/>
              <a:t>สูง </a:t>
            </a:r>
          </a:p>
          <a:p>
            <a:r>
              <a:rPr lang="th-TH" dirty="0" smtClean="0"/>
              <a:t>เม็ด</a:t>
            </a:r>
            <a:r>
              <a:rPr lang="th-TH" dirty="0"/>
              <a:t>เลือดขาวสูงแสดงถึงภาวะติดเชื้อ</a:t>
            </a:r>
            <a:endParaRPr lang="en-US" dirty="0"/>
          </a:p>
          <a:p>
            <a:r>
              <a:rPr lang="th-TH" dirty="0" smtClean="0"/>
              <a:t>ภาวะ</a:t>
            </a:r>
            <a:r>
              <a:rPr lang="th-TH" dirty="0"/>
              <a:t>เกร็ดเลือดต่ำอาจก่อให้เกิดปัญหาการแข็งตัวของลิ่ม</a:t>
            </a:r>
            <a:r>
              <a:rPr lang="th-TH" dirty="0" smtClean="0"/>
              <a:t>เลือด</a:t>
            </a:r>
            <a:endParaRPr lang="en-US" dirty="0"/>
          </a:p>
          <a:p>
            <a:endParaRPr lang="th-TH" dirty="0"/>
          </a:p>
          <a:p>
            <a:r>
              <a:rPr lang="th-TH" dirty="0" smtClean="0"/>
              <a:t>การ</a:t>
            </a:r>
            <a:r>
              <a:rPr lang="th-TH" dirty="0"/>
              <a:t>ขนส่งออกซิเจนไปยัง</a:t>
            </a:r>
            <a:r>
              <a:rPr lang="th-TH" dirty="0" smtClean="0"/>
              <a:t>เนื้อเยื่อ</a:t>
            </a:r>
            <a:endParaRPr lang="en-US" dirty="0" smtClean="0"/>
          </a:p>
          <a:p>
            <a:pPr lvl="1"/>
            <a:r>
              <a:rPr lang="en-US" sz="3200" dirty="0" smtClean="0"/>
              <a:t>(oxygen content)*(cardiac output)</a:t>
            </a:r>
          </a:p>
          <a:p>
            <a:pPr lvl="1"/>
            <a:endParaRPr lang="en-US" sz="3200" dirty="0"/>
          </a:p>
          <a:p>
            <a:r>
              <a:rPr lang="en-US" dirty="0" smtClean="0"/>
              <a:t>oxygen content</a:t>
            </a:r>
          </a:p>
          <a:p>
            <a:pPr lvl="1"/>
            <a:r>
              <a:rPr lang="en-US" sz="3200" dirty="0" smtClean="0"/>
              <a:t>(1.31*SaO2*</a:t>
            </a:r>
            <a:r>
              <a:rPr lang="en-US" sz="3200" dirty="0" err="1" smtClean="0"/>
              <a:t>Hb</a:t>
            </a:r>
            <a:r>
              <a:rPr lang="en-US" sz="3200" dirty="0"/>
              <a:t>) + (PaO2*0.003</a:t>
            </a:r>
            <a:r>
              <a:rPr lang="en-US" sz="3200" dirty="0" smtClean="0"/>
              <a:t>)</a:t>
            </a:r>
            <a:r>
              <a:rPr lang="en-US" sz="3200" dirty="0"/>
              <a:t> </a:t>
            </a: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h-TH" sz="4800" b="1" dirty="0" smtClean="0"/>
              <a:t>การตรวจนับเม็ดเลือด </a:t>
            </a:r>
            <a:r>
              <a:rPr lang="en-US" sz="4800" b="1" dirty="0" smtClean="0"/>
              <a:t>(CBC)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507288" cy="452628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Society </a:t>
            </a:r>
            <a:r>
              <a:rPr lang="en-US" dirty="0"/>
              <a:t>of </a:t>
            </a:r>
            <a:r>
              <a:rPr lang="en-US" dirty="0" smtClean="0"/>
              <a:t>Cardiovascular </a:t>
            </a:r>
            <a:r>
              <a:rPr lang="en-US" dirty="0" err="1" smtClean="0"/>
              <a:t>Anesthesiologiests</a:t>
            </a:r>
            <a:r>
              <a:rPr lang="en-US" dirty="0" smtClean="0"/>
              <a:t> </a:t>
            </a:r>
            <a:endParaRPr lang="th-TH" dirty="0" smtClean="0"/>
          </a:p>
          <a:p>
            <a:pPr lvl="1"/>
            <a:r>
              <a:rPr lang="en-US" dirty="0" err="1" smtClean="0"/>
              <a:t>Hb</a:t>
            </a:r>
            <a:r>
              <a:rPr lang="en-US" dirty="0" smtClean="0"/>
              <a:t> &gt;10 </a:t>
            </a:r>
            <a:r>
              <a:rPr lang="en-US" dirty="0"/>
              <a:t>g/</a:t>
            </a:r>
            <a:r>
              <a:rPr lang="en-US" dirty="0" err="1"/>
              <a:t>dL</a:t>
            </a:r>
            <a:r>
              <a:rPr lang="en-US" dirty="0"/>
              <a:t> </a:t>
            </a:r>
            <a:r>
              <a:rPr lang="th-TH" dirty="0" smtClean="0"/>
              <a:t>การให้เลือดไม่ทำให้ </a:t>
            </a:r>
            <a:r>
              <a:rPr lang="en-US" dirty="0" smtClean="0"/>
              <a:t>tissue oxygenation </a:t>
            </a:r>
            <a:r>
              <a:rPr lang="th-TH" dirty="0" smtClean="0"/>
              <a:t>ดีขึ้น</a:t>
            </a:r>
          </a:p>
          <a:p>
            <a:pPr lvl="1"/>
            <a:r>
              <a:rPr lang="en-US" dirty="0" err="1" smtClean="0"/>
              <a:t>Hb</a:t>
            </a:r>
            <a:r>
              <a:rPr lang="en-US" dirty="0" smtClean="0"/>
              <a:t> &lt;7 </a:t>
            </a:r>
            <a:r>
              <a:rPr lang="en-US" dirty="0"/>
              <a:t>g/</a:t>
            </a:r>
            <a:r>
              <a:rPr lang="en-US" dirty="0" err="1"/>
              <a:t>dL</a:t>
            </a:r>
            <a:r>
              <a:rPr lang="en-US" dirty="0"/>
              <a:t> </a:t>
            </a:r>
            <a:r>
              <a:rPr lang="th-TH" dirty="0" smtClean="0"/>
              <a:t>สมควรให้</a:t>
            </a:r>
            <a:r>
              <a:rPr lang="th-TH" dirty="0"/>
              <a:t>เลือดเป็นอย่างยิ่ง </a:t>
            </a:r>
            <a:endParaRPr lang="th-TH" dirty="0" smtClean="0"/>
          </a:p>
          <a:p>
            <a:pPr lvl="1"/>
            <a:r>
              <a:rPr lang="en-US" dirty="0" err="1" smtClean="0"/>
              <a:t>Hb</a:t>
            </a:r>
            <a:r>
              <a:rPr lang="en-US" dirty="0" smtClean="0"/>
              <a:t> </a:t>
            </a:r>
            <a:r>
              <a:rPr lang="th-TH" dirty="0" smtClean="0"/>
              <a:t> </a:t>
            </a:r>
            <a:r>
              <a:rPr lang="en-US" dirty="0"/>
              <a:t>7-10 </a:t>
            </a:r>
            <a:r>
              <a:rPr lang="en-US" dirty="0" smtClean="0"/>
              <a:t>g/</a:t>
            </a:r>
            <a:r>
              <a:rPr lang="en-US" dirty="0" err="1" smtClean="0"/>
              <a:t>dL</a:t>
            </a:r>
            <a:r>
              <a:rPr lang="en-US" dirty="0" smtClean="0"/>
              <a:t> </a:t>
            </a:r>
            <a:r>
              <a:rPr lang="th-TH" dirty="0" smtClean="0"/>
              <a:t>ควรให้เลือด ใน</a:t>
            </a:r>
            <a:r>
              <a:rPr lang="th-TH" dirty="0"/>
              <a:t>รายที่มี </a:t>
            </a:r>
            <a:r>
              <a:rPr lang="en-US" dirty="0"/>
              <a:t>critical </a:t>
            </a:r>
            <a:r>
              <a:rPr lang="en-US" dirty="0" err="1"/>
              <a:t>noncardiac</a:t>
            </a:r>
            <a:r>
              <a:rPr lang="en-US" dirty="0"/>
              <a:t> end-organ ischemia, active blood loss, or clinical indication of tissue hypoxia (myocardial ischemia)</a:t>
            </a:r>
          </a:p>
          <a:p>
            <a:pPr>
              <a:buNone/>
            </a:pPr>
            <a:endParaRPr lang="en-US" dirty="0"/>
          </a:p>
          <a:p>
            <a:r>
              <a:rPr lang="th-TH" dirty="0" smtClean="0"/>
              <a:t>ผู้ป่วย</a:t>
            </a:r>
            <a:r>
              <a:rPr lang="th-TH" dirty="0"/>
              <a:t>ที่มีโรคประจำตัว เช่น โรคหัวใจ หรืออยู่ในภาวะที่ต้องการออกซิเจนมาก เช่น ผู้ป่วยมีไข้ มีการติดเชื้อรุนแรง หรือตั้งครรภ์ ควรให้เลือดเมื่อ </a:t>
            </a:r>
            <a:r>
              <a:rPr lang="en-US" dirty="0" err="1"/>
              <a:t>Hb</a:t>
            </a:r>
            <a:r>
              <a:rPr lang="en-US" dirty="0"/>
              <a:t>&lt;10 g/</a:t>
            </a:r>
            <a:r>
              <a:rPr lang="en-US" dirty="0" err="1"/>
              <a:t>dL</a:t>
            </a:r>
            <a:endParaRPr lang="en-US" dirty="0"/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h-TH" sz="4800" b="1" dirty="0" smtClean="0"/>
              <a:t>การตรวจนับเม็ดเลือด </a:t>
            </a:r>
            <a:r>
              <a:rPr lang="en-US" sz="4800" b="1" dirty="0" smtClean="0"/>
              <a:t>(CBC)</a:t>
            </a:r>
            <a:endParaRPr lang="th-TH" dirty="0"/>
          </a:p>
        </p:txBody>
      </p:sp>
      <p:pic>
        <p:nvPicPr>
          <p:cNvPr id="4" name="officeArt object"/>
          <p:cNvPicPr>
            <a:picLocks noGrp="1"/>
          </p:cNvPicPr>
          <p:nvPr>
            <p:ph idx="1"/>
          </p:nvPr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95536" y="1986528"/>
            <a:ext cx="8424936" cy="367472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h-TH" b="1" dirty="0" smtClean="0"/>
              <a:t>ค่าเกล็ดเลือด </a:t>
            </a:r>
            <a:r>
              <a:rPr lang="en-US" b="1" dirty="0" smtClean="0"/>
              <a:t>(Platelet)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การ</a:t>
            </a:r>
            <a:r>
              <a:rPr lang="th-TH" dirty="0"/>
              <a:t>ให้</a:t>
            </a:r>
            <a:r>
              <a:rPr lang="th-TH" dirty="0" smtClean="0"/>
              <a:t>เกล็ดเลือดจะ</a:t>
            </a:r>
            <a:r>
              <a:rPr lang="th-TH" dirty="0"/>
              <a:t>ให้</a:t>
            </a:r>
            <a:r>
              <a:rPr lang="th-TH" dirty="0" smtClean="0"/>
              <a:t>เมื่อ มี</a:t>
            </a:r>
            <a:r>
              <a:rPr lang="th-TH" dirty="0"/>
              <a:t>ปริมาณเกล็ดเลือดต่ำ หรือเกล็ดเลือดทำงาน</a:t>
            </a:r>
            <a:r>
              <a:rPr lang="th-TH" dirty="0" smtClean="0"/>
              <a:t>ผิดปกติ</a:t>
            </a:r>
          </a:p>
          <a:p>
            <a:r>
              <a:rPr lang="th-TH" dirty="0" smtClean="0"/>
              <a:t>ให้เกล็ดเลือดตรงกลุ่มเลือด </a:t>
            </a:r>
            <a:r>
              <a:rPr lang="en-US" dirty="0" smtClean="0"/>
              <a:t>ABO </a:t>
            </a:r>
            <a:r>
              <a:rPr lang="th-TH" dirty="0" smtClean="0"/>
              <a:t>จะทำให้อายุของเกล็ดเลือดยาวนานขึ้น</a:t>
            </a:r>
          </a:p>
          <a:p>
            <a:r>
              <a:rPr lang="th-TH" dirty="0" smtClean="0"/>
              <a:t>แต่สามารถให้เกล็ดเลือดที่ไม่ตรงกลุ่มได้ เนื่องจากเกล็ดเลือดมีอายุ </a:t>
            </a:r>
            <a:r>
              <a:rPr lang="en-US" dirty="0" smtClean="0"/>
              <a:t>1-7 </a:t>
            </a:r>
            <a:r>
              <a:rPr lang="th-TH" dirty="0" smtClean="0"/>
              <a:t>วัน</a:t>
            </a:r>
            <a:endParaRPr lang="en-US" dirty="0" smtClean="0"/>
          </a:p>
          <a:p>
            <a:endParaRPr lang="en-US" dirty="0"/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b="1" dirty="0" smtClean="0"/>
              <a:t>ค่าเกล็ดเลือด </a:t>
            </a:r>
            <a:r>
              <a:rPr lang="en-US" b="1" dirty="0" smtClean="0"/>
              <a:t>(Platelet)</a:t>
            </a:r>
            <a:endParaRPr lang="th-TH" b="1" dirty="0"/>
          </a:p>
        </p:txBody>
      </p:sp>
      <p:pic>
        <p:nvPicPr>
          <p:cNvPr id="4" name="officeArt object"/>
          <p:cNvPicPr>
            <a:picLocks noGrp="1"/>
          </p:cNvPicPr>
          <p:nvPr>
            <p:ph idx="1"/>
          </p:nvPr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11560" y="1628800"/>
            <a:ext cx="8064896" cy="470144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b="1" dirty="0" smtClean="0"/>
              <a:t>ค่าเกล็ดเลือด </a:t>
            </a:r>
            <a:r>
              <a:rPr lang="en-US" b="1" dirty="0" smtClean="0"/>
              <a:t>(Platelet)</a:t>
            </a:r>
            <a:endParaRPr lang="th-TH" b="1" dirty="0"/>
          </a:p>
        </p:txBody>
      </p:sp>
      <p:pic>
        <p:nvPicPr>
          <p:cNvPr id="4" name="officeArt object"/>
          <p:cNvPicPr>
            <a:picLocks noGrp="1"/>
          </p:cNvPicPr>
          <p:nvPr>
            <p:ph idx="1"/>
          </p:nvPr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67544" y="1628800"/>
            <a:ext cx="8136904" cy="484940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th-TH" sz="3600" b="1" dirty="0" smtClean="0"/>
              <a:t>ค่าการแข็งตัวของเลือด </a:t>
            </a:r>
            <a:r>
              <a:rPr lang="en-US" sz="3600" b="1" dirty="0" smtClean="0"/>
              <a:t>(Coagulation test)</a:t>
            </a:r>
            <a:endParaRPr lang="th-TH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PT</a:t>
            </a:r>
            <a:r>
              <a:rPr lang="en-US" dirty="0"/>
              <a:t>, PTT, INR</a:t>
            </a:r>
          </a:p>
          <a:p>
            <a:r>
              <a:rPr lang="th-TH" dirty="0" smtClean="0"/>
              <a:t>ผู้ป่วย</a:t>
            </a:r>
            <a:r>
              <a:rPr lang="th-TH" dirty="0"/>
              <a:t>สูงอายุ, เป็นโรคตับ, มีประวัติเลือดออก</a:t>
            </a:r>
            <a:r>
              <a:rPr lang="th-TH" dirty="0" smtClean="0"/>
              <a:t>ง่าย หรือ</a:t>
            </a:r>
            <a:r>
              <a:rPr lang="th-TH" dirty="0"/>
              <a:t>ได้รับยากันเลือด</a:t>
            </a:r>
            <a:r>
              <a:rPr lang="th-TH" dirty="0" smtClean="0"/>
              <a:t>แข็งตัว</a:t>
            </a:r>
          </a:p>
          <a:p>
            <a:endParaRPr lang="en-US" dirty="0"/>
          </a:p>
          <a:p>
            <a:r>
              <a:rPr lang="th-TH" dirty="0"/>
              <a:t>ค่า </a:t>
            </a:r>
            <a:r>
              <a:rPr lang="en-US" dirty="0"/>
              <a:t>INR </a:t>
            </a:r>
            <a:r>
              <a:rPr lang="th-TH" dirty="0"/>
              <a:t>ปกติอยู่ในช่วง </a:t>
            </a:r>
            <a:r>
              <a:rPr lang="en-US" dirty="0"/>
              <a:t>1.0-1.5</a:t>
            </a:r>
          </a:p>
          <a:p>
            <a:r>
              <a:rPr lang="th-TH" dirty="0" smtClean="0"/>
              <a:t>ได้รับ </a:t>
            </a:r>
            <a:r>
              <a:rPr lang="en-US" dirty="0" err="1" smtClean="0"/>
              <a:t>warfarin</a:t>
            </a:r>
            <a:r>
              <a:rPr lang="en-US" dirty="0" smtClean="0"/>
              <a:t> </a:t>
            </a:r>
            <a:r>
              <a:rPr lang="th-TH" dirty="0" smtClean="0"/>
              <a:t>ควรให้</a:t>
            </a:r>
            <a:r>
              <a:rPr lang="th-TH" dirty="0"/>
              <a:t>ค่า </a:t>
            </a:r>
            <a:r>
              <a:rPr lang="en-US" dirty="0"/>
              <a:t>INR </a:t>
            </a:r>
            <a:r>
              <a:rPr lang="th-TH" dirty="0"/>
              <a:t>อยู่ในช่วง </a:t>
            </a:r>
            <a:r>
              <a:rPr lang="en-US" dirty="0"/>
              <a:t>2.0-3.0</a:t>
            </a: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b="1" dirty="0" smtClean="0"/>
              <a:t>การประเมินและเตรียมผู้ป่วยก่อนผ่าตัด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686800" cy="4526280"/>
          </a:xfrm>
        </p:spPr>
        <p:txBody>
          <a:bodyPr>
            <a:noAutofit/>
          </a:bodyPr>
          <a:lstStyle/>
          <a:p>
            <a:r>
              <a:rPr lang="th-TH" sz="4000" dirty="0"/>
              <a:t>โดยวัตถุประสงค์ </a:t>
            </a:r>
            <a:r>
              <a:rPr lang="th-TH" sz="4000" dirty="0" smtClean="0"/>
              <a:t>มี</a:t>
            </a:r>
            <a:r>
              <a:rPr lang="th-TH" sz="4000" dirty="0"/>
              <a:t>ดังนี้</a:t>
            </a:r>
            <a:endParaRPr lang="en-US" sz="4000" dirty="0"/>
          </a:p>
          <a:p>
            <a:pPr marL="971550" lvl="1" indent="-514350">
              <a:buFont typeface="+mj-lt"/>
              <a:buAutoNum type="arabicPeriod"/>
            </a:pPr>
            <a:r>
              <a:rPr lang="th-TH" sz="3200" dirty="0" smtClean="0"/>
              <a:t>สร้าง</a:t>
            </a:r>
            <a:r>
              <a:rPr lang="th-TH" sz="3200" dirty="0"/>
              <a:t>สัมพันธภาพที่</a:t>
            </a:r>
            <a:r>
              <a:rPr lang="th-TH" sz="3200" dirty="0" smtClean="0"/>
              <a:t>ดี</a:t>
            </a:r>
            <a:endParaRPr lang="en-US" sz="3200" dirty="0"/>
          </a:p>
          <a:p>
            <a:pPr marL="971550" lvl="1" indent="-514350">
              <a:buFont typeface="+mj-lt"/>
              <a:buAutoNum type="arabicPeriod"/>
            </a:pPr>
            <a:r>
              <a:rPr lang="th-TH" sz="3200" dirty="0" smtClean="0"/>
              <a:t>เตรียมผู้ป่วยให้พร้อมทั้งร่างกายและสภาพจิตใจ</a:t>
            </a:r>
            <a:endParaRPr lang="en-US" sz="32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th-TH" sz="3200" dirty="0" smtClean="0"/>
              <a:t>ประเมิน</a:t>
            </a:r>
            <a:r>
              <a:rPr lang="th-TH" sz="3200" dirty="0"/>
              <a:t>ความเสี่ยงของการผ่าตัด และการให้ยาระงับความรู้สึก</a:t>
            </a:r>
            <a:endParaRPr lang="en-US" sz="3200" dirty="0"/>
          </a:p>
          <a:p>
            <a:pPr marL="971550" lvl="1" indent="-514350">
              <a:buFont typeface="+mj-lt"/>
              <a:buAutoNum type="arabicPeriod"/>
            </a:pPr>
            <a:r>
              <a:rPr lang="th-TH" sz="3200" dirty="0" smtClean="0"/>
              <a:t>ให้</a:t>
            </a:r>
            <a:r>
              <a:rPr lang="th-TH" sz="3200" dirty="0"/>
              <a:t>ข้อมูล</a:t>
            </a:r>
            <a:r>
              <a:rPr lang="th-TH" sz="3200" dirty="0" smtClean="0"/>
              <a:t>ผู้ป่วย รวมถึง</a:t>
            </a:r>
            <a:r>
              <a:rPr lang="th-TH" sz="3200" dirty="0"/>
              <a:t>การขอใบ</a:t>
            </a:r>
            <a:r>
              <a:rPr lang="th-TH" sz="3200" dirty="0" smtClean="0"/>
              <a:t>ยินยอม</a:t>
            </a:r>
            <a:endParaRPr lang="en-US" sz="3200" dirty="0"/>
          </a:p>
          <a:p>
            <a:pPr marL="971550" lvl="1" indent="-514350">
              <a:buFont typeface="+mj-lt"/>
              <a:buAutoNum type="arabicPeriod"/>
            </a:pPr>
            <a:r>
              <a:rPr lang="th-TH" sz="3200" dirty="0" smtClean="0"/>
              <a:t>สั่ง</a:t>
            </a:r>
            <a:r>
              <a:rPr lang="th-TH" sz="3200" dirty="0"/>
              <a:t>ยาให้ผู้ป่วยก่อน</a:t>
            </a:r>
            <a:r>
              <a:rPr lang="th-TH" sz="3200" dirty="0" smtClean="0"/>
              <a:t>ผ่าตัด </a:t>
            </a:r>
            <a:r>
              <a:rPr lang="en-US" sz="3200" dirty="0" smtClean="0"/>
              <a:t>(premedication)</a:t>
            </a:r>
            <a:endParaRPr lang="th-TH" sz="32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th-TH" sz="3200" dirty="0" smtClean="0"/>
              <a:t>เตรียม</a:t>
            </a:r>
            <a:r>
              <a:rPr lang="th-TH" sz="3200" dirty="0"/>
              <a:t>วางแผนในการให้ยาระงับความรู้สึก และการดูแลหลัง</a:t>
            </a:r>
            <a:r>
              <a:rPr lang="th-TH" sz="3200" dirty="0" smtClean="0"/>
              <a:t>ผ่าตัด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th-TH" sz="3600" b="1" dirty="0" smtClean="0"/>
              <a:t>ค่าการแข็งตัวของเลือด </a:t>
            </a:r>
            <a:r>
              <a:rPr lang="en-US" sz="3600" b="1" dirty="0" smtClean="0"/>
              <a:t>(Coagulation test)</a:t>
            </a:r>
            <a:endParaRPr lang="th-TH" sz="3600" b="1" dirty="0"/>
          </a:p>
        </p:txBody>
      </p:sp>
      <p:pic>
        <p:nvPicPr>
          <p:cNvPr id="1026" name="Picture 2" descr="รูปภาพ 28-2-59 18 17 3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2708920"/>
            <a:ext cx="8229600" cy="2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h-TH" b="1" dirty="0" smtClean="0"/>
              <a:t>ค่าการทำงานของไต</a:t>
            </a:r>
            <a:r>
              <a:rPr lang="en-US" b="1" dirty="0" smtClean="0"/>
              <a:t> (</a:t>
            </a:r>
            <a:r>
              <a:rPr lang="en-US" b="1" dirty="0" err="1" smtClean="0"/>
              <a:t>BUN,Cr</a:t>
            </a:r>
            <a:r>
              <a:rPr lang="en-US" b="1" dirty="0" smtClean="0"/>
              <a:t>)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ช่วยใน</a:t>
            </a:r>
            <a:r>
              <a:rPr lang="th-TH" dirty="0"/>
              <a:t>การเลือกใช้</a:t>
            </a:r>
            <a:r>
              <a:rPr lang="th-TH" dirty="0" smtClean="0"/>
              <a:t>ยา เช่น </a:t>
            </a:r>
            <a:r>
              <a:rPr lang="th-TH" dirty="0"/>
              <a:t>ยาแก้ปวดกลุ่ม </a:t>
            </a:r>
            <a:r>
              <a:rPr lang="en-US" dirty="0" err="1"/>
              <a:t>opioid</a:t>
            </a:r>
            <a:r>
              <a:rPr lang="en-US" dirty="0"/>
              <a:t>, NSAIDs, </a:t>
            </a:r>
            <a:r>
              <a:rPr lang="th-TH" dirty="0"/>
              <a:t>ยาหย่อนกล้ามเนื้อ</a:t>
            </a:r>
            <a:endParaRPr lang="en-US" dirty="0"/>
          </a:p>
          <a:p>
            <a:endParaRPr lang="th-TH" dirty="0" smtClean="0"/>
          </a:p>
          <a:p>
            <a:r>
              <a:rPr lang="th-TH" dirty="0" smtClean="0"/>
              <a:t>ค่า</a:t>
            </a:r>
            <a:r>
              <a:rPr lang="th-TH" dirty="0"/>
              <a:t>ปกติของ </a:t>
            </a:r>
            <a:r>
              <a:rPr lang="en-US" dirty="0"/>
              <a:t>Cr </a:t>
            </a:r>
            <a:r>
              <a:rPr lang="th-TH" dirty="0"/>
              <a:t>คือ </a:t>
            </a:r>
            <a:r>
              <a:rPr lang="en-US" dirty="0"/>
              <a:t>0.5-1.5 mg/</a:t>
            </a:r>
            <a:r>
              <a:rPr lang="en-US" dirty="0" err="1"/>
              <a:t>dL</a:t>
            </a:r>
            <a:endParaRPr lang="en-US" dirty="0"/>
          </a:p>
          <a:p>
            <a:endParaRPr lang="en-US" dirty="0" smtClean="0"/>
          </a:p>
          <a:p>
            <a:r>
              <a:rPr lang="th-TH" dirty="0" smtClean="0"/>
              <a:t>ในผู้ป่วยที่มีภาวะไตวาย ควร</a:t>
            </a:r>
            <a:r>
              <a:rPr lang="th-TH" dirty="0"/>
              <a:t>หลีกเลี่ยงยาที่ขับออกทางไต และควบคุมการให้สารน้ำทางหลอดเลือด</a:t>
            </a:r>
            <a:r>
              <a:rPr lang="th-TH" dirty="0" smtClean="0"/>
              <a:t>ดำ</a:t>
            </a:r>
            <a:r>
              <a:rPr lang="en-US" dirty="0"/>
              <a:t> </a:t>
            </a: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h-TH" b="1" dirty="0" smtClean="0"/>
              <a:t>ค่าสมดุลเกลือแร่ </a:t>
            </a:r>
            <a:r>
              <a:rPr lang="en-US" b="1" dirty="0" smtClean="0"/>
              <a:t>(Electrolyte)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 smtClean="0"/>
              <a:t>สำคัญ</a:t>
            </a:r>
            <a:r>
              <a:rPr lang="th-TH" sz="3600" dirty="0"/>
              <a:t>ในการดำรงชีวิต </a:t>
            </a:r>
            <a:endParaRPr lang="th-TH" sz="3600" dirty="0" smtClean="0"/>
          </a:p>
          <a:p>
            <a:r>
              <a:rPr lang="th-TH" sz="3600" dirty="0" smtClean="0"/>
              <a:t>ช่วยในการ</a:t>
            </a:r>
            <a:r>
              <a:rPr lang="th-TH" sz="3600" dirty="0"/>
              <a:t>ทำงานของระบบ</a:t>
            </a:r>
            <a:r>
              <a:rPr lang="th-TH" sz="3600" dirty="0" smtClean="0"/>
              <a:t>ต่างๆ</a:t>
            </a:r>
          </a:p>
          <a:p>
            <a:r>
              <a:rPr lang="th-TH" sz="3600" dirty="0" smtClean="0"/>
              <a:t>โดยเฉพาะ</a:t>
            </a:r>
            <a:r>
              <a:rPr lang="th-TH" sz="3600" dirty="0"/>
              <a:t>อย่างยิ่งในผู้ป่วยขณะได้รับการระงับความรู้สึก</a:t>
            </a:r>
            <a:endParaRPr lang="en-US" sz="3600" dirty="0"/>
          </a:p>
          <a:p>
            <a:endParaRPr lang="th-TH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h-TH" sz="4800" b="1" dirty="0" smtClean="0"/>
              <a:t>โซเดียม </a:t>
            </a:r>
            <a:r>
              <a:rPr lang="en-US" sz="4800" b="1" dirty="0" smtClean="0"/>
              <a:t>(Na)</a:t>
            </a:r>
            <a:endParaRPr lang="th-TH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 smtClean="0"/>
              <a:t>มี</a:t>
            </a:r>
            <a:r>
              <a:rPr lang="th-TH" sz="3600" dirty="0"/>
              <a:t>ผลต่อ </a:t>
            </a:r>
            <a:r>
              <a:rPr lang="en-US" sz="3600" dirty="0" err="1"/>
              <a:t>osmolality</a:t>
            </a:r>
            <a:r>
              <a:rPr lang="en-US" sz="3600" dirty="0"/>
              <a:t> </a:t>
            </a:r>
            <a:r>
              <a:rPr lang="th-TH" sz="3600" dirty="0"/>
              <a:t>ในพลาสมา</a:t>
            </a:r>
            <a:endParaRPr lang="en-US" sz="3600" dirty="0"/>
          </a:p>
          <a:p>
            <a:r>
              <a:rPr lang="th-TH" sz="3600" dirty="0" smtClean="0"/>
              <a:t>ไต</a:t>
            </a:r>
            <a:r>
              <a:rPr lang="th-TH" sz="3600" dirty="0"/>
              <a:t>จะมีหน้าที่หลักในการรักษา</a:t>
            </a:r>
            <a:r>
              <a:rPr lang="th-TH" sz="3600" dirty="0" smtClean="0"/>
              <a:t>สมดุลโซเดียม</a:t>
            </a:r>
            <a:endParaRPr lang="en-US" sz="3600" dirty="0"/>
          </a:p>
          <a:p>
            <a:r>
              <a:rPr lang="th-TH" sz="3600" dirty="0" smtClean="0"/>
              <a:t>การสูญเสียรูปแบบอื่น </a:t>
            </a:r>
            <a:r>
              <a:rPr lang="th-TH" sz="3600" dirty="0"/>
              <a:t>เช่น เหงื่อ ท้องเสีย แผลน้ำร้อนลวกไฟไหม้ และคลื่นไส้</a:t>
            </a:r>
            <a:r>
              <a:rPr lang="th-TH" sz="3600" dirty="0" smtClean="0"/>
              <a:t>อาเจียน</a:t>
            </a:r>
          </a:p>
          <a:p>
            <a:endParaRPr lang="en-US" sz="3600" dirty="0"/>
          </a:p>
          <a:p>
            <a:r>
              <a:rPr lang="th-TH" sz="3600" dirty="0" smtClean="0"/>
              <a:t>ค่าปกติ</a:t>
            </a:r>
            <a:r>
              <a:rPr lang="th-TH" sz="3600" dirty="0"/>
              <a:t>อยู่ที่ </a:t>
            </a:r>
            <a:r>
              <a:rPr lang="en-US" sz="3600" dirty="0"/>
              <a:t>130-145 </a:t>
            </a:r>
            <a:r>
              <a:rPr lang="en-US" sz="3600" dirty="0" err="1"/>
              <a:t>mEq</a:t>
            </a:r>
            <a:r>
              <a:rPr lang="en-US" sz="3600" dirty="0"/>
              <a:t>/L</a:t>
            </a:r>
          </a:p>
          <a:p>
            <a:endParaRPr lang="th-TH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th-TH" b="1" dirty="0" smtClean="0"/>
              <a:t>ภาวะ</a:t>
            </a:r>
            <a:r>
              <a:rPr lang="th-TH" b="1" dirty="0" err="1" smtClean="0"/>
              <a:t>ซีรัม</a:t>
            </a:r>
            <a:r>
              <a:rPr lang="th-TH" b="1" dirty="0" smtClean="0"/>
              <a:t>โซเดียมต่ำ </a:t>
            </a:r>
            <a:r>
              <a:rPr lang="en-US" b="1" dirty="0" smtClean="0"/>
              <a:t>(</a:t>
            </a:r>
            <a:r>
              <a:rPr lang="en-US" b="1" dirty="0" err="1" smtClean="0"/>
              <a:t>Hyponatremia</a:t>
            </a:r>
            <a:r>
              <a:rPr lang="en-US" b="1" dirty="0" smtClean="0"/>
              <a:t>)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507288" cy="4526280"/>
          </a:xfrm>
        </p:spPr>
        <p:txBody>
          <a:bodyPr>
            <a:noAutofit/>
          </a:bodyPr>
          <a:lstStyle/>
          <a:p>
            <a:r>
              <a:rPr lang="en-US" dirty="0" smtClean="0"/>
              <a:t>&lt;130 </a:t>
            </a:r>
            <a:r>
              <a:rPr lang="en-US" dirty="0" err="1"/>
              <a:t>mEq</a:t>
            </a:r>
            <a:r>
              <a:rPr lang="en-US" dirty="0"/>
              <a:t>/L </a:t>
            </a:r>
          </a:p>
          <a:p>
            <a:r>
              <a:rPr lang="th-TH" dirty="0" smtClean="0"/>
              <a:t>เสีย</a:t>
            </a:r>
            <a:r>
              <a:rPr lang="th-TH" dirty="0"/>
              <a:t>เหงื่อมาก อาเจียน ถ่ายเหลว หรือได้ยาขับปัสสาวะ</a:t>
            </a:r>
            <a:endParaRPr lang="en-US" dirty="0"/>
          </a:p>
          <a:p>
            <a:r>
              <a:rPr lang="th-TH" dirty="0" smtClean="0"/>
              <a:t>อาการ</a:t>
            </a:r>
            <a:r>
              <a:rPr lang="th-TH" dirty="0"/>
              <a:t>ทางระบบประสาท </a:t>
            </a:r>
            <a:r>
              <a:rPr lang="th-TH" dirty="0" smtClean="0"/>
              <a:t>จาก</a:t>
            </a:r>
            <a:r>
              <a:rPr lang="th-TH" dirty="0"/>
              <a:t>ปริมาณน้ำในเซลล์เพิ่มมาก</a:t>
            </a:r>
            <a:r>
              <a:rPr lang="th-TH" dirty="0" smtClean="0"/>
              <a:t>ขึ้น</a:t>
            </a:r>
            <a:endParaRPr lang="en-US" dirty="0"/>
          </a:p>
          <a:p>
            <a:r>
              <a:rPr lang="en-US" dirty="0" smtClean="0"/>
              <a:t>&gt;</a:t>
            </a:r>
            <a:r>
              <a:rPr lang="en-US" dirty="0"/>
              <a:t>125 </a:t>
            </a:r>
            <a:r>
              <a:rPr lang="en-US" dirty="0" err="1" smtClean="0"/>
              <a:t>mEq</a:t>
            </a:r>
            <a:r>
              <a:rPr lang="en-US" dirty="0" smtClean="0"/>
              <a:t>/L </a:t>
            </a:r>
            <a:r>
              <a:rPr lang="th-TH" dirty="0"/>
              <a:t>มักไม่มีอาการแสดง</a:t>
            </a:r>
            <a:endParaRPr lang="en-US" dirty="0"/>
          </a:p>
          <a:p>
            <a:r>
              <a:rPr lang="en-US" dirty="0" smtClean="0"/>
              <a:t>&lt;</a:t>
            </a:r>
            <a:r>
              <a:rPr lang="en-US" dirty="0"/>
              <a:t>120 </a:t>
            </a:r>
            <a:r>
              <a:rPr lang="en-US" dirty="0" err="1" smtClean="0"/>
              <a:t>mEq</a:t>
            </a:r>
            <a:r>
              <a:rPr lang="en-US" dirty="0" smtClean="0"/>
              <a:t>/L </a:t>
            </a:r>
            <a:r>
              <a:rPr lang="th-TH" dirty="0" smtClean="0"/>
              <a:t>จะแสดงอาการ</a:t>
            </a:r>
            <a:r>
              <a:rPr lang="en-US" dirty="0" smtClean="0"/>
              <a:t> </a:t>
            </a:r>
            <a:r>
              <a:rPr lang="th-TH" dirty="0" smtClean="0"/>
              <a:t>เบื่อ</a:t>
            </a:r>
            <a:r>
              <a:rPr lang="th-TH" dirty="0"/>
              <a:t>อาหาร คลื่นไส้ อ่อนเพลีย </a:t>
            </a:r>
            <a:endParaRPr lang="th-TH" dirty="0" smtClean="0"/>
          </a:p>
          <a:p>
            <a:r>
              <a:rPr lang="th-TH" dirty="0" smtClean="0"/>
              <a:t>หากยัง</a:t>
            </a:r>
            <a:r>
              <a:rPr lang="th-TH" dirty="0"/>
              <a:t>ต่ำต่อไป จะพบอาการทางระบบประสาท </a:t>
            </a:r>
            <a:r>
              <a:rPr lang="th-TH" dirty="0" smtClean="0"/>
              <a:t>และ </a:t>
            </a:r>
            <a:r>
              <a:rPr lang="th-TH" dirty="0"/>
              <a:t>เสียชีวิต</a:t>
            </a:r>
            <a:r>
              <a:rPr lang="th-TH" dirty="0" smtClean="0"/>
              <a:t>ได้</a:t>
            </a:r>
          </a:p>
          <a:p>
            <a:endParaRPr lang="en-US" dirty="0"/>
          </a:p>
          <a:p>
            <a:r>
              <a:rPr lang="en-US" dirty="0" smtClean="0"/>
              <a:t>osmotic </a:t>
            </a:r>
            <a:r>
              <a:rPr lang="en-US" dirty="0" err="1" smtClean="0"/>
              <a:t>demyelination</a:t>
            </a:r>
            <a:r>
              <a:rPr lang="th-TH" dirty="0" smtClean="0"/>
              <a:t> เกิดจากแก้ไข</a:t>
            </a:r>
            <a:r>
              <a:rPr lang="th-TH" dirty="0"/>
              <a:t>ภาวะโซเดียมต่ำอย่าง</a:t>
            </a:r>
            <a:r>
              <a:rPr lang="th-TH" dirty="0" smtClean="0"/>
              <a:t>รวดเร็ว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th-TH" b="1" dirty="0" smtClean="0"/>
              <a:t>ภาวะ</a:t>
            </a:r>
            <a:r>
              <a:rPr lang="th-TH" b="1" dirty="0" err="1" smtClean="0"/>
              <a:t>ซีรัม</a:t>
            </a:r>
            <a:r>
              <a:rPr lang="th-TH" b="1" dirty="0" smtClean="0"/>
              <a:t>โซเดียมต่ำ </a:t>
            </a:r>
            <a:r>
              <a:rPr lang="en-US" b="1" dirty="0" smtClean="0"/>
              <a:t>(</a:t>
            </a:r>
            <a:r>
              <a:rPr lang="en-US" b="1" dirty="0" err="1" smtClean="0"/>
              <a:t>Hyponatremia</a:t>
            </a:r>
            <a:r>
              <a:rPr lang="en-US" b="1" dirty="0" smtClean="0"/>
              <a:t>)</a:t>
            </a:r>
            <a:endParaRPr lang="th-TH" b="1" dirty="0"/>
          </a:p>
        </p:txBody>
      </p:sp>
      <p:pic>
        <p:nvPicPr>
          <p:cNvPr id="4" name="officeArt object"/>
          <p:cNvPicPr>
            <a:picLocks noGrp="1"/>
          </p:cNvPicPr>
          <p:nvPr>
            <p:ph idx="1"/>
          </p:nvPr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67544" y="1628800"/>
            <a:ext cx="8208912" cy="468428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th-TH" b="1" dirty="0" smtClean="0"/>
              <a:t>ภาวะ</a:t>
            </a:r>
            <a:r>
              <a:rPr lang="th-TH" b="1" dirty="0" err="1" smtClean="0"/>
              <a:t>ซีรัม</a:t>
            </a:r>
            <a:r>
              <a:rPr lang="th-TH" b="1" dirty="0" smtClean="0"/>
              <a:t>โซเดียมสูง</a:t>
            </a:r>
            <a:r>
              <a:rPr lang="en-US" b="1" dirty="0" smtClean="0"/>
              <a:t> (</a:t>
            </a:r>
            <a:r>
              <a:rPr lang="en-US" b="1" dirty="0" err="1" smtClean="0"/>
              <a:t>Hypernatremia</a:t>
            </a:r>
            <a:r>
              <a:rPr lang="en-US" b="1" dirty="0" smtClean="0"/>
              <a:t>)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&gt;145 </a:t>
            </a:r>
            <a:r>
              <a:rPr lang="en-US" dirty="0" err="1"/>
              <a:t>mEq</a:t>
            </a:r>
            <a:r>
              <a:rPr lang="en-US" dirty="0"/>
              <a:t>/L </a:t>
            </a:r>
          </a:p>
          <a:p>
            <a:r>
              <a:rPr lang="en-US" dirty="0" err="1" smtClean="0"/>
              <a:t>osmolality</a:t>
            </a:r>
            <a:r>
              <a:rPr lang="en-US" dirty="0" smtClean="0"/>
              <a:t> </a:t>
            </a:r>
            <a:r>
              <a:rPr lang="th-TH" dirty="0"/>
              <a:t>สูงขึ้น ทำให้ปริมาณน้ำในเซลล์ลดลง</a:t>
            </a:r>
            <a:endParaRPr lang="en-US" dirty="0"/>
          </a:p>
          <a:p>
            <a:r>
              <a:rPr lang="en-US" dirty="0" smtClean="0"/>
              <a:t>&gt;160 </a:t>
            </a:r>
            <a:r>
              <a:rPr lang="en-US" dirty="0" err="1"/>
              <a:t>mEq</a:t>
            </a:r>
            <a:r>
              <a:rPr lang="en-US" dirty="0"/>
              <a:t>/L </a:t>
            </a:r>
            <a:r>
              <a:rPr lang="th-TH" dirty="0" smtClean="0"/>
              <a:t>เกิด</a:t>
            </a:r>
            <a:r>
              <a:rPr lang="th-TH" dirty="0"/>
              <a:t>การเปลี่ยนแปลงเซลล์สมอง จะมีอาการกระสับกระส่าย สับสน ชัก ซึม อาจเกิดเลือดออกในสมองได้</a:t>
            </a:r>
            <a:endParaRPr lang="en-US" dirty="0"/>
          </a:p>
          <a:p>
            <a:r>
              <a:rPr lang="th-TH" dirty="0" smtClean="0"/>
              <a:t>ผู้ป่วย</a:t>
            </a:r>
            <a:r>
              <a:rPr lang="th-TH" dirty="0"/>
              <a:t>จะมีภาวะพร่องน้ำร่วม</a:t>
            </a:r>
            <a:r>
              <a:rPr lang="th-TH" dirty="0" smtClean="0"/>
              <a:t>ด้วย</a:t>
            </a:r>
          </a:p>
          <a:p>
            <a:endParaRPr lang="en-US" dirty="0"/>
          </a:p>
          <a:p>
            <a:r>
              <a:rPr lang="th-TH" dirty="0"/>
              <a:t>ในการผ่าตัดแบบไม่</a:t>
            </a:r>
            <a:r>
              <a:rPr lang="th-TH" dirty="0" smtClean="0"/>
              <a:t>เร่งด่วน ควร</a:t>
            </a:r>
            <a:r>
              <a:rPr lang="th-TH" dirty="0"/>
              <a:t>เลื่อนการ</a:t>
            </a:r>
            <a:r>
              <a:rPr lang="th-TH" dirty="0" smtClean="0"/>
              <a:t>ผ่าตัด โดยเฉพาะ</a:t>
            </a:r>
            <a:r>
              <a:rPr lang="th-TH" dirty="0"/>
              <a:t>อย่าง</a:t>
            </a:r>
            <a:r>
              <a:rPr lang="th-TH" dirty="0" smtClean="0"/>
              <a:t>ยิ่ง สูง </a:t>
            </a:r>
            <a:r>
              <a:rPr lang="en-US" dirty="0" smtClean="0"/>
              <a:t>&gt;150 </a:t>
            </a:r>
            <a:r>
              <a:rPr lang="en-US" dirty="0" err="1"/>
              <a:t>mEq</a:t>
            </a:r>
            <a:r>
              <a:rPr lang="en-US" dirty="0"/>
              <a:t>/L </a:t>
            </a: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th-TH" sz="4000" b="1" dirty="0" smtClean="0"/>
              <a:t>ภาวะ</a:t>
            </a:r>
            <a:r>
              <a:rPr lang="th-TH" sz="4000" b="1" dirty="0" err="1" smtClean="0"/>
              <a:t>ซีรัม</a:t>
            </a:r>
            <a:r>
              <a:rPr lang="th-TH" sz="4000" b="1" dirty="0" smtClean="0"/>
              <a:t>โซเดียมสูง</a:t>
            </a:r>
            <a:r>
              <a:rPr lang="en-US" sz="4000" b="1" dirty="0" smtClean="0"/>
              <a:t> (</a:t>
            </a:r>
            <a:r>
              <a:rPr lang="en-US" sz="4000" b="1" dirty="0" err="1" smtClean="0"/>
              <a:t>Hypernatremia</a:t>
            </a:r>
            <a:r>
              <a:rPr lang="en-US" sz="4000" b="1" dirty="0" smtClean="0"/>
              <a:t>)</a:t>
            </a:r>
            <a:endParaRPr lang="th-TH" sz="4000" b="1" dirty="0"/>
          </a:p>
        </p:txBody>
      </p:sp>
      <p:pic>
        <p:nvPicPr>
          <p:cNvPr id="2050" name="Picture 2" descr="รูปภาพ 28-2-59 18 17 3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140" b="7521"/>
          <a:stretch>
            <a:fillRect/>
          </a:stretch>
        </p:blipFill>
        <p:spPr bwMode="auto">
          <a:xfrm>
            <a:off x="539552" y="2348880"/>
            <a:ext cx="8133347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h-TH" sz="4000" b="1" dirty="0" smtClean="0"/>
              <a:t>ภาวะ</a:t>
            </a:r>
            <a:r>
              <a:rPr lang="th-TH" sz="4000" b="1" dirty="0" err="1" smtClean="0"/>
              <a:t>ซีรัมโปแตสเซียม</a:t>
            </a:r>
            <a:r>
              <a:rPr lang="th-TH" sz="4000" b="1" dirty="0" smtClean="0"/>
              <a:t>ต่ำ</a:t>
            </a:r>
            <a:r>
              <a:rPr lang="en-US" sz="4000" b="1" dirty="0" smtClean="0"/>
              <a:t> (</a:t>
            </a:r>
            <a:r>
              <a:rPr lang="en-US" sz="4000" b="1" dirty="0" err="1" smtClean="0"/>
              <a:t>Hypokalemia</a:t>
            </a:r>
            <a:r>
              <a:rPr lang="en-US" sz="4000" b="1" dirty="0" smtClean="0"/>
              <a:t>)</a:t>
            </a:r>
            <a:endParaRPr lang="th-TH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&lt;3.5 </a:t>
            </a:r>
            <a:r>
              <a:rPr lang="en-US" sz="2800" dirty="0" err="1"/>
              <a:t>mEq</a:t>
            </a:r>
            <a:r>
              <a:rPr lang="en-US" sz="2800" dirty="0"/>
              <a:t>/L</a:t>
            </a:r>
          </a:p>
          <a:p>
            <a:r>
              <a:rPr lang="th-TH" sz="2800" dirty="0"/>
              <a:t>จะมีความรุนแรงหลายระดับ </a:t>
            </a:r>
            <a:endParaRPr lang="th-TH" sz="2800" dirty="0" smtClean="0"/>
          </a:p>
          <a:p>
            <a:pPr lvl="1"/>
            <a:r>
              <a:rPr lang="th-TH" sz="2800" dirty="0" smtClean="0"/>
              <a:t>ต่ำเล็กน้อย</a:t>
            </a:r>
            <a:r>
              <a:rPr lang="en-US" sz="2800" dirty="0" smtClean="0"/>
              <a:t> (&lt;3.5 </a:t>
            </a:r>
            <a:r>
              <a:rPr lang="en-US" sz="2800" dirty="0" err="1"/>
              <a:t>mEq</a:t>
            </a:r>
            <a:r>
              <a:rPr lang="en-US" sz="2800" dirty="0"/>
              <a:t>/L) </a:t>
            </a:r>
            <a:endParaRPr lang="th-TH" sz="2800" dirty="0" smtClean="0"/>
          </a:p>
          <a:p>
            <a:pPr lvl="1"/>
            <a:r>
              <a:rPr lang="th-TH" sz="2800" dirty="0" smtClean="0"/>
              <a:t>ต่ำ</a:t>
            </a:r>
            <a:r>
              <a:rPr lang="th-TH" sz="2800" dirty="0"/>
              <a:t>ปาน</a:t>
            </a:r>
            <a:r>
              <a:rPr lang="th-TH" sz="2800" dirty="0" smtClean="0"/>
              <a:t>กลาง</a:t>
            </a:r>
            <a:r>
              <a:rPr lang="en-US" sz="2800" dirty="0" smtClean="0"/>
              <a:t> (&lt;3.0 </a:t>
            </a:r>
            <a:r>
              <a:rPr lang="en-US" sz="2800" dirty="0" err="1"/>
              <a:t>mEq</a:t>
            </a:r>
            <a:r>
              <a:rPr lang="en-US" sz="2800" dirty="0"/>
              <a:t>/L) </a:t>
            </a:r>
            <a:endParaRPr lang="th-TH" sz="2800" dirty="0" smtClean="0"/>
          </a:p>
          <a:p>
            <a:pPr lvl="1"/>
            <a:r>
              <a:rPr lang="th-TH" sz="2800" dirty="0" smtClean="0"/>
              <a:t>ต่ำรุนแรง</a:t>
            </a:r>
            <a:r>
              <a:rPr lang="en-US" sz="2800" dirty="0" smtClean="0"/>
              <a:t> (&lt;</a:t>
            </a:r>
            <a:r>
              <a:rPr lang="en-US" sz="2800" dirty="0"/>
              <a:t>2.5 </a:t>
            </a:r>
            <a:r>
              <a:rPr lang="en-US" sz="2800" dirty="0" err="1"/>
              <a:t>mEq</a:t>
            </a:r>
            <a:r>
              <a:rPr lang="en-US" sz="2800" dirty="0"/>
              <a:t>/L)</a:t>
            </a:r>
          </a:p>
          <a:p>
            <a:endParaRPr lang="th-TH" sz="2800" dirty="0" smtClean="0"/>
          </a:p>
          <a:p>
            <a:r>
              <a:rPr lang="th-TH" sz="2800" dirty="0" smtClean="0"/>
              <a:t>แสดง</a:t>
            </a:r>
            <a:r>
              <a:rPr lang="th-TH" sz="2800" dirty="0"/>
              <a:t>อาการ</a:t>
            </a:r>
            <a:r>
              <a:rPr lang="th-TH" sz="2800" dirty="0" smtClean="0"/>
              <a:t>เมื่อ</a:t>
            </a:r>
            <a:r>
              <a:rPr lang="en-US" sz="2800" dirty="0" smtClean="0"/>
              <a:t> &lt;3.0 </a:t>
            </a:r>
            <a:r>
              <a:rPr lang="en-US" sz="2800" dirty="0" err="1"/>
              <a:t>mEq</a:t>
            </a:r>
            <a:r>
              <a:rPr lang="en-US" sz="2800" dirty="0"/>
              <a:t>/L</a:t>
            </a:r>
            <a:r>
              <a:rPr lang="th-TH" sz="2800" dirty="0"/>
              <a:t> </a:t>
            </a:r>
            <a:endParaRPr lang="th-TH" sz="2800" dirty="0" smtClean="0"/>
          </a:p>
          <a:p>
            <a:r>
              <a:rPr lang="th-TH" sz="2800" dirty="0" smtClean="0"/>
              <a:t>กล้ามเนื้อ</a:t>
            </a:r>
            <a:r>
              <a:rPr lang="th-TH" sz="2800" dirty="0"/>
              <a:t>อ่อนแรง ท้องอืด หัวใจเต้นผิดจังหวะ อาจพบ </a:t>
            </a:r>
            <a:r>
              <a:rPr lang="en-US" sz="2800" dirty="0"/>
              <a:t>AF </a:t>
            </a:r>
            <a:r>
              <a:rPr lang="th-TH" sz="2800" dirty="0"/>
              <a:t>และ </a:t>
            </a:r>
            <a:r>
              <a:rPr lang="en-US" sz="2800" dirty="0"/>
              <a:t>PVCs </a:t>
            </a:r>
            <a:endParaRPr lang="th-TH" sz="2800" dirty="0" smtClean="0"/>
          </a:p>
          <a:p>
            <a:r>
              <a:rPr lang="th-TH" sz="2800" dirty="0" smtClean="0"/>
              <a:t>อาจ</a:t>
            </a:r>
            <a:r>
              <a:rPr lang="th-TH" sz="2800" dirty="0"/>
              <a:t>มี </a:t>
            </a:r>
            <a:r>
              <a:rPr lang="en-US" sz="2800" dirty="0" err="1"/>
              <a:t>rhabdomyolysis</a:t>
            </a:r>
            <a:r>
              <a:rPr lang="en-US" sz="2800" dirty="0"/>
              <a:t>, ascending paralysis </a:t>
            </a:r>
            <a:r>
              <a:rPr lang="th-TH" sz="2800" dirty="0"/>
              <a:t>และการหายใจล้มเหลวได้</a:t>
            </a:r>
            <a:endParaRPr lang="en-US" sz="2800" dirty="0"/>
          </a:p>
          <a:p>
            <a:endParaRPr lang="th-TH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h-TH" sz="4000" b="1" dirty="0" smtClean="0"/>
              <a:t>ภาวะ</a:t>
            </a:r>
            <a:r>
              <a:rPr lang="th-TH" sz="4000" b="1" dirty="0" err="1" smtClean="0"/>
              <a:t>ซีรัมโปแตสเซียม</a:t>
            </a:r>
            <a:r>
              <a:rPr lang="th-TH" sz="4000" b="1" dirty="0" smtClean="0"/>
              <a:t>ต่ำ</a:t>
            </a:r>
            <a:r>
              <a:rPr lang="en-US" sz="4000" b="1" dirty="0" smtClean="0"/>
              <a:t> (</a:t>
            </a:r>
            <a:r>
              <a:rPr lang="en-US" sz="4000" b="1" dirty="0" err="1" smtClean="0"/>
              <a:t>Hypokalemia</a:t>
            </a:r>
            <a:r>
              <a:rPr lang="en-US" sz="4000" b="1" dirty="0" smtClean="0"/>
              <a:t>)</a:t>
            </a:r>
            <a:endParaRPr lang="th-TH" sz="4000" b="1" dirty="0"/>
          </a:p>
        </p:txBody>
      </p:sp>
      <p:pic>
        <p:nvPicPr>
          <p:cNvPr id="3074" name="Picture 2" descr="รูปภาพ 28-2-59 18 17 37 (1)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102" b="3805"/>
          <a:stretch>
            <a:fillRect/>
          </a:stretch>
        </p:blipFill>
        <p:spPr bwMode="auto">
          <a:xfrm>
            <a:off x="467544" y="2060848"/>
            <a:ext cx="8190527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b="1" dirty="0" smtClean="0"/>
              <a:t>การประเมินและเตรียมผู้ป่วยก่อนผ่าตัด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sz="3600" dirty="0" smtClean="0"/>
              <a:t>การ</a:t>
            </a:r>
            <a:r>
              <a:rPr lang="th-TH" sz="3600" dirty="0"/>
              <a:t>ประเมิน</a:t>
            </a:r>
            <a:r>
              <a:rPr lang="th-TH" sz="3600" dirty="0" smtClean="0"/>
              <a:t>ผู้ป่วย ก่อน</a:t>
            </a:r>
            <a:r>
              <a:rPr lang="th-TH" sz="3600" dirty="0"/>
              <a:t>การรับผู้ป่วยไว้ในรพ</a:t>
            </a:r>
            <a:r>
              <a:rPr lang="en-US" sz="3600" dirty="0"/>
              <a:t>. </a:t>
            </a:r>
            <a:endParaRPr lang="th-TH" sz="3600" dirty="0" smtClean="0"/>
          </a:p>
          <a:p>
            <a:pPr lvl="1"/>
            <a:r>
              <a:rPr lang="th-TH" sz="3600" dirty="0" smtClean="0"/>
              <a:t>ลด</a:t>
            </a:r>
            <a:r>
              <a:rPr lang="th-TH" sz="3600" dirty="0"/>
              <a:t>ระยะการครอง</a:t>
            </a:r>
            <a:r>
              <a:rPr lang="th-TH" sz="3600" dirty="0" smtClean="0"/>
              <a:t>เตียง</a:t>
            </a:r>
          </a:p>
          <a:p>
            <a:pPr lvl="1"/>
            <a:r>
              <a:rPr lang="th-TH" sz="3600" dirty="0" smtClean="0"/>
              <a:t>ลด</a:t>
            </a:r>
            <a:r>
              <a:rPr lang="th-TH" sz="3600" dirty="0"/>
              <a:t>การงดหรือเลื่อน</a:t>
            </a:r>
            <a:r>
              <a:rPr lang="th-TH" sz="3600" dirty="0" smtClean="0"/>
              <a:t>ผ่าตัด</a:t>
            </a:r>
          </a:p>
          <a:p>
            <a:pPr lvl="1"/>
            <a:r>
              <a:rPr lang="th-TH" sz="3600" dirty="0" smtClean="0"/>
              <a:t>เพิ่ม</a:t>
            </a:r>
            <a:r>
              <a:rPr lang="th-TH" sz="3600" dirty="0"/>
              <a:t>ประสิทธิภาพในการจัดตารางการผ่าตัดและการใช้</a:t>
            </a:r>
            <a:r>
              <a:rPr lang="th-TH" sz="3600" dirty="0" smtClean="0"/>
              <a:t>ห้อง</a:t>
            </a:r>
          </a:p>
          <a:p>
            <a:endParaRPr lang="th-TH" sz="3600" dirty="0" smtClean="0"/>
          </a:p>
          <a:p>
            <a:r>
              <a:rPr lang="th-TH" sz="3600" dirty="0" smtClean="0"/>
              <a:t>ควรตรวจสอบ</a:t>
            </a:r>
            <a:r>
              <a:rPr lang="th-TH" sz="3600" dirty="0"/>
              <a:t>และยืนยันความพร้อมครั้ง</a:t>
            </a:r>
            <a:r>
              <a:rPr lang="th-TH" sz="3600" dirty="0" smtClean="0"/>
              <a:t>สุดท้ายในวันก่อนการผ่าตัด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h-TH" sz="4000" b="1" dirty="0" smtClean="0"/>
              <a:t>ภาวะ</a:t>
            </a:r>
            <a:r>
              <a:rPr lang="th-TH" sz="4000" b="1" dirty="0" err="1" smtClean="0"/>
              <a:t>ซีรัมโปแตสเซียม</a:t>
            </a:r>
            <a:r>
              <a:rPr lang="th-TH" sz="4000" b="1" dirty="0" smtClean="0"/>
              <a:t>สูง</a:t>
            </a:r>
            <a:r>
              <a:rPr lang="en-US" sz="4000" b="1" dirty="0" smtClean="0"/>
              <a:t>(</a:t>
            </a:r>
            <a:r>
              <a:rPr lang="en-US" sz="4000" b="1" dirty="0" err="1" smtClean="0"/>
              <a:t>Hyperkalemia</a:t>
            </a:r>
            <a:r>
              <a:rPr lang="en-US" sz="4000" b="1" dirty="0" smtClean="0"/>
              <a:t>)</a:t>
            </a:r>
            <a:endParaRPr lang="th-TH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&gt;5.0 </a:t>
            </a:r>
            <a:r>
              <a:rPr lang="en-US" sz="3600" dirty="0" err="1"/>
              <a:t>mEq</a:t>
            </a:r>
            <a:r>
              <a:rPr lang="en-US" sz="3600" dirty="0"/>
              <a:t>/L</a:t>
            </a:r>
          </a:p>
          <a:p>
            <a:r>
              <a:rPr lang="th-TH" sz="3600" dirty="0" smtClean="0"/>
              <a:t>มี</a:t>
            </a:r>
            <a:r>
              <a:rPr lang="th-TH" sz="3600" dirty="0"/>
              <a:t>อาการแสดงเมื่อ </a:t>
            </a:r>
            <a:r>
              <a:rPr lang="en-US" sz="3600" dirty="0" smtClean="0"/>
              <a:t>&gt;6.0 </a:t>
            </a:r>
            <a:r>
              <a:rPr lang="en-US" sz="3600" dirty="0" err="1"/>
              <a:t>mEq</a:t>
            </a:r>
            <a:r>
              <a:rPr lang="en-US" sz="3600" dirty="0"/>
              <a:t>/L </a:t>
            </a:r>
          </a:p>
          <a:p>
            <a:r>
              <a:rPr lang="th-TH" sz="3600" dirty="0"/>
              <a:t>กล้ามเนื้ออ่อนแรง อาจรุนแรงถึงขั้นอัมพาต หรือหายใจลำบาก </a:t>
            </a:r>
            <a:endParaRPr lang="th-TH" sz="3600" dirty="0" smtClean="0"/>
          </a:p>
          <a:p>
            <a:r>
              <a:rPr lang="th-TH" sz="3600" dirty="0" smtClean="0"/>
              <a:t>ตรวจ</a:t>
            </a:r>
            <a:r>
              <a:rPr lang="th-TH" sz="3600" dirty="0"/>
              <a:t>พบคลื่นไฟฟ้า</a:t>
            </a:r>
            <a:r>
              <a:rPr lang="th-TH" sz="3600" dirty="0" smtClean="0"/>
              <a:t>ผิดปกติ เกิดหัวใจเต้นผิดจังหวะ และอาจหยุดเต้นได้</a:t>
            </a:r>
            <a:endParaRPr lang="en-US" sz="3600" dirty="0" smtClean="0"/>
          </a:p>
          <a:p>
            <a:endParaRPr lang="en-US" sz="3600" dirty="0"/>
          </a:p>
          <a:p>
            <a:r>
              <a:rPr lang="en-US" sz="3600" dirty="0" err="1" smtClean="0"/>
              <a:t>Succinylcholine</a:t>
            </a:r>
            <a:r>
              <a:rPr lang="en-US" sz="3600" dirty="0" smtClean="0"/>
              <a:t> </a:t>
            </a:r>
            <a:r>
              <a:rPr lang="th-TH" sz="3600" dirty="0" smtClean="0"/>
              <a:t>ใน</a:t>
            </a:r>
            <a:r>
              <a:rPr lang="th-TH" sz="3600" dirty="0"/>
              <a:t>กลไกการทำงาน </a:t>
            </a:r>
            <a:r>
              <a:rPr lang="th-TH" sz="3600" dirty="0" smtClean="0"/>
              <a:t>จะเพิ่ม</a:t>
            </a:r>
            <a:r>
              <a:rPr lang="th-TH" sz="3600" dirty="0" err="1" smtClean="0"/>
              <a:t>โปแต</a:t>
            </a:r>
            <a:r>
              <a:rPr lang="th-TH" sz="3600" dirty="0" err="1"/>
              <a:t>สเซียม</a:t>
            </a:r>
            <a:r>
              <a:rPr lang="th-TH" sz="3600" dirty="0"/>
              <a:t>โดยเฉลี่ย </a:t>
            </a:r>
            <a:r>
              <a:rPr lang="en-US" sz="3600" dirty="0"/>
              <a:t>0.5 </a:t>
            </a:r>
            <a:r>
              <a:rPr lang="en-US" sz="3600" dirty="0" err="1" smtClean="0"/>
              <a:t>mEq</a:t>
            </a:r>
            <a:r>
              <a:rPr lang="en-US" sz="3600" dirty="0" smtClean="0"/>
              <a:t>/L</a:t>
            </a:r>
            <a:endParaRPr lang="th-TH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h-TH" sz="4000" b="1" dirty="0" smtClean="0"/>
              <a:t>ภาวะ</a:t>
            </a:r>
            <a:r>
              <a:rPr lang="th-TH" sz="4000" b="1" dirty="0" err="1" smtClean="0"/>
              <a:t>ซีรัมโปแตสเซียม</a:t>
            </a:r>
            <a:r>
              <a:rPr lang="th-TH" sz="4000" b="1" dirty="0" smtClean="0"/>
              <a:t>สูง</a:t>
            </a:r>
            <a:r>
              <a:rPr lang="en-US" sz="4000" b="1" dirty="0" smtClean="0"/>
              <a:t>(</a:t>
            </a:r>
            <a:r>
              <a:rPr lang="en-US" sz="4000" b="1" dirty="0" err="1" smtClean="0"/>
              <a:t>Hyperkalemia</a:t>
            </a:r>
            <a:r>
              <a:rPr lang="en-US" sz="4000" b="1" dirty="0" smtClean="0"/>
              <a:t>)</a:t>
            </a:r>
            <a:endParaRPr lang="th-TH" sz="4000" b="1" dirty="0"/>
          </a:p>
        </p:txBody>
      </p:sp>
      <p:pic>
        <p:nvPicPr>
          <p:cNvPr id="4" name="Content Placeholder 3" descr="C:\Users\User\AppData\Local\Microsoft\Windows\INetCache\Content.Word\รูปภาพ 28-2-59 18 17 37 (2).jpg"/>
          <p:cNvPicPr>
            <a:picLocks noGrp="1"/>
          </p:cNvPicPr>
          <p:nvPr>
            <p:ph idx="1"/>
          </p:nvPr>
        </p:nvPicPr>
        <p:blipFill>
          <a:blip r:embed="rId2" cstate="print"/>
          <a:srcRect l="16477"/>
          <a:stretch>
            <a:fillRect/>
          </a:stretch>
        </p:blipFill>
        <p:spPr bwMode="auto">
          <a:xfrm>
            <a:off x="323528" y="2708920"/>
            <a:ext cx="8496944" cy="2206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th-TH" b="1" dirty="0" smtClean="0"/>
              <a:t>ค่าระดับน้ำตาลในเลือด </a:t>
            </a:r>
            <a:r>
              <a:rPr lang="en-US" b="1" dirty="0" smtClean="0"/>
              <a:t>(Blood glucose)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686800" cy="4526280"/>
          </a:xfrm>
        </p:spPr>
        <p:txBody>
          <a:bodyPr>
            <a:noAutofit/>
          </a:bodyPr>
          <a:lstStyle/>
          <a:p>
            <a:r>
              <a:rPr lang="en-US" sz="2800" dirty="0" smtClean="0"/>
              <a:t>Tight </a:t>
            </a:r>
            <a:r>
              <a:rPr lang="en-US" sz="2800" dirty="0"/>
              <a:t>control regimen </a:t>
            </a:r>
            <a:r>
              <a:rPr lang="th-TH" sz="2800" dirty="0"/>
              <a:t>คือการคุมระดับ</a:t>
            </a:r>
            <a:r>
              <a:rPr lang="th-TH" sz="2800" dirty="0" smtClean="0"/>
              <a:t>น้ำตาลในช่วง </a:t>
            </a:r>
            <a:r>
              <a:rPr lang="en-US" sz="2800" dirty="0"/>
              <a:t>80-120 mg/</a:t>
            </a:r>
            <a:r>
              <a:rPr lang="en-US" sz="2800" dirty="0" err="1"/>
              <a:t>dL</a:t>
            </a:r>
            <a:r>
              <a:rPr lang="en-US" sz="2800" dirty="0"/>
              <a:t> </a:t>
            </a:r>
            <a:endParaRPr lang="th-TH" sz="2800" dirty="0" smtClean="0"/>
          </a:p>
          <a:p>
            <a:r>
              <a:rPr lang="th-TH" sz="2800" dirty="0" smtClean="0"/>
              <a:t>ช่วยในการ</a:t>
            </a:r>
            <a:r>
              <a:rPr lang="th-TH" sz="2800" dirty="0"/>
              <a:t>หายของแผลผ่าตัด ป้องกันแผลติดเชื้อ การทำงานของระบบประสาทดีขึ้น</a:t>
            </a:r>
            <a:endParaRPr lang="en-US" sz="2800" dirty="0"/>
          </a:p>
          <a:p>
            <a:r>
              <a:rPr lang="th-TH" sz="2800" dirty="0" smtClean="0"/>
              <a:t>เสี่ยงต่อการเกิดภาวะ </a:t>
            </a:r>
            <a:r>
              <a:rPr lang="en-US" sz="2800" dirty="0" smtClean="0"/>
              <a:t>hypoglycemia</a:t>
            </a:r>
            <a:r>
              <a:rPr lang="th-TH" sz="2800" dirty="0" smtClean="0"/>
              <a:t> </a:t>
            </a:r>
          </a:p>
          <a:p>
            <a:endParaRPr lang="th-TH" sz="2800" dirty="0" smtClean="0"/>
          </a:p>
          <a:p>
            <a:r>
              <a:rPr lang="th-TH" sz="2800" dirty="0" smtClean="0"/>
              <a:t>อยู่</a:t>
            </a:r>
            <a:r>
              <a:rPr lang="th-TH" sz="2800" dirty="0"/>
              <a:t>ระหว่าง </a:t>
            </a:r>
            <a:r>
              <a:rPr lang="en-US" sz="2800" dirty="0"/>
              <a:t>130-180 mg/</a:t>
            </a:r>
            <a:r>
              <a:rPr lang="en-US" sz="2800" dirty="0" err="1"/>
              <a:t>dL</a:t>
            </a:r>
            <a:r>
              <a:rPr lang="en-US" sz="2800" dirty="0"/>
              <a:t> </a:t>
            </a:r>
            <a:r>
              <a:rPr lang="th-TH" sz="2800" dirty="0"/>
              <a:t>จะไม่เป็นผลเสียต่อระบบประสาทส่วนกลาง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DKA</a:t>
            </a:r>
            <a:r>
              <a:rPr lang="en-US" sz="2800" dirty="0"/>
              <a:t>, HHNK, </a:t>
            </a:r>
            <a:r>
              <a:rPr lang="en-US" sz="2800" dirty="0" smtClean="0"/>
              <a:t>hypoglycemia</a:t>
            </a:r>
            <a:endParaRPr lang="en-US" sz="2800" dirty="0"/>
          </a:p>
          <a:p>
            <a:r>
              <a:rPr lang="en-US" sz="2800" dirty="0" smtClean="0"/>
              <a:t>DKA </a:t>
            </a:r>
            <a:r>
              <a:rPr lang="th-TH" sz="2800" dirty="0" smtClean="0"/>
              <a:t>มีภาวะ </a:t>
            </a:r>
            <a:r>
              <a:rPr lang="en-US" sz="2800" dirty="0" smtClean="0"/>
              <a:t>Hyperglycemia (</a:t>
            </a:r>
            <a:r>
              <a:rPr lang="en-US" sz="2800" dirty="0"/>
              <a:t>blood glucose &gt; 250 mg/</a:t>
            </a:r>
            <a:r>
              <a:rPr lang="en-US" sz="2800" dirty="0" err="1"/>
              <a:t>dL</a:t>
            </a:r>
            <a:r>
              <a:rPr lang="en-US" sz="2800" dirty="0"/>
              <a:t>), </a:t>
            </a:r>
            <a:r>
              <a:rPr lang="en-US" sz="2800" dirty="0" err="1"/>
              <a:t>Ketonemia</a:t>
            </a:r>
            <a:r>
              <a:rPr lang="en-US" sz="2800" dirty="0"/>
              <a:t> </a:t>
            </a:r>
            <a:r>
              <a:rPr lang="th-TH" sz="2800" dirty="0"/>
              <a:t>และ</a:t>
            </a:r>
            <a:r>
              <a:rPr lang="en-US" sz="2800" dirty="0"/>
              <a:t> Acidosis </a:t>
            </a:r>
            <a:r>
              <a:rPr lang="th-TH" sz="2800" dirty="0" smtClean="0"/>
              <a:t>ร่วมกัน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th-TH" b="1" dirty="0" smtClean="0"/>
              <a:t>ค่าระดับน้ำตาลในเลือด </a:t>
            </a:r>
            <a:r>
              <a:rPr lang="en-US" b="1" dirty="0" smtClean="0"/>
              <a:t>(Blood glucose)</a:t>
            </a:r>
            <a:endParaRPr lang="th-TH" b="1" dirty="0"/>
          </a:p>
        </p:txBody>
      </p:sp>
      <p:pic>
        <p:nvPicPr>
          <p:cNvPr id="4098" name="Picture 2" descr="รูปภาพ 28-2-59 18 18 1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95736" y="1488982"/>
            <a:ext cx="4752528" cy="5180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h-TH" sz="4000" b="1" dirty="0" smtClean="0"/>
              <a:t>ค่าการทำงานของตับ </a:t>
            </a:r>
            <a:r>
              <a:rPr lang="en-US" sz="4000" b="1" dirty="0" smtClean="0"/>
              <a:t>(LFT) </a:t>
            </a:r>
            <a:endParaRPr lang="th-TH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การ</a:t>
            </a:r>
            <a:r>
              <a:rPr lang="th-TH" dirty="0"/>
              <a:t>แข็งตัวของเลือด, สร้าง </a:t>
            </a:r>
            <a:r>
              <a:rPr lang="en-US" dirty="0"/>
              <a:t>albumin, </a:t>
            </a:r>
            <a:r>
              <a:rPr lang="th-TH" dirty="0" smtClean="0"/>
              <a:t>การ</a:t>
            </a:r>
            <a:r>
              <a:rPr lang="th-TH" dirty="0"/>
              <a:t>กำจัดยา เช่น ยาหย่อน</a:t>
            </a:r>
            <a:r>
              <a:rPr lang="th-TH" dirty="0" smtClean="0"/>
              <a:t>กล้ามเนื้อ, </a:t>
            </a:r>
            <a:r>
              <a:rPr lang="th-TH" dirty="0"/>
              <a:t>ยาชา</a:t>
            </a:r>
            <a:r>
              <a:rPr lang="th-TH" dirty="0" smtClean="0"/>
              <a:t>เฉพาะที่, </a:t>
            </a:r>
            <a:r>
              <a:rPr lang="th-TH" dirty="0"/>
              <a:t>ยาแก้ปวดกลุ่ม </a:t>
            </a:r>
            <a:r>
              <a:rPr lang="en-US" dirty="0" err="1"/>
              <a:t>opioid</a:t>
            </a:r>
            <a:r>
              <a:rPr lang="en-US" dirty="0"/>
              <a:t> </a:t>
            </a:r>
            <a:r>
              <a:rPr lang="th-TH" dirty="0"/>
              <a:t>และยาอื่นๆร่วมด้วย</a:t>
            </a:r>
            <a:endParaRPr lang="en-US" dirty="0"/>
          </a:p>
          <a:p>
            <a:endParaRPr lang="th-TH" dirty="0" smtClean="0"/>
          </a:p>
          <a:p>
            <a:r>
              <a:rPr lang="th-TH" dirty="0" smtClean="0"/>
              <a:t>ประเมินความบกพร่องของตับโดย</a:t>
            </a:r>
            <a:r>
              <a:rPr lang="th-TH" dirty="0"/>
              <a:t>ใช้ </a:t>
            </a:r>
            <a:r>
              <a:rPr lang="en-US" dirty="0"/>
              <a:t>Child-Pugh classification</a:t>
            </a: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Child-Pugh classification</a:t>
            </a:r>
            <a:endParaRPr lang="th-TH" b="1" dirty="0"/>
          </a:p>
        </p:txBody>
      </p:sp>
      <p:pic>
        <p:nvPicPr>
          <p:cNvPr id="4" name="Content Placeholder 3" descr="รูปภาพ 26-2-59 15 55 06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520" y="2204864"/>
            <a:ext cx="8604448" cy="372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Child-Pugh classification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/>
              <a:t>หมายเหตุ</a:t>
            </a:r>
            <a:endParaRPr lang="en-US" sz="3600" dirty="0"/>
          </a:p>
          <a:p>
            <a:pPr lvl="1"/>
            <a:r>
              <a:rPr lang="en-US" sz="2800" dirty="0"/>
              <a:t>5-7 </a:t>
            </a:r>
            <a:r>
              <a:rPr lang="th-TH" sz="2800" dirty="0"/>
              <a:t>คะแนน </a:t>
            </a:r>
            <a:r>
              <a:rPr lang="en-US" sz="2800" dirty="0"/>
              <a:t>= class A </a:t>
            </a:r>
            <a:r>
              <a:rPr lang="th-TH" sz="2800" dirty="0"/>
              <a:t>มีอัตราตายหลังผ่าตัด ร้อยละ </a:t>
            </a:r>
            <a:r>
              <a:rPr lang="en-US" sz="2800" dirty="0"/>
              <a:t>10</a:t>
            </a:r>
          </a:p>
          <a:p>
            <a:pPr lvl="1"/>
            <a:r>
              <a:rPr lang="en-US" sz="2800" dirty="0"/>
              <a:t>8-10 </a:t>
            </a:r>
            <a:r>
              <a:rPr lang="th-TH" sz="2800" dirty="0"/>
              <a:t>คะแนน </a:t>
            </a:r>
            <a:r>
              <a:rPr lang="en-US" sz="2800" dirty="0"/>
              <a:t>= class B </a:t>
            </a:r>
            <a:r>
              <a:rPr lang="th-TH" sz="2800" dirty="0"/>
              <a:t>มีอัตราตายหลังผ่าตัด ร้อยละ </a:t>
            </a:r>
            <a:r>
              <a:rPr lang="en-US" sz="2800" dirty="0"/>
              <a:t>30</a:t>
            </a:r>
          </a:p>
          <a:p>
            <a:pPr lvl="1"/>
            <a:r>
              <a:rPr lang="en-US" sz="2800" dirty="0"/>
              <a:t>11-15 </a:t>
            </a:r>
            <a:r>
              <a:rPr lang="th-TH" sz="2800" dirty="0"/>
              <a:t>คะแนน</a:t>
            </a:r>
            <a:r>
              <a:rPr lang="en-US" sz="2800" dirty="0"/>
              <a:t> = class C </a:t>
            </a:r>
            <a:r>
              <a:rPr lang="th-TH" sz="2800" dirty="0"/>
              <a:t>มีอัตราตายหลังผ่าตัด ร้อยละ </a:t>
            </a:r>
            <a:r>
              <a:rPr lang="en-US" sz="2800" dirty="0"/>
              <a:t>70</a:t>
            </a:r>
          </a:p>
          <a:p>
            <a:endParaRPr lang="th-TH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th-TH" sz="4400" b="1" dirty="0" smtClean="0"/>
              <a:t>ค่าการทำงานของต่อมไทรอยด์ </a:t>
            </a:r>
            <a:r>
              <a:rPr lang="en-US" sz="4400" b="1" dirty="0" smtClean="0"/>
              <a:t>(TFT)</a:t>
            </a:r>
            <a:endParaRPr lang="th-TH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6280"/>
          </a:xfrm>
        </p:spPr>
        <p:txBody>
          <a:bodyPr>
            <a:normAutofit/>
          </a:bodyPr>
          <a:lstStyle/>
          <a:p>
            <a:r>
              <a:rPr lang="th-TH" dirty="0" smtClean="0"/>
              <a:t>ภาวะ </a:t>
            </a:r>
            <a:r>
              <a:rPr lang="en-US" dirty="0" err="1"/>
              <a:t>euthyroid</a:t>
            </a:r>
            <a:r>
              <a:rPr lang="en-US" dirty="0"/>
              <a:t> </a:t>
            </a:r>
            <a:r>
              <a:rPr lang="th-TH" dirty="0"/>
              <a:t>ก่อนผ่าตัด</a:t>
            </a:r>
            <a:endParaRPr lang="en-US" dirty="0"/>
          </a:p>
          <a:p>
            <a:r>
              <a:rPr lang="th-TH" dirty="0"/>
              <a:t>การให้ยา </a:t>
            </a:r>
            <a:r>
              <a:rPr lang="en-US" dirty="0" err="1"/>
              <a:t>antithyroid</a:t>
            </a:r>
            <a:r>
              <a:rPr lang="en-US" dirty="0"/>
              <a:t> </a:t>
            </a:r>
            <a:r>
              <a:rPr lang="th-TH" dirty="0" smtClean="0"/>
              <a:t>ทำให้เกิดภาวะ </a:t>
            </a:r>
            <a:r>
              <a:rPr lang="en-US" dirty="0" err="1"/>
              <a:t>euthyroid</a:t>
            </a:r>
            <a:r>
              <a:rPr lang="en-US" dirty="0"/>
              <a:t> </a:t>
            </a:r>
            <a:r>
              <a:rPr lang="th-TH" dirty="0"/>
              <a:t>ได้ใน </a:t>
            </a:r>
            <a:r>
              <a:rPr lang="en-US" dirty="0"/>
              <a:t>6-8 </a:t>
            </a:r>
            <a:r>
              <a:rPr lang="th-TH" dirty="0" smtClean="0"/>
              <a:t>สัปดาห์</a:t>
            </a:r>
          </a:p>
          <a:p>
            <a:endParaRPr lang="en-US" dirty="0"/>
          </a:p>
          <a:p>
            <a:r>
              <a:rPr lang="en-US" dirty="0"/>
              <a:t>B-adrenergic antagonist </a:t>
            </a:r>
            <a:r>
              <a:rPr lang="th-TH" dirty="0" smtClean="0"/>
              <a:t>ใช้ลด </a:t>
            </a:r>
            <a:r>
              <a:rPr lang="en-US" dirty="0"/>
              <a:t>sympathetic </a:t>
            </a:r>
            <a:r>
              <a:rPr lang="en-US" dirty="0" smtClean="0"/>
              <a:t>activity</a:t>
            </a:r>
            <a:endParaRPr lang="en-US" dirty="0"/>
          </a:p>
          <a:p>
            <a:r>
              <a:rPr lang="th-TH" dirty="0" smtClean="0"/>
              <a:t>หัวใจ</a:t>
            </a:r>
            <a:r>
              <a:rPr lang="th-TH" dirty="0"/>
              <a:t>จะเต้นช้าลง ทนต่อความร้อนได้ดีขึ้น ลดอาการกังวล ลดอาการสั่น</a:t>
            </a:r>
            <a:endParaRPr lang="en-US" dirty="0"/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h-TH" sz="4400" b="1" dirty="0" smtClean="0"/>
              <a:t>ค่าการทำงานของต่อมไทรอยด์ </a:t>
            </a:r>
            <a:r>
              <a:rPr lang="en-US" sz="4400" b="1" dirty="0" smtClean="0"/>
              <a:t>(TFT)</a:t>
            </a:r>
            <a:endParaRPr lang="th-TH" sz="4400" dirty="0"/>
          </a:p>
        </p:txBody>
      </p:sp>
      <p:pic>
        <p:nvPicPr>
          <p:cNvPr id="4" name="Content Placeholder 3" descr="รูปภาพ 2-3-59 17 49 47"/>
          <p:cNvPicPr>
            <a:picLocks noGrp="1"/>
          </p:cNvPicPr>
          <p:nvPr>
            <p:ph idx="1"/>
          </p:nvPr>
        </p:nvPicPr>
        <p:blipFill>
          <a:blip r:embed="rId2" cstate="print"/>
          <a:srcRect t="28606" b="5758"/>
          <a:stretch>
            <a:fillRect/>
          </a:stretch>
        </p:blipFill>
        <p:spPr bwMode="auto">
          <a:xfrm>
            <a:off x="395536" y="1916832"/>
            <a:ext cx="835292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h-TH" sz="4400" b="1" dirty="0" smtClean="0"/>
              <a:t>ค่าการทำงานของต่อมไทรอยด์ </a:t>
            </a:r>
            <a:r>
              <a:rPr lang="en-US" sz="4400" b="1" dirty="0" smtClean="0"/>
              <a:t>(TFT)</a:t>
            </a:r>
            <a:endParaRPr lang="th-TH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Thyroid storm </a:t>
            </a:r>
            <a:r>
              <a:rPr lang="th-TH" dirty="0"/>
              <a:t>เป็นภาวะแทรกซ้อนที่รุนแรงและคุกคามต่อชีวิต </a:t>
            </a:r>
            <a:endParaRPr lang="en-US" dirty="0"/>
          </a:p>
          <a:p>
            <a:r>
              <a:rPr lang="th-TH" dirty="0"/>
              <a:t>สาเหตุคือความเครียดจากการผ่าตัด </a:t>
            </a:r>
            <a:endParaRPr lang="th-TH" dirty="0" smtClean="0"/>
          </a:p>
          <a:p>
            <a:r>
              <a:rPr lang="th-TH" dirty="0" smtClean="0"/>
              <a:t>มี</a:t>
            </a:r>
            <a:r>
              <a:rPr lang="th-TH" dirty="0"/>
              <a:t>อาการ ไข้สูง หัวใจเต้นเร็ว หัวใจเต้นผิดจังหวะ กล้ามเนื้อหัวใจขาดเลือด กระวนกระวาย สับสน </a:t>
            </a:r>
            <a:endParaRPr lang="th-TH" dirty="0" smtClean="0"/>
          </a:p>
          <a:p>
            <a:r>
              <a:rPr lang="th-TH" dirty="0" smtClean="0"/>
              <a:t>อาจ</a:t>
            </a:r>
            <a:r>
              <a:rPr lang="th-TH" dirty="0"/>
              <a:t>มีภาวะหัวใจล้มเหลว หรือมี </a:t>
            </a:r>
            <a:r>
              <a:rPr lang="en-US" dirty="0" err="1"/>
              <a:t>atrial</a:t>
            </a:r>
            <a:r>
              <a:rPr lang="en-US" dirty="0"/>
              <a:t> fibrillation </a:t>
            </a:r>
            <a:r>
              <a:rPr lang="th-TH" dirty="0"/>
              <a:t>ที่มี </a:t>
            </a:r>
            <a:r>
              <a:rPr lang="en-US" dirty="0"/>
              <a:t>ventricular rate </a:t>
            </a:r>
            <a:r>
              <a:rPr lang="th-TH" dirty="0"/>
              <a:t>เร็ว</a:t>
            </a:r>
            <a:r>
              <a:rPr lang="th-TH" dirty="0" smtClean="0"/>
              <a:t>ได้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h-TH" sz="4400" b="1" dirty="0" smtClean="0"/>
              <a:t>การประเมินความเสี่ยง</a:t>
            </a:r>
            <a:endParaRPr lang="th-TH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 smtClean="0"/>
              <a:t>นำ</a:t>
            </a:r>
            <a:r>
              <a:rPr lang="th-TH" sz="3600" dirty="0"/>
              <a:t>ข้อมูลทั้งหมดมาประเมินความ</a:t>
            </a:r>
            <a:r>
              <a:rPr lang="th-TH" sz="3600" dirty="0" smtClean="0"/>
              <a:t>เสี่ยงในการผ่าตัด</a:t>
            </a:r>
          </a:p>
          <a:p>
            <a:endParaRPr lang="th-TH" sz="3600" dirty="0" smtClean="0"/>
          </a:p>
          <a:p>
            <a:r>
              <a:rPr lang="en-US" dirty="0" smtClean="0"/>
              <a:t>American </a:t>
            </a:r>
            <a:r>
              <a:rPr lang="en-US" dirty="0"/>
              <a:t>Society of Anesthesiologists (ASA </a:t>
            </a:r>
            <a:r>
              <a:rPr lang="en-US" dirty="0" smtClean="0"/>
              <a:t>classification)</a:t>
            </a:r>
            <a:endParaRPr lang="en-US" dirty="0"/>
          </a:p>
          <a:p>
            <a:endParaRPr lang="th-TH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h-TH" b="1" dirty="0" smtClean="0"/>
              <a:t>ภาพถ่ายรังสีทรวงอก </a:t>
            </a:r>
            <a:r>
              <a:rPr lang="en-US" b="1" dirty="0" smtClean="0"/>
              <a:t>(CXR)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ประเทศ</a:t>
            </a:r>
            <a:r>
              <a:rPr lang="th-TH" dirty="0"/>
              <a:t>ไทยพบวัณโรคปอดได้บ่อย </a:t>
            </a:r>
            <a:endParaRPr lang="th-TH" dirty="0" smtClean="0"/>
          </a:p>
          <a:p>
            <a:r>
              <a:rPr lang="th-TH" dirty="0" smtClean="0"/>
              <a:t>ควร</a:t>
            </a:r>
            <a:r>
              <a:rPr lang="th-TH" dirty="0"/>
              <a:t>ตรวจในผู้ป่วยเริ่มเข้าสู่วัยรุ่น ผู้ป่วยที่มีประวัติความผิดปกติของระบบทางเดินหายใจ หรือผู้ป่วยที่มารับการผ่าตัดใหญ่</a:t>
            </a:r>
            <a:endParaRPr lang="en-US" dirty="0"/>
          </a:p>
          <a:p>
            <a:endParaRPr lang="th-TH" dirty="0" smtClean="0"/>
          </a:p>
          <a:p>
            <a:r>
              <a:rPr lang="th-TH" dirty="0" smtClean="0"/>
              <a:t>ควร</a:t>
            </a:r>
            <a:r>
              <a:rPr lang="th-TH" dirty="0"/>
              <a:t>รักษาอย่างน้อย </a:t>
            </a:r>
            <a:r>
              <a:rPr lang="en-US" dirty="0"/>
              <a:t>2 </a:t>
            </a:r>
            <a:r>
              <a:rPr lang="th-TH" dirty="0"/>
              <a:t>สัปดาห์ก่อนมาให้ยาระงับความรู้สึก</a:t>
            </a:r>
            <a:endParaRPr lang="en-US" dirty="0"/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h-TH" b="1" dirty="0" smtClean="0"/>
              <a:t>การตรวจคลื่นไฟฟ้าหัวใจ</a:t>
            </a:r>
            <a:r>
              <a:rPr lang="en-US" b="1" dirty="0" smtClean="0"/>
              <a:t> (ECG)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ควร</a:t>
            </a:r>
            <a:r>
              <a:rPr lang="th-TH" dirty="0"/>
              <a:t>ตรวจในผู้ป่วยอายุมากกว่า </a:t>
            </a:r>
            <a:r>
              <a:rPr lang="en-US" dirty="0"/>
              <a:t>45 </a:t>
            </a:r>
            <a:r>
              <a:rPr lang="th-TH" dirty="0"/>
              <a:t>ปี หรือผู้ป่วยที่มีประวัติหรืออาการของโรคหัวใจและหลอดเลือด หรือผู้ป่วยเบาหวาน</a:t>
            </a:r>
            <a:endParaRPr lang="en-US" dirty="0"/>
          </a:p>
          <a:p>
            <a:endParaRPr lang="th-TH" dirty="0" smtClean="0"/>
          </a:p>
          <a:p>
            <a:r>
              <a:rPr lang="th-TH" dirty="0" smtClean="0"/>
              <a:t>หากแน่ใจ </a:t>
            </a:r>
            <a:r>
              <a:rPr lang="th-TH" dirty="0"/>
              <a:t>ควรปรึกษาแพทย์เฉพาะทางระบบหัวใจ</a:t>
            </a:r>
            <a:endParaRPr lang="en-US" dirty="0"/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b="1" dirty="0" smtClean="0"/>
              <a:t>การประเมินและเตรียมผู้ป่วยก่อนผ่าตัด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เป็น</a:t>
            </a:r>
            <a:r>
              <a:rPr lang="th-TH" dirty="0"/>
              <a:t>ขั้นตอนที่</a:t>
            </a:r>
            <a:r>
              <a:rPr lang="th-TH" dirty="0" smtClean="0"/>
              <a:t>สำคัญ ช่วย</a:t>
            </a:r>
            <a:r>
              <a:rPr lang="th-TH" dirty="0"/>
              <a:t>ลดโอกาสการเกิดภาวะแทรกซ้อนหลังผ่าตัด </a:t>
            </a:r>
            <a:endParaRPr lang="th-TH" dirty="0" smtClean="0"/>
          </a:p>
          <a:p>
            <a:r>
              <a:rPr lang="th-TH" dirty="0" smtClean="0"/>
              <a:t>ทีม</a:t>
            </a:r>
            <a:r>
              <a:rPr lang="th-TH" dirty="0"/>
              <a:t>แพทย์และทีมผู้ดูแลพึงตระหนักถึง</a:t>
            </a:r>
            <a:r>
              <a:rPr lang="th-TH" dirty="0" smtClean="0"/>
              <a:t>ความสำคัญ บน</a:t>
            </a:r>
            <a:r>
              <a:rPr lang="th-TH" dirty="0"/>
              <a:t>พื้นฐานของความรู้และความเอาใจใส่อย่างรอบคอบ </a:t>
            </a:r>
            <a:endParaRPr lang="en-US" dirty="0"/>
          </a:p>
          <a:p>
            <a:r>
              <a:rPr lang="th-TH" dirty="0" smtClean="0"/>
              <a:t>อาศัย</a:t>
            </a:r>
            <a:r>
              <a:rPr lang="th-TH" dirty="0"/>
              <a:t>ความร่วมมือและความเข้าใจอันดีระหว่างทีมผู้ดูแลรักษา เพื่อให้กิจกรรมนี้ดำเนินไปอย่างมีประสิทธิภาพและผู้ป่วยปลอดภัย</a:t>
            </a:r>
            <a:endParaRPr lang="en-US" dirty="0"/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48" y="25353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h-TH" sz="5400" b="1" dirty="0" smtClean="0"/>
              <a:t>รับผิดชอบ ซื่อสัตย์ มีน้ำใจ</a:t>
            </a:r>
            <a:endParaRPr lang="th-TH" sz="5400" b="1" dirty="0"/>
          </a:p>
        </p:txBody>
      </p:sp>
      <p:pic>
        <p:nvPicPr>
          <p:cNvPr id="6" name="Picture 2" descr="http://kph.go.th/html/images/special_article_images/hos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776" b="12051"/>
          <a:stretch>
            <a:fillRect/>
          </a:stretch>
        </p:blipFill>
        <p:spPr bwMode="auto">
          <a:xfrm>
            <a:off x="1043609" y="1484784"/>
            <a:ext cx="7056784" cy="4464496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9552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กลุ่มงานวิสัญญี โรงพยาบาลกำแพงเพชร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dirty="0" smtClean="0"/>
              <a:t>American Society of Anesthesiologists (ASA classification)</a:t>
            </a:r>
            <a:endParaRPr lang="th-TH" sz="3200" b="1" dirty="0"/>
          </a:p>
        </p:txBody>
      </p:sp>
      <p:pic>
        <p:nvPicPr>
          <p:cNvPr id="4" name="officeArt object"/>
          <p:cNvPicPr>
            <a:picLocks noGrp="1"/>
          </p:cNvPicPr>
          <p:nvPr>
            <p:ph idx="1"/>
          </p:nvPr>
        </p:nvPicPr>
        <p:blipFill>
          <a:blip r:embed="rId2" cstate="print">
            <a:extLst/>
          </a:blip>
          <a:srcRect t="7063"/>
          <a:stretch>
            <a:fillRect/>
          </a:stretch>
        </p:blipFill>
        <p:spPr>
          <a:xfrm>
            <a:off x="251520" y="1484784"/>
            <a:ext cx="8640960" cy="516982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864" y="-315416"/>
            <a:ext cx="8229600" cy="2209800"/>
          </a:xfrm>
        </p:spPr>
        <p:txBody>
          <a:bodyPr>
            <a:normAutofit/>
          </a:bodyPr>
          <a:lstStyle/>
          <a:p>
            <a:pPr algn="ctr"/>
            <a:r>
              <a:rPr lang="th-TH" sz="5400" b="1" dirty="0" smtClean="0"/>
              <a:t>แนวทางการเตรียมผู้ป่วยก่อนผ่าตัด</a:t>
            </a:r>
            <a:endParaRPr lang="th-TH" sz="5400" dirty="0"/>
          </a:p>
        </p:txBody>
      </p:sp>
      <p:pic>
        <p:nvPicPr>
          <p:cNvPr id="3074" name="Picture 2" descr="C:\Users\User\Desktop\images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b="13782"/>
          <a:stretch>
            <a:fillRect/>
          </a:stretch>
        </p:blipFill>
        <p:spPr bwMode="auto">
          <a:xfrm>
            <a:off x="611560" y="2735264"/>
            <a:ext cx="7992888" cy="37040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h-TH" sz="5400" b="1" dirty="0" smtClean="0"/>
              <a:t>แนวทางการเตรียมผู้ป่วย</a:t>
            </a:r>
            <a:endParaRPr lang="th-TH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h-TH" sz="4000" dirty="0" smtClean="0"/>
              <a:t>อธิบาย</a:t>
            </a:r>
            <a:r>
              <a:rPr lang="th-TH" sz="4000" dirty="0"/>
              <a:t>ข้อมูลและเตรียม</a:t>
            </a:r>
            <a:r>
              <a:rPr lang="th-TH" sz="4000" dirty="0" smtClean="0"/>
              <a:t>ผู้ป่วย</a:t>
            </a:r>
            <a:endParaRPr lang="en-US" sz="4000" dirty="0"/>
          </a:p>
          <a:p>
            <a:r>
              <a:rPr lang="th-TH" sz="4000" dirty="0" smtClean="0"/>
              <a:t>เตรียม</a:t>
            </a:r>
            <a:r>
              <a:rPr lang="th-TH" sz="4000" dirty="0"/>
              <a:t>สภาพร่างกายผู้ป่วยให้พร้อม</a:t>
            </a:r>
            <a:r>
              <a:rPr lang="th-TH" sz="4000" dirty="0" smtClean="0"/>
              <a:t>ผ่าตัด อาจ</a:t>
            </a:r>
            <a:r>
              <a:rPr lang="th-TH" sz="4000" dirty="0"/>
              <a:t>มีความจำเป็นต้องส่งปรึกษาแพทย์ผู้เชี่ยวชาญเฉพาะทาง </a:t>
            </a:r>
            <a:endParaRPr lang="en-US" sz="4000" dirty="0" smtClean="0"/>
          </a:p>
          <a:p>
            <a:r>
              <a:rPr lang="th-TH" sz="4000" dirty="0" smtClean="0"/>
              <a:t>งด</a:t>
            </a:r>
            <a:r>
              <a:rPr lang="th-TH" sz="4000" dirty="0"/>
              <a:t>น้ำและอาหารก่อน</a:t>
            </a:r>
            <a:r>
              <a:rPr lang="th-TH" sz="4000" dirty="0" smtClean="0"/>
              <a:t>ผ่าตัด</a:t>
            </a:r>
          </a:p>
          <a:p>
            <a:r>
              <a:rPr lang="th-TH" sz="4000" dirty="0" smtClean="0"/>
              <a:t>ให้ยา </a:t>
            </a:r>
            <a:r>
              <a:rPr lang="en-US" sz="4000" dirty="0" smtClean="0"/>
              <a:t>premedication</a:t>
            </a:r>
          </a:p>
          <a:p>
            <a:r>
              <a:rPr lang="th-TH" sz="4000" dirty="0" smtClean="0"/>
              <a:t>จองหออภิบาลสำหรับการดูแลหลังผ่าตัด</a:t>
            </a:r>
          </a:p>
          <a:p>
            <a:r>
              <a:rPr lang="th-TH" sz="4000" dirty="0" smtClean="0"/>
              <a:t>เตรียมเลือด หรือส่วนประกอบของเลือด</a:t>
            </a:r>
            <a:endParaRPr lang="th-TH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b="1" dirty="0" smtClean="0"/>
              <a:t>การงดน้ำและอาหารก่อนผ่าตัด</a:t>
            </a:r>
            <a:endParaRPr lang="th-TH" b="1" dirty="0"/>
          </a:p>
        </p:txBody>
      </p:sp>
      <p:pic>
        <p:nvPicPr>
          <p:cNvPr id="4" name="officeArt object"/>
          <p:cNvPicPr>
            <a:picLocks noGrp="1"/>
          </p:cNvPicPr>
          <p:nvPr>
            <p:ph idx="1"/>
          </p:nvPr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95536" y="1700808"/>
            <a:ext cx="8352928" cy="461821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1121</TotalTime>
  <Words>2043</Words>
  <Application>Microsoft Office PowerPoint</Application>
  <PresentationFormat>นำเสนอทางหน้าจอ (4:3)</PresentationFormat>
  <Paragraphs>228</Paragraphs>
  <Slides>53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53</vt:i4>
      </vt:variant>
    </vt:vector>
  </HeadingPairs>
  <TitlesOfParts>
    <vt:vector size="54" baseType="lpstr">
      <vt:lpstr>Foundry</vt:lpstr>
      <vt:lpstr>การประเมินและเตรียมผู้ป่วยก่อนผ่าตัด (Preoperative evaluation and preparation)</vt:lpstr>
      <vt:lpstr>การประเมินและเตรียมผู้ป่วยก่อนผ่าตัด</vt:lpstr>
      <vt:lpstr>การประเมินและเตรียมผู้ป่วยก่อนผ่าตัด</vt:lpstr>
      <vt:lpstr>การประเมินและเตรียมผู้ป่วยก่อนผ่าตัด</vt:lpstr>
      <vt:lpstr>การประเมินความเสี่ยง</vt:lpstr>
      <vt:lpstr>American Society of Anesthesiologists (ASA classification)</vt:lpstr>
      <vt:lpstr>แนวทางการเตรียมผู้ป่วยก่อนผ่าตัด</vt:lpstr>
      <vt:lpstr>แนวทางการเตรียมผู้ป่วย</vt:lpstr>
      <vt:lpstr>การงดน้ำและอาหารก่อนผ่าตัด</vt:lpstr>
      <vt:lpstr>การงดน้ำและอาหารก่อนผ่าตัด</vt:lpstr>
      <vt:lpstr>การให้ยา Premedication</vt:lpstr>
      <vt:lpstr>การประเมินและเตรียมผู้ป่วย ในโรคที่พบบ่อย </vt:lpstr>
      <vt:lpstr>โรคความดันโลหิตสูง</vt:lpstr>
      <vt:lpstr>โรคเบาหวาน</vt:lpstr>
      <vt:lpstr>โรคเบาหวาน</vt:lpstr>
      <vt:lpstr>โรคเบาหวาน</vt:lpstr>
      <vt:lpstr>โรคหืด และโรคถุงลมอุดกั้นเรื้อรัง</vt:lpstr>
      <vt:lpstr>การส่งตรวจทางห้องปฏิบัติการ</vt:lpstr>
      <vt:lpstr>การส่งตรวจทางห้องปฏิบัติการก่อนการผ่าตัด</vt:lpstr>
      <vt:lpstr>ข้อแนะนำการส่งตรวจห้องปฏิบัติการ (preoperative screening test) ของศูนย์ SiPAC ภาควิชาวิสัญญีวิทยา คณะแพทศาสาตร์ศิริราชพยาบาล</vt:lpstr>
      <vt:lpstr>ข้อแนะนำการส่งตรวจห้องปฏิบัติการ (preoperative screening test) ของศูนย์ SiPAC ภาควิชาวิสัญญีวิทยา คณะแพทศาสาตร์ศิริราชพยาบาล</vt:lpstr>
      <vt:lpstr>guideline of preoperative laboratory</vt:lpstr>
      <vt:lpstr>การตรวจนับเม็ดเลือด (CBC)</vt:lpstr>
      <vt:lpstr>การตรวจนับเม็ดเลือด (CBC)</vt:lpstr>
      <vt:lpstr>การตรวจนับเม็ดเลือด (CBC)</vt:lpstr>
      <vt:lpstr>ค่าเกล็ดเลือด (Platelet)</vt:lpstr>
      <vt:lpstr>ค่าเกล็ดเลือด (Platelet)</vt:lpstr>
      <vt:lpstr>ค่าเกล็ดเลือด (Platelet)</vt:lpstr>
      <vt:lpstr>ค่าการแข็งตัวของเลือด (Coagulation test)</vt:lpstr>
      <vt:lpstr>ค่าการแข็งตัวของเลือด (Coagulation test)</vt:lpstr>
      <vt:lpstr>ค่าการทำงานของไต (BUN,Cr)</vt:lpstr>
      <vt:lpstr>ค่าสมดุลเกลือแร่ (Electrolyte)</vt:lpstr>
      <vt:lpstr>โซเดียม (Na)</vt:lpstr>
      <vt:lpstr>ภาวะซีรัมโซเดียมต่ำ (Hyponatremia)</vt:lpstr>
      <vt:lpstr>ภาวะซีรัมโซเดียมต่ำ (Hyponatremia)</vt:lpstr>
      <vt:lpstr>ภาวะซีรัมโซเดียมสูง (Hypernatremia)</vt:lpstr>
      <vt:lpstr>ภาวะซีรัมโซเดียมสูง (Hypernatremia)</vt:lpstr>
      <vt:lpstr>ภาวะซีรัมโปแตสเซียมต่ำ (Hypokalemia)</vt:lpstr>
      <vt:lpstr>ภาวะซีรัมโปแตสเซียมต่ำ (Hypokalemia)</vt:lpstr>
      <vt:lpstr>ภาวะซีรัมโปแตสเซียมสูง(Hyperkalemia)</vt:lpstr>
      <vt:lpstr>ภาวะซีรัมโปแตสเซียมสูง(Hyperkalemia)</vt:lpstr>
      <vt:lpstr>ค่าระดับน้ำตาลในเลือด (Blood glucose)</vt:lpstr>
      <vt:lpstr>ค่าระดับน้ำตาลในเลือด (Blood glucose)</vt:lpstr>
      <vt:lpstr>ค่าการทำงานของตับ (LFT) </vt:lpstr>
      <vt:lpstr>Child-Pugh classification</vt:lpstr>
      <vt:lpstr>Child-Pugh classification</vt:lpstr>
      <vt:lpstr>ค่าการทำงานของต่อมไทรอยด์ (TFT)</vt:lpstr>
      <vt:lpstr>ค่าการทำงานของต่อมไทรอยด์ (TFT)</vt:lpstr>
      <vt:lpstr>ค่าการทำงานของต่อมไทรอยด์ (TFT)</vt:lpstr>
      <vt:lpstr>ภาพถ่ายรังสีทรวงอก (CXR)</vt:lpstr>
      <vt:lpstr>การตรวจคลื่นไฟฟ้าหัวใจ (ECG)</vt:lpstr>
      <vt:lpstr>การประเมินและเตรียมผู้ป่วยก่อนผ่าตัด</vt:lpstr>
      <vt:lpstr>รับผิดชอบ ซื่อสัตย์ มีน้ำใจ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การประเมินและเตรียมผู้ป่วยก่อนผ่าตัด (Preoperative evaluation and preparation)</dc:title>
  <dc:creator>User</dc:creator>
  <cp:lastModifiedBy>vis</cp:lastModifiedBy>
  <cp:revision>75</cp:revision>
  <dcterms:created xsi:type="dcterms:W3CDTF">2016-03-03T06:27:36Z</dcterms:created>
  <dcterms:modified xsi:type="dcterms:W3CDTF">2016-05-17T08:46:06Z</dcterms:modified>
</cp:coreProperties>
</file>