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7"/>
  </p:notesMasterIdLst>
  <p:sldIdLst>
    <p:sldId id="261" r:id="rId2"/>
    <p:sldId id="320" r:id="rId3"/>
    <p:sldId id="321" r:id="rId4"/>
    <p:sldId id="335" r:id="rId5"/>
    <p:sldId id="308" r:id="rId6"/>
    <p:sldId id="309" r:id="rId7"/>
    <p:sldId id="310" r:id="rId8"/>
    <p:sldId id="306" r:id="rId9"/>
    <p:sldId id="307" r:id="rId10"/>
    <p:sldId id="298" r:id="rId11"/>
    <p:sldId id="257" r:id="rId12"/>
    <p:sldId id="260" r:id="rId13"/>
    <p:sldId id="264" r:id="rId14"/>
    <p:sldId id="336" r:id="rId15"/>
    <p:sldId id="266" r:id="rId16"/>
    <p:sldId id="267" r:id="rId17"/>
    <p:sldId id="268" r:id="rId18"/>
    <p:sldId id="269" r:id="rId19"/>
    <p:sldId id="329" r:id="rId20"/>
    <p:sldId id="270" r:id="rId21"/>
    <p:sldId id="271" r:id="rId22"/>
    <p:sldId id="311" r:id="rId23"/>
    <p:sldId id="312" r:id="rId24"/>
    <p:sldId id="273" r:id="rId25"/>
    <p:sldId id="274" r:id="rId26"/>
    <p:sldId id="275" r:id="rId27"/>
    <p:sldId id="276" r:id="rId28"/>
    <p:sldId id="272" r:id="rId29"/>
    <p:sldId id="277" r:id="rId30"/>
    <p:sldId id="325" r:id="rId31"/>
    <p:sldId id="313" r:id="rId32"/>
    <p:sldId id="314" r:id="rId33"/>
    <p:sldId id="315" r:id="rId34"/>
    <p:sldId id="301" r:id="rId35"/>
    <p:sldId id="330" r:id="rId36"/>
    <p:sldId id="331" r:id="rId37"/>
    <p:sldId id="316" r:id="rId38"/>
    <p:sldId id="280" r:id="rId39"/>
    <p:sldId id="281" r:id="rId40"/>
    <p:sldId id="332" r:id="rId41"/>
    <p:sldId id="318" r:id="rId42"/>
    <p:sldId id="317" r:id="rId43"/>
    <p:sldId id="284" r:id="rId44"/>
    <p:sldId id="334" r:id="rId45"/>
    <p:sldId id="333" r:id="rId46"/>
    <p:sldId id="285" r:id="rId47"/>
    <p:sldId id="286" r:id="rId48"/>
    <p:sldId id="287" r:id="rId49"/>
    <p:sldId id="283" r:id="rId50"/>
    <p:sldId id="326" r:id="rId51"/>
    <p:sldId id="327" r:id="rId52"/>
    <p:sldId id="328" r:id="rId53"/>
    <p:sldId id="288" r:id="rId54"/>
    <p:sldId id="319" r:id="rId55"/>
    <p:sldId id="289" r:id="rId56"/>
    <p:sldId id="300" r:id="rId57"/>
    <p:sldId id="290" r:id="rId58"/>
    <p:sldId id="292" r:id="rId59"/>
    <p:sldId id="293" r:id="rId60"/>
    <p:sldId id="294" r:id="rId61"/>
    <p:sldId id="337" r:id="rId62"/>
    <p:sldId id="296" r:id="rId63"/>
    <p:sldId id="297" r:id="rId64"/>
    <p:sldId id="256" r:id="rId65"/>
    <p:sldId id="299" r:id="rId66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6600CC"/>
    <a:srgbClr val="9933FF"/>
    <a:srgbClr val="333399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1" d="100"/>
          <a:sy n="71" d="100"/>
        </p:scale>
        <p:origin x="-59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6E1AC6-E734-4EBE-B382-D35D945655CE}" type="doc">
      <dgm:prSet loTypeId="urn:microsoft.com/office/officeart/2005/8/layout/pyramid4" loCatId="relationship" qsTypeId="urn:microsoft.com/office/officeart/2005/8/quickstyle/simple1" qsCatId="simple" csTypeId="urn:microsoft.com/office/officeart/2005/8/colors/accent1_2" csCatId="accent1" phldr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</dgm:spPr>
      <dgm:t>
        <a:bodyPr/>
        <a:lstStyle/>
        <a:p>
          <a:endParaRPr lang="th-TH"/>
        </a:p>
      </dgm:t>
    </dgm:pt>
    <dgm:pt modelId="{323DC7A3-E60C-4F71-B9EF-AD4D26E2280C}">
      <dgm:prSet phldrT="[Text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th-TH" sz="1800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วิธีประกาศเชิญชวน</a:t>
          </a:r>
          <a:endParaRPr lang="th-TH" sz="1800" b="1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D778772B-7B6F-4BCB-8395-870C5EB3AF9A}" type="parTrans" cxnId="{BF383824-C748-42A2-8538-A951813BCEE0}">
      <dgm:prSet/>
      <dgm:spPr/>
      <dgm:t>
        <a:bodyPr/>
        <a:lstStyle/>
        <a:p>
          <a:endParaRPr lang="th-TH"/>
        </a:p>
      </dgm:t>
    </dgm:pt>
    <dgm:pt modelId="{39D6BE2C-9668-4FB9-AC0A-00F12D3F9152}" type="sibTrans" cxnId="{BF383824-C748-42A2-8538-A951813BCEE0}">
      <dgm:prSet/>
      <dgm:spPr/>
      <dgm:t>
        <a:bodyPr/>
        <a:lstStyle/>
        <a:p>
          <a:endParaRPr lang="th-TH"/>
        </a:p>
      </dgm:t>
    </dgm:pt>
    <dgm:pt modelId="{A1AA125D-3286-4A7E-BD58-D67391AB5290}">
      <dgm:prSet phldrT="[Text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th-TH" sz="2000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วิธีคัดเลือก</a:t>
          </a:r>
          <a:endParaRPr lang="th-TH" sz="2000" b="1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167337BE-2C85-4015-A108-49C7DD4A3604}" type="parTrans" cxnId="{C77F18A9-2D8A-457F-92DB-C344E84361ED}">
      <dgm:prSet/>
      <dgm:spPr/>
      <dgm:t>
        <a:bodyPr/>
        <a:lstStyle/>
        <a:p>
          <a:endParaRPr lang="th-TH"/>
        </a:p>
      </dgm:t>
    </dgm:pt>
    <dgm:pt modelId="{98C92B8F-03C8-41ED-AA53-06CE7B5A982F}" type="sibTrans" cxnId="{C77F18A9-2D8A-457F-92DB-C344E84361ED}">
      <dgm:prSet/>
      <dgm:spPr/>
      <dgm:t>
        <a:bodyPr/>
        <a:lstStyle/>
        <a:p>
          <a:endParaRPr lang="th-TH"/>
        </a:p>
      </dgm:t>
    </dgm:pt>
    <dgm:pt modelId="{031E75CB-E671-48C1-956E-7EC91154DB8D}">
      <dgm:prSet phldrT="[Text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th-TH" sz="2000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การจ้างที่ปรึกษา</a:t>
          </a:r>
          <a:endParaRPr lang="th-TH" sz="2000" b="1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8717B031-F41F-4028-8133-B74B6013D8A7}" type="parTrans" cxnId="{551BB3E2-966A-4D17-9D7E-62AB47EA6C7D}">
      <dgm:prSet/>
      <dgm:spPr/>
      <dgm:t>
        <a:bodyPr/>
        <a:lstStyle/>
        <a:p>
          <a:endParaRPr lang="th-TH"/>
        </a:p>
      </dgm:t>
    </dgm:pt>
    <dgm:pt modelId="{86C8A6A6-33F4-42C7-BE1E-41C6DD0F745B}" type="sibTrans" cxnId="{551BB3E2-966A-4D17-9D7E-62AB47EA6C7D}">
      <dgm:prSet/>
      <dgm:spPr/>
      <dgm:t>
        <a:bodyPr/>
        <a:lstStyle/>
        <a:p>
          <a:endParaRPr lang="th-TH"/>
        </a:p>
      </dgm:t>
    </dgm:pt>
    <dgm:pt modelId="{BAD26364-4612-48CB-BED9-00DFD6255B8E}">
      <dgm:prSet phldrT="[Text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solidFill>
          <a:srgbClr val="FFFF0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th-TH" sz="18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วิธีเฉพาะ</a:t>
          </a:r>
        </a:p>
        <a:p>
          <a:r>
            <a:rPr lang="th-TH" sz="18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เจาะจง</a:t>
          </a:r>
          <a:endParaRPr lang="th-TH" sz="1800" b="1" dirty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E34F07F7-D5F5-446A-94D3-5E5CFA50BFE8}" type="parTrans" cxnId="{597AD91A-666A-40EA-B564-BBB8070B7800}">
      <dgm:prSet/>
      <dgm:spPr/>
      <dgm:t>
        <a:bodyPr/>
        <a:lstStyle/>
        <a:p>
          <a:endParaRPr lang="th-TH"/>
        </a:p>
      </dgm:t>
    </dgm:pt>
    <dgm:pt modelId="{A3173F7F-DD1B-4621-A0C8-0BA60BA5B6A5}" type="sibTrans" cxnId="{597AD91A-666A-40EA-B564-BBB8070B7800}">
      <dgm:prSet/>
      <dgm:spPr/>
      <dgm:t>
        <a:bodyPr/>
        <a:lstStyle/>
        <a:p>
          <a:endParaRPr lang="th-TH"/>
        </a:p>
      </dgm:t>
    </dgm:pt>
    <dgm:pt modelId="{A738262A-B222-40EB-9992-6CEE76629E94}" type="pres">
      <dgm:prSet presAssocID="{2B6E1AC6-E734-4EBE-B382-D35D945655CE}" presName="compositeShape" presStyleCnt="0">
        <dgm:presLayoutVars>
          <dgm:chMax val="9"/>
          <dgm:dir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8559FB68-8685-4142-AEDF-85C52E7A3EE8}" type="pres">
      <dgm:prSet presAssocID="{2B6E1AC6-E734-4EBE-B382-D35D945655CE}" presName="triangle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BA6ABF82-6602-4D4D-B7A7-2632CC73FB91}" type="pres">
      <dgm:prSet presAssocID="{2B6E1AC6-E734-4EBE-B382-D35D945655CE}" presName="triangle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C62636C0-4926-40EC-AAFA-30EABFCE96BE}" type="pres">
      <dgm:prSet presAssocID="{2B6E1AC6-E734-4EBE-B382-D35D945655CE}" presName="triangle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7514A78B-54A2-4E51-A92B-A2BD654373D7}" type="pres">
      <dgm:prSet presAssocID="{2B6E1AC6-E734-4EBE-B382-D35D945655CE}" presName="triangle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597AD91A-666A-40EA-B564-BBB8070B7800}" srcId="{2B6E1AC6-E734-4EBE-B382-D35D945655CE}" destId="{BAD26364-4612-48CB-BED9-00DFD6255B8E}" srcOrd="3" destOrd="0" parTransId="{E34F07F7-D5F5-446A-94D3-5E5CFA50BFE8}" sibTransId="{A3173F7F-DD1B-4621-A0C8-0BA60BA5B6A5}"/>
    <dgm:cxn modelId="{C77F18A9-2D8A-457F-92DB-C344E84361ED}" srcId="{2B6E1AC6-E734-4EBE-B382-D35D945655CE}" destId="{A1AA125D-3286-4A7E-BD58-D67391AB5290}" srcOrd="1" destOrd="0" parTransId="{167337BE-2C85-4015-A108-49C7DD4A3604}" sibTransId="{98C92B8F-03C8-41ED-AA53-06CE7B5A982F}"/>
    <dgm:cxn modelId="{BF383824-C748-42A2-8538-A951813BCEE0}" srcId="{2B6E1AC6-E734-4EBE-B382-D35D945655CE}" destId="{323DC7A3-E60C-4F71-B9EF-AD4D26E2280C}" srcOrd="0" destOrd="0" parTransId="{D778772B-7B6F-4BCB-8395-870C5EB3AF9A}" sibTransId="{39D6BE2C-9668-4FB9-AC0A-00F12D3F9152}"/>
    <dgm:cxn modelId="{5DEFF8B3-1449-492F-BEC8-D5474501EC5B}" type="presOf" srcId="{323DC7A3-E60C-4F71-B9EF-AD4D26E2280C}" destId="{8559FB68-8685-4142-AEDF-85C52E7A3EE8}" srcOrd="0" destOrd="0" presId="urn:microsoft.com/office/officeart/2005/8/layout/pyramid4"/>
    <dgm:cxn modelId="{58B7731D-607C-4863-AB3E-501636150E8A}" type="presOf" srcId="{031E75CB-E671-48C1-956E-7EC91154DB8D}" destId="{C62636C0-4926-40EC-AAFA-30EABFCE96BE}" srcOrd="0" destOrd="0" presId="urn:microsoft.com/office/officeart/2005/8/layout/pyramid4"/>
    <dgm:cxn modelId="{47648AF1-5F42-47EB-BE9B-95CB9318D81C}" type="presOf" srcId="{2B6E1AC6-E734-4EBE-B382-D35D945655CE}" destId="{A738262A-B222-40EB-9992-6CEE76629E94}" srcOrd="0" destOrd="0" presId="urn:microsoft.com/office/officeart/2005/8/layout/pyramid4"/>
    <dgm:cxn modelId="{C66CDF2C-582C-4E35-A539-A9F30CBD94CA}" type="presOf" srcId="{A1AA125D-3286-4A7E-BD58-D67391AB5290}" destId="{BA6ABF82-6602-4D4D-B7A7-2632CC73FB91}" srcOrd="0" destOrd="0" presId="urn:microsoft.com/office/officeart/2005/8/layout/pyramid4"/>
    <dgm:cxn modelId="{551BB3E2-966A-4D17-9D7E-62AB47EA6C7D}" srcId="{2B6E1AC6-E734-4EBE-B382-D35D945655CE}" destId="{031E75CB-E671-48C1-956E-7EC91154DB8D}" srcOrd="2" destOrd="0" parTransId="{8717B031-F41F-4028-8133-B74B6013D8A7}" sibTransId="{86C8A6A6-33F4-42C7-BE1E-41C6DD0F745B}"/>
    <dgm:cxn modelId="{145462BD-6B58-4483-A5F5-CF4A6453E482}" type="presOf" srcId="{BAD26364-4612-48CB-BED9-00DFD6255B8E}" destId="{7514A78B-54A2-4E51-A92B-A2BD654373D7}" srcOrd="0" destOrd="0" presId="urn:microsoft.com/office/officeart/2005/8/layout/pyramid4"/>
    <dgm:cxn modelId="{AC90250D-65DC-43B6-AC5B-12D61F858D14}" type="presParOf" srcId="{A738262A-B222-40EB-9992-6CEE76629E94}" destId="{8559FB68-8685-4142-AEDF-85C52E7A3EE8}" srcOrd="0" destOrd="0" presId="urn:microsoft.com/office/officeart/2005/8/layout/pyramid4"/>
    <dgm:cxn modelId="{50ECF0E0-3D89-459E-86AA-5D58E0FCC7F4}" type="presParOf" srcId="{A738262A-B222-40EB-9992-6CEE76629E94}" destId="{BA6ABF82-6602-4D4D-B7A7-2632CC73FB91}" srcOrd="1" destOrd="0" presId="urn:microsoft.com/office/officeart/2005/8/layout/pyramid4"/>
    <dgm:cxn modelId="{E8682461-BD4A-43EE-B338-94FECDE7489C}" type="presParOf" srcId="{A738262A-B222-40EB-9992-6CEE76629E94}" destId="{C62636C0-4926-40EC-AAFA-30EABFCE96BE}" srcOrd="2" destOrd="0" presId="urn:microsoft.com/office/officeart/2005/8/layout/pyramid4"/>
    <dgm:cxn modelId="{2387A32A-FC3E-4B16-9264-1A884BD7DBAF}" type="presParOf" srcId="{A738262A-B222-40EB-9992-6CEE76629E94}" destId="{7514A78B-54A2-4E51-A92B-A2BD654373D7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59FB68-8685-4142-AEDF-85C52E7A3EE8}">
      <dsp:nvSpPr>
        <dsp:cNvPr id="0" name=""/>
        <dsp:cNvSpPr/>
      </dsp:nvSpPr>
      <dsp:spPr>
        <a:xfrm>
          <a:off x="2983309" y="0"/>
          <a:ext cx="2262981" cy="2262981"/>
        </a:xfrm>
        <a:prstGeom prst="triangle">
          <a:avLst/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800" b="1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วิธีประกาศเชิญชวน</a:t>
          </a:r>
          <a:endParaRPr lang="th-TH" sz="1800" b="1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3549054" y="1131491"/>
        <a:ext cx="1131491" cy="1131490"/>
      </dsp:txXfrm>
    </dsp:sp>
    <dsp:sp modelId="{BA6ABF82-6602-4D4D-B7A7-2632CC73FB91}">
      <dsp:nvSpPr>
        <dsp:cNvPr id="0" name=""/>
        <dsp:cNvSpPr/>
      </dsp:nvSpPr>
      <dsp:spPr>
        <a:xfrm>
          <a:off x="1851818" y="2262981"/>
          <a:ext cx="2262981" cy="2262981"/>
        </a:xfrm>
        <a:prstGeom prst="triangle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b="1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วิธีคัดเลือก</a:t>
          </a:r>
          <a:endParaRPr lang="th-TH" sz="2000" b="1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2417563" y="3394472"/>
        <a:ext cx="1131491" cy="1131490"/>
      </dsp:txXfrm>
    </dsp:sp>
    <dsp:sp modelId="{C62636C0-4926-40EC-AAFA-30EABFCE96BE}">
      <dsp:nvSpPr>
        <dsp:cNvPr id="0" name=""/>
        <dsp:cNvSpPr/>
      </dsp:nvSpPr>
      <dsp:spPr>
        <a:xfrm rot="10800000">
          <a:off x="2983309" y="2262981"/>
          <a:ext cx="2262981" cy="2262981"/>
        </a:xfrm>
        <a:prstGeom prst="triangle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b="1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การจ้างที่ปรึกษา</a:t>
          </a:r>
          <a:endParaRPr lang="th-TH" sz="2000" b="1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 rot="10800000">
        <a:off x="3549054" y="2262981"/>
        <a:ext cx="1131491" cy="1131490"/>
      </dsp:txXfrm>
    </dsp:sp>
    <dsp:sp modelId="{7514A78B-54A2-4E51-A92B-A2BD654373D7}">
      <dsp:nvSpPr>
        <dsp:cNvPr id="0" name=""/>
        <dsp:cNvSpPr/>
      </dsp:nvSpPr>
      <dsp:spPr>
        <a:xfrm>
          <a:off x="4114800" y="2262981"/>
          <a:ext cx="2262981" cy="2262981"/>
        </a:xfrm>
        <a:prstGeom prst="triangle">
          <a:avLst/>
        </a:prstGeom>
        <a:solidFill>
          <a:srgbClr val="FFFF00"/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8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วิธีเฉพาะ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8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เจาะจง</a:t>
          </a:r>
          <a:endParaRPr lang="th-TH" sz="1800" b="1" kern="1200" dirty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4680545" y="3394472"/>
        <a:ext cx="1131491" cy="11314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AAF336-56B6-4D11-82C3-E6CEAD5BEE28}" type="datetimeFigureOut">
              <a:rPr lang="th-TH" smtClean="0"/>
              <a:t>20/04/60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5FA5EB-7105-4FE9-87C8-148659EF236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61906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EEDD8-87E2-4C48-9A0A-7DD3497616CC}" type="datetimeFigureOut">
              <a:rPr lang="th-TH" smtClean="0"/>
              <a:t>20/04/60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1E9BC-B6B2-4468-A26E-4C7BE721C92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10254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EEDD8-87E2-4C48-9A0A-7DD3497616CC}" type="datetimeFigureOut">
              <a:rPr lang="th-TH" smtClean="0"/>
              <a:t>20/04/60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1E9BC-B6B2-4468-A26E-4C7BE721C92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41777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EEDD8-87E2-4C48-9A0A-7DD3497616CC}" type="datetimeFigureOut">
              <a:rPr lang="th-TH" smtClean="0"/>
              <a:t>20/04/60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1E9BC-B6B2-4468-A26E-4C7BE721C92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80061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EEDD8-87E2-4C48-9A0A-7DD3497616CC}" type="datetimeFigureOut">
              <a:rPr lang="th-TH" smtClean="0"/>
              <a:t>20/04/60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1E9BC-B6B2-4468-A26E-4C7BE721C92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21152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EEDD8-87E2-4C48-9A0A-7DD3497616CC}" type="datetimeFigureOut">
              <a:rPr lang="th-TH" smtClean="0"/>
              <a:t>20/04/60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1E9BC-B6B2-4468-A26E-4C7BE721C92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58218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EEDD8-87E2-4C48-9A0A-7DD3497616CC}" type="datetimeFigureOut">
              <a:rPr lang="th-TH" smtClean="0"/>
              <a:t>20/04/60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1E9BC-B6B2-4468-A26E-4C7BE721C92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30993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EEDD8-87E2-4C48-9A0A-7DD3497616CC}" type="datetimeFigureOut">
              <a:rPr lang="th-TH" smtClean="0"/>
              <a:t>20/04/60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1E9BC-B6B2-4468-A26E-4C7BE721C92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7963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EEDD8-87E2-4C48-9A0A-7DD3497616CC}" type="datetimeFigureOut">
              <a:rPr lang="th-TH" smtClean="0"/>
              <a:t>20/04/60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1E9BC-B6B2-4468-A26E-4C7BE721C92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21808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EEDD8-87E2-4C48-9A0A-7DD3497616CC}" type="datetimeFigureOut">
              <a:rPr lang="th-TH" smtClean="0"/>
              <a:t>20/04/60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1E9BC-B6B2-4468-A26E-4C7BE721C92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11973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EEDD8-87E2-4C48-9A0A-7DD3497616CC}" type="datetimeFigureOut">
              <a:rPr lang="th-TH" smtClean="0"/>
              <a:t>20/04/60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1E9BC-B6B2-4468-A26E-4C7BE721C92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81191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EEDD8-87E2-4C48-9A0A-7DD3497616CC}" type="datetimeFigureOut">
              <a:rPr lang="th-TH" smtClean="0"/>
              <a:t>20/04/60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1E9BC-B6B2-4468-A26E-4C7BE721C92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56894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3EEDD8-87E2-4C48-9A0A-7DD3497616CC}" type="datetimeFigureOut">
              <a:rPr lang="th-TH" smtClean="0"/>
              <a:t>20/04/60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41E9BC-B6B2-4468-A26E-4C7BE721C92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90393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thaipublica.org/wp-content/uploads/2015/07/%E0%B8%A3%E0%B9%88%E0%B8%B2%E0%B8%87-%E0%B8%9E.%E0%B8%A3.%E0%B8%9A.%E0%B8%81%E0%B8%B2%E0%B8%A3%E0%B8%88%E0%B8%B1%E0%B8%94%E0%B8%8B%E0%B8%B7%E0%B9%89%E0%B8%AD%E0%B8%88%E0%B8%B1%E0%B8%94%E0%B8%88%E0%B9%89%E0%B8%B2%E0%B8%87%E0%B9%81%E0%B8%A5%E0%B8%B0%E0%B8%81%E0%B8%B2%E0%B8%A3%E0%B8%9A%E0%B8%A3%E0%B8%B4%E0%B8%AB%E0%B8%B2%E0%B8%A3%E0%B8%9E%E0%B8%B1%E0%B8%AA%E0%B8%94%E0%B8%B8%E0%B8%A0%E0%B8%B2%E0%B8%84%E0%B8%A3%E0%B8%B1%E0%B8%90-%E0%B8%9E.%E0%B8%A8.-.....pdf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opm.go.th/webservice/content/MainFrameNPS.asp" TargetMode="External"/><Relationship Id="rId4" Type="http://schemas.openxmlformats.org/officeDocument/2006/relationships/hyperlink" Target="http://www.ratchakitcha.soc.go.th/DATA/PDF/2535/A/007/13.PDF" TargetMode="Externa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ผลการค้นหารูปภาพสำหรับ พรบ จัดซื้อจัดจ้าง 255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2" y="24408"/>
            <a:ext cx="9133237" cy="592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5949280"/>
            <a:ext cx="8229600" cy="720080"/>
          </a:xfrm>
        </p:spPr>
        <p:txBody>
          <a:bodyPr/>
          <a:lstStyle/>
          <a:p>
            <a:pPr marL="0" indent="0" algn="ctr">
              <a:buNone/>
            </a:pP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นายธีรเดช   บุญวาศ</a:t>
            </a:r>
            <a:endParaRPr lang="th-TH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45676" y="1556792"/>
            <a:ext cx="4658372" cy="352839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พระราชบัญญัติ</a:t>
            </a:r>
            <a:r>
              <a:rPr lang="th-TH" sz="40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th-TH" sz="40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40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การจัดซื้อจัดจ้าง</a:t>
            </a:r>
            <a:br>
              <a:rPr lang="th-TH" sz="40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40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และการบริหารพัสดุ</a:t>
            </a:r>
            <a:r>
              <a:rPr lang="th-TH" sz="4000" b="1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ภาครัฐ </a:t>
            </a:r>
          </a:p>
          <a:p>
            <a:pPr algn="ctr"/>
            <a:r>
              <a:rPr lang="th-TH" sz="4000" b="1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พศ. </a:t>
            </a:r>
            <a:r>
              <a:rPr lang="en-US" sz="40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2560</a:t>
            </a:r>
            <a:endParaRPr lang="th-TH" sz="4000" b="1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87824" y="5445224"/>
            <a:ext cx="30636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24 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เมษายน </a:t>
            </a: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2560</a:t>
            </a:r>
            <a:endParaRPr lang="th-TH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1010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99181"/>
            <a:ext cx="8856984" cy="6398171"/>
          </a:xfrm>
        </p:spPr>
        <p:txBody>
          <a:bodyPr>
            <a:normAutofit fontScale="92500" lnSpcReduction="20000"/>
          </a:bodyPr>
          <a:lstStyle/>
          <a:p>
            <a:r>
              <a:rPr lang="th-TH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วันที่ 15 ธ.ค.59  ที่ประชุมสภานิติบัญญัติแห่งชาติ (สนช.) </a:t>
            </a:r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ได้มีการพิจารณาร่าง พ.ร.บ.การจัดซื้อจัดจ้างและการบริหารพัสดุภาครัฐ</a:t>
            </a:r>
            <a:r>
              <a:rPr lang="th-TH" b="1" dirty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 </a:t>
            </a:r>
            <a:endParaRPr lang="th-TH" b="1" dirty="0" smtClean="0">
              <a:solidFill>
                <a:srgbClr val="0000CC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ทั้งนี้ ในมาตรา 7 บัญญัติ</a:t>
            </a:r>
            <a:r>
              <a:rPr lang="th-TH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ไม่ให้ใช้บังคับ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แก่</a:t>
            </a:r>
          </a:p>
          <a:p>
            <a:r>
              <a:rPr lang="th-TH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</a:t>
            </a:r>
            <a:r>
              <a:rPr lang="th-TH" b="1" dirty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จัดซื้อจัดจ้างของรัฐวิสาหกิจที่เกี่ยวกับการพาณิชย์โดยตรง </a:t>
            </a:r>
            <a:endParaRPr lang="th-TH" b="1" dirty="0" smtClean="0">
              <a:solidFill>
                <a:srgbClr val="0000CC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b="1" dirty="0" smtClean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</a:t>
            </a:r>
            <a:r>
              <a:rPr lang="th-TH" b="1" dirty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จัดซื้อจัดจ้างยุทโธปกรณ์และการบริการที่เกี่ยวกับความมั่นคงของชาติโดยวิธีรัฐบาลต่อรัฐบาล</a:t>
            </a:r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th-TH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หรือ</a:t>
            </a:r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โดยการจัดซื้อจัดจ้างจากต่างประเทศที่กฎหมายของประเทศนั้นกำหนดไว้เป็นอย่างอื่น </a:t>
            </a:r>
            <a:endParaRPr lang="th-TH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b="1" dirty="0" smtClean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</a:t>
            </a:r>
            <a:r>
              <a:rPr lang="th-TH" b="1" dirty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จัดซื้อจัดจ้างจากเพื่อการวิจัยและพัฒนาเพื่อการให้บริการทางวิชาการของสถาบันอุดมศึกษา </a:t>
            </a:r>
            <a:endParaRPr lang="th-TH" b="1" dirty="0" smtClean="0">
              <a:solidFill>
                <a:schemeClr val="accent6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b="1" dirty="0" smtClean="0">
                <a:solidFill>
                  <a:srgbClr val="66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</a:t>
            </a:r>
            <a:r>
              <a:rPr lang="th-TH" b="1" dirty="0">
                <a:solidFill>
                  <a:srgbClr val="66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จัดซื้อจัดจ้างโดยใช้เงินกู้หรือเงินช่วยเหลือจากรัฐบาลต่างประเทศ องค์กรระหว่างประเทศ</a:t>
            </a:r>
          </a:p>
        </p:txBody>
      </p:sp>
    </p:spTree>
    <p:extLst>
      <p:ext uri="{BB962C8B-B14F-4D97-AF65-F5344CB8AC3E}">
        <p14:creationId xmlns:p14="http://schemas.microsoft.com/office/powerpoint/2010/main" val="4265226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2290" y="44624"/>
            <a:ext cx="7772400" cy="720080"/>
          </a:xfrm>
        </p:spPr>
        <p:txBody>
          <a:bodyPr>
            <a:normAutofit fontScale="90000"/>
          </a:bodyPr>
          <a:lstStyle/>
          <a:p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หลักการ</a:t>
            </a:r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และเหตุผล </a:t>
            </a:r>
          </a:p>
        </p:txBody>
      </p:sp>
      <p:sp>
        <p:nvSpPr>
          <p:cNvPr id="4" name="Rectangle 3"/>
          <p:cNvSpPr/>
          <p:nvPr/>
        </p:nvSpPr>
        <p:spPr>
          <a:xfrm>
            <a:off x="179512" y="1412776"/>
            <a:ext cx="889248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การ</a:t>
            </a:r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จัดซื้อจัดจ้างมีกรอบการปฏิบัติงานที่เป็นมาตรฐานเดียวกัน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th-TH" b="1" dirty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มุ่งเน้นการเปิดเผยข้อมูล เพื่อความโปร่งใส และมีการแข่งขันอย่างเป็นธรรม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th-TH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คำนึงถึง</a:t>
            </a:r>
            <a:r>
              <a:rPr lang="th-TH" b="1" dirty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วัตถุประสงค์การใช้งาน</a:t>
            </a:r>
            <a:r>
              <a:rPr lang="th-TH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เป็นสำคัญ </a:t>
            </a:r>
            <a:r>
              <a:rPr lang="th-TH" b="1" dirty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เพื่อให้เกิดความคุ้มค่าในการใช้จ่ายเงิน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th-TH" b="1" dirty="0">
                <a:solidFill>
                  <a:srgbClr val="CC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เน้นการวางแผนและประเมินผลเพื่อให้เกิดประสิทธิภาพและประสิทธิผล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ส่งเสริมให้ภาคประชาชนมีส่วนร่วม เพื่อตรวจสอบและป้องกันการทุจริต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th-TH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การจัดซื้อจัดจ้างด้วยวิธีการทางอิเล็กทรอนิกส์ เพื่อการเปิดเผยโปร่งใส </a:t>
            </a:r>
          </a:p>
        </p:txBody>
      </p:sp>
      <p:sp>
        <p:nvSpPr>
          <p:cNvPr id="5" name="Rectangle 4"/>
          <p:cNvSpPr/>
          <p:nvPr/>
        </p:nvSpPr>
        <p:spPr>
          <a:xfrm>
            <a:off x="1730588" y="764704"/>
            <a:ext cx="5855804" cy="523220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สร้าง</a:t>
            </a:r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ความเชื่อมั่นให้กับทุกภาคส่วน </a:t>
            </a:r>
            <a:endParaRPr lang="th-TH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826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3930" y="803310"/>
            <a:ext cx="2849635" cy="467849"/>
          </a:xfr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สินค้า </a:t>
            </a:r>
            <a:endParaRPr lang="th-TH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0599" y="1341044"/>
            <a:ext cx="2890664" cy="1850682"/>
          </a:xfr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วัสดุ </a:t>
            </a:r>
            <a:endParaRPr lang="th-TH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ครุภัณฑ์ </a:t>
            </a:r>
          </a:p>
          <a:p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ที่ดิน </a:t>
            </a:r>
            <a:endParaRPr lang="th-TH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สิ่งปลูกสร้าง </a:t>
            </a:r>
          </a:p>
          <a:p>
            <a:endParaRPr lang="th-TH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endParaRPr lang="th-TH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031401" y="66215"/>
            <a:ext cx="4112599" cy="571500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2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งานบริการ </a:t>
            </a:r>
            <a:endParaRPr lang="th-TH" sz="24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031401" y="667772"/>
            <a:ext cx="4114800" cy="2143523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2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งานจ้างบริการ </a:t>
            </a:r>
          </a:p>
          <a:p>
            <a:r>
              <a:rPr lang="th-TH" sz="2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งานจ้างเหมาบริการ </a:t>
            </a:r>
          </a:p>
          <a:p>
            <a:r>
              <a:rPr lang="th-TH" sz="2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งานจ้างทำของ </a:t>
            </a:r>
          </a:p>
          <a:p>
            <a:r>
              <a:rPr lang="th-TH" sz="2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การรับขนตามประมวลกฎหมายแพ่งและพาณิช</a:t>
            </a:r>
            <a:endParaRPr lang="th-TH" sz="24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72411" y="139405"/>
            <a:ext cx="2530624" cy="79208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2400" b="1" smtClean="0">
                <a:latin typeface="Tahoma" pitchFamily="34" charset="0"/>
                <a:ea typeface="Tahoma" pitchFamily="34" charset="0"/>
                <a:cs typeface="Tahoma" pitchFamily="34" charset="0"/>
              </a:rPr>
              <a:t>การจัดซื้อ</a:t>
            </a:r>
            <a:br>
              <a:rPr lang="th-TH" sz="2400" b="1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2400" b="1" smtClean="0">
                <a:latin typeface="Tahoma" pitchFamily="34" charset="0"/>
                <a:ea typeface="Tahoma" pitchFamily="34" charset="0"/>
                <a:cs typeface="Tahoma" pitchFamily="34" charset="0"/>
              </a:rPr>
              <a:t>จัดจ้าง </a:t>
            </a:r>
            <a:endParaRPr lang="th-TH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79511" y="971156"/>
            <a:ext cx="2523523" cy="186962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2400" b="1" smtClean="0">
                <a:latin typeface="Tahoma" pitchFamily="34" charset="0"/>
                <a:ea typeface="Tahoma" pitchFamily="34" charset="0"/>
                <a:cs typeface="Tahoma" pitchFamily="34" charset="0"/>
              </a:rPr>
              <a:t>ซื้อ </a:t>
            </a:r>
            <a:endParaRPr lang="th-TH" sz="240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sz="2400" b="1" smtClean="0">
                <a:latin typeface="Tahoma" pitchFamily="34" charset="0"/>
                <a:ea typeface="Tahoma" pitchFamily="34" charset="0"/>
                <a:cs typeface="Tahoma" pitchFamily="34" charset="0"/>
              </a:rPr>
              <a:t>จ้าง </a:t>
            </a:r>
            <a:endParaRPr lang="th-TH" sz="240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sz="2400" b="1" smtClean="0">
                <a:latin typeface="Tahoma" pitchFamily="34" charset="0"/>
                <a:ea typeface="Tahoma" pitchFamily="34" charset="0"/>
                <a:cs typeface="Tahoma" pitchFamily="34" charset="0"/>
              </a:rPr>
              <a:t>เช่า </a:t>
            </a:r>
            <a:endParaRPr lang="th-TH" sz="240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sz="2400" b="1" smtClean="0">
                <a:latin typeface="Tahoma" pitchFamily="34" charset="0"/>
                <a:ea typeface="Tahoma" pitchFamily="34" charset="0"/>
                <a:cs typeface="Tahoma" pitchFamily="34" charset="0"/>
              </a:rPr>
              <a:t>แลกเปลี่ยน </a:t>
            </a:r>
            <a:endParaRPr lang="th-TH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79511" y="2887495"/>
            <a:ext cx="2523523" cy="578553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2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พัสดุ </a:t>
            </a:r>
            <a:endParaRPr lang="th-TH" sz="24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01074" y="3466048"/>
            <a:ext cx="3399551" cy="3240360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h-TH" sz="24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สินค้า </a:t>
            </a:r>
          </a:p>
          <a:p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งานจ้างก่อสร้าง </a:t>
            </a:r>
          </a:p>
          <a:p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งานจ้างออกแบบและควบคุมงาน </a:t>
            </a:r>
          </a:p>
          <a:p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งานจ้างที่ปรึกษา </a:t>
            </a:r>
          </a:p>
          <a:p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งานบริการ </a:t>
            </a:r>
            <a:endParaRPr lang="th-TH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15816" y="116632"/>
            <a:ext cx="19784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ความหมาย</a:t>
            </a:r>
            <a:endParaRPr lang="th-TH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796136" y="2821803"/>
            <a:ext cx="266429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งานก่อสร้าง </a:t>
            </a:r>
            <a:endParaRPr lang="th-TH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3779912" y="3364031"/>
            <a:ext cx="5328592" cy="334237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งานก่อสร้างอาคาร </a:t>
            </a:r>
          </a:p>
          <a:p>
            <a:pPr marL="0" indent="0">
              <a:buFont typeface="Arial" pitchFamily="34" charset="0"/>
              <a:buNone/>
            </a:pP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อาคารที่ทำการ โรงพยาบาล โรงเรียน สนามกีฬา เสาธง รั้ว </a:t>
            </a:r>
          </a:p>
          <a:p>
            <a:r>
              <a:rPr lang="th-TH" sz="2400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สาธารณูปโภค</a:t>
            </a:r>
          </a:p>
          <a:p>
            <a:pPr marL="0" indent="0">
              <a:buFont typeface="Arial" pitchFamily="34" charset="0"/>
              <a:buNone/>
            </a:pPr>
            <a:r>
              <a:rPr lang="th-TH" sz="2400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ประปา ไฟฟ้า สื่อสาร โทรคมนาคม การระบายน้ำ การขนส่งทางบก ทางน้ำ ทางเรือ ทางอากาศ </a:t>
            </a:r>
          </a:p>
          <a:p>
            <a:r>
              <a:rPr lang="th-TH" sz="2400" b="1" dirty="0" smtClean="0">
                <a:solidFill>
                  <a:srgbClr val="CC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การปรับปรุงซ่อมแซม </a:t>
            </a:r>
            <a:endParaRPr lang="th-TH" sz="2400" b="1" dirty="0">
              <a:solidFill>
                <a:srgbClr val="CC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661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0622"/>
            <a:ext cx="2602632" cy="850106"/>
          </a:xfr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th-TH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ราคากลาง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96" y="908721"/>
            <a:ext cx="9108504" cy="4608512"/>
          </a:xfrm>
        </p:spPr>
        <p:txBody>
          <a:bodyPr>
            <a:normAutofit fontScale="62500" lnSpcReduction="20000"/>
          </a:bodyPr>
          <a:lstStyle/>
          <a:p>
            <a:endParaRPr lang="th-TH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พิจารณาตามลำดับ</a:t>
            </a:r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ดังนี้ </a:t>
            </a:r>
          </a:p>
          <a:p>
            <a:pPr marL="0" indent="0">
              <a:buNone/>
            </a:pP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(</a:t>
            </a:r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1) 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คำนวณ</a:t>
            </a:r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ตามหลักเกณฑ์ที่คณะกรรมการราคา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กลางกำหนด </a:t>
            </a:r>
          </a:p>
          <a:p>
            <a:pPr marL="0" indent="0">
              <a:buNone/>
            </a:pPr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(</a:t>
            </a:r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2) ราคาอ้างอิงที่กรมบัญชีกลาง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จัดทำ</a:t>
            </a:r>
          </a:p>
          <a:p>
            <a:pPr marL="0" indent="0">
              <a:buNone/>
            </a:pPr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(3) </a:t>
            </a:r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ราคามาตรฐานที่สานักงบประมาณหรือหน่วยงานกลางอื่นกาหนด </a:t>
            </a:r>
          </a:p>
          <a:p>
            <a:pPr marL="0" indent="0">
              <a:buNone/>
            </a:pPr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(</a:t>
            </a:r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4) สืบราคาจากท้องตลาด </a:t>
            </a:r>
            <a:endParaRPr lang="th-TH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(</a:t>
            </a:r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5) ราคาที่เคยซื้อหรือจ้างครั้งสุดท้ายภายในระยะเวลาสองปีงบประมาณ </a:t>
            </a:r>
          </a:p>
          <a:p>
            <a:endParaRPr lang="th-TH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b="1" dirty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กรณีที่มีราคาตาม (1) ให้ใช้ราคาตาม (1) </a:t>
            </a:r>
            <a:r>
              <a:rPr lang="th-TH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ก่อน</a:t>
            </a:r>
          </a:p>
          <a:p>
            <a:r>
              <a:rPr lang="th-TH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b="1" dirty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แต่ถ้า</a:t>
            </a:r>
            <a:r>
              <a:rPr lang="th-TH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ไม่มีราคา</a:t>
            </a:r>
            <a:r>
              <a:rPr lang="th-TH" b="1" dirty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ตาม (1) ให้ใช้ราคาตาม (2) หรือ (3) </a:t>
            </a:r>
            <a:endParaRPr lang="th-TH" b="1" dirty="0" smtClean="0">
              <a:solidFill>
                <a:srgbClr val="0000CC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ใน</a:t>
            </a:r>
            <a:r>
              <a:rPr lang="th-TH" b="1" dirty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กรณีที่ไม่มีราคาตาม (1) (2) หรือ (3) ให้ใช้ราคาตาม (4) หรือ (5</a:t>
            </a:r>
            <a:r>
              <a:rPr lang="th-TH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</a:p>
          <a:p>
            <a:endParaRPr lang="th-TH" b="1" dirty="0" smtClean="0">
              <a:solidFill>
                <a:srgbClr val="0000CC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sz="46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46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ทั้งนี้จะใช้ราคาใดให้</a:t>
            </a:r>
            <a:r>
              <a:rPr lang="th-TH" sz="46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คำนึงถึง</a:t>
            </a:r>
            <a:r>
              <a:rPr lang="th-TH" sz="46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ประโยชน์ของหน่วยงานรัฐ</a:t>
            </a:r>
            <a:r>
              <a:rPr lang="th-TH" sz="46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เป็นสำคัญ </a:t>
            </a:r>
            <a:endParaRPr lang="th-TH" sz="46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9482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รูปภาพที่เกี่ยวข้อ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112906"/>
            <a:ext cx="2699791" cy="2699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4114800" cy="926976"/>
          </a:xfrm>
        </p:spPr>
        <p:txBody>
          <a:bodyPr>
            <a:normAutofit/>
          </a:bodyPr>
          <a:lstStyle/>
          <a:p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เงินงบประมาณ </a:t>
            </a:r>
            <a:endParaRPr lang="th-TH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836712"/>
            <a:ext cx="5976664" cy="3456384"/>
          </a:xfr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endParaRPr lang="th-TH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เงิน</a:t>
            </a:r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งบประมาณตามกฎหมายว่าด้วยงบประมาณรายจ่าย กฎหมายวิธีการงบประมาณ กฎหมายว่าด้วยเงินคงคลัง </a:t>
            </a:r>
            <a:endParaRPr lang="th-TH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เงิน</a:t>
            </a:r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ที่รับไว้โดยไม่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ต้องนำส่ง</a:t>
            </a:r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คลังตามกฎหมาย </a:t>
            </a:r>
            <a:endParaRPr lang="th-TH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เงินกู้ </a:t>
            </a:r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เงินช่วยเหลือ </a:t>
            </a:r>
            <a:endParaRPr lang="th-TH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" name="Picture 2" descr="C:\Users\acer\Desktop\ภ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92" t="36457" r="58364" b="17952"/>
          <a:stretch/>
        </p:blipFill>
        <p:spPr bwMode="auto">
          <a:xfrm flipH="1">
            <a:off x="6767735" y="22539"/>
            <a:ext cx="2376265" cy="66651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134377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หน่วยงาน</a:t>
            </a:r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ภาครัฐ </a:t>
            </a:r>
            <a:endParaRPr lang="th-TH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600200"/>
            <a:ext cx="6491064" cy="4525963"/>
          </a:xfrm>
          <a:ln>
            <a:noFill/>
          </a:ln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th-TH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b="1" dirty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ราชการส่วนภูมิภาค </a:t>
            </a:r>
            <a:endParaRPr lang="th-TH" dirty="0">
              <a:solidFill>
                <a:srgbClr val="0000CC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ราชการส่วนท้องถิ่น </a:t>
            </a:r>
            <a:endParaRPr lang="th-TH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ราชการส่วนกลาง </a:t>
            </a:r>
            <a:endParaRPr lang="th-TH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รัฐวิสาหกิจ </a:t>
            </a:r>
            <a:endParaRPr lang="th-TH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องค์การมหาชน </a:t>
            </a:r>
            <a:endParaRPr lang="th-TH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หน่วยงานอิสระของรัฐ </a:t>
            </a:r>
            <a:endParaRPr lang="th-TH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องค์กรตามรัฐธรรมนูญ </a:t>
            </a:r>
            <a:endParaRPr lang="th-TH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หน่วยงานอื่นๆ </a:t>
            </a:r>
            <a:endParaRPr lang="th-TH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098" name="Picture 2" descr="ผลการค้นหารูปภาพสำหรับ กระทรวงสาธารณสุ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700808"/>
            <a:ext cx="5108601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0" y="4365104"/>
            <a:ext cx="43924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องค์กรตรวจสอบการใช้อำนาจรัฐ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มหาวิทยาลัยในกำกับรัฐ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หน่วยงานสังกัดรัฐสภา</a:t>
            </a:r>
            <a:endParaRPr lang="th-TH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264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4624"/>
            <a:ext cx="8352928" cy="778098"/>
          </a:xfr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th-TH" sz="4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มาตรา </a:t>
            </a:r>
            <a:r>
              <a:rPr lang="th-TH" sz="4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8 หลักการจัดซื้อจัดจ้าง </a:t>
            </a:r>
            <a:endParaRPr lang="th-TH" sz="4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908720"/>
            <a:ext cx="4464496" cy="2620888"/>
          </a:xfr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th-TH" b="1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คุ้มค่า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th-TH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มีคุณลักษณะตอบสนองวัตถุประสงค์การใช้งาน </a:t>
            </a:r>
            <a:endParaRPr lang="th-TH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และมีราคาเหมาะสม </a:t>
            </a:r>
            <a:endParaRPr lang="th-TH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60032" y="908720"/>
            <a:ext cx="4210647" cy="2677656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b="1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โปร่งใส</a:t>
            </a:r>
            <a:endParaRPr lang="th-TH" u="sng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เปิดเผยข้อมูล </a:t>
            </a:r>
            <a:endParaRPr lang="th-TH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เปิดโอกาส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ให้แข่งขัน </a:t>
            </a:r>
            <a:endParaRPr lang="th-TH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อย่างเป็น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ธรรม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มีระยะเพียงพอต่อการ</a:t>
            </a:r>
          </a:p>
          <a:p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ยื่นข้อเสนอ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2812" y="3573016"/>
            <a:ext cx="4588115" cy="1569660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h-TH" sz="2400" b="1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ประสิทธิภาพ</a:t>
            </a:r>
            <a:r>
              <a:rPr lang="th-TH" sz="2400" b="1" u="sng" dirty="0">
                <a:latin typeface="Tahoma" pitchFamily="34" charset="0"/>
                <a:ea typeface="Tahoma" pitchFamily="34" charset="0"/>
                <a:cs typeface="Tahoma" pitchFamily="34" charset="0"/>
              </a:rPr>
              <a:t>และ</a:t>
            </a:r>
            <a:r>
              <a:rPr lang="th-TH" sz="2400" b="1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ประสิทธิผล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วาง</a:t>
            </a:r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แผนการจัดซื้อจัด</a:t>
            </a: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จ้าง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มีการกำหนดเวลาที่เหมาะสม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และ</a:t>
            </a:r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มีการประเมินผล </a:t>
            </a: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th-TH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60032" y="3645024"/>
            <a:ext cx="3778599" cy="1384995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h-TH" b="1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ตรวจสอบได้ </a:t>
            </a:r>
            <a:endParaRPr lang="th-TH" u="sng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เก็บข้อมูลเป็นระบบ </a:t>
            </a:r>
            <a:endParaRPr lang="th-TH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เพื่อการตรวจสอบ </a:t>
            </a:r>
            <a:endParaRPr lang="th-TH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79511" y="5157192"/>
            <a:ext cx="8891167" cy="1700808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th-TH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มาตรา </a:t>
            </a:r>
            <a:r>
              <a:rPr lang="en-US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9</a:t>
            </a:r>
            <a:r>
              <a:rPr lang="th-TH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algn="l"/>
            <a:r>
              <a:rPr lang="th-TH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-</a:t>
            </a:r>
            <a:r>
              <a:rPr lang="th-TH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การกำหนด</a:t>
            </a:r>
            <a:r>
              <a:rPr lang="en-US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Spec</a:t>
            </a:r>
            <a:r>
              <a:rPr lang="th-TH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ให้คำนึงถึงคุณภาพ เทคนิค</a:t>
            </a:r>
          </a:p>
          <a:p>
            <a:pPr algn="l"/>
            <a:r>
              <a:rPr lang="th-TH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-ห้ามกำหนดให้ใกล้เคียงกับยี่ห้อใดยี่ห้อหนึ่ง</a:t>
            </a:r>
          </a:p>
          <a:p>
            <a:pPr algn="l"/>
            <a:r>
              <a:rPr lang="th-TH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-เว้นแต่พัสดุที่จัดหาจำเป็นต้องระบุ ให้ระบุได้</a:t>
            </a:r>
            <a:endParaRPr lang="th-TH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0670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5" grpId="0" animBg="1"/>
      <p:bldP spid="6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775" y="44624"/>
            <a:ext cx="8229600" cy="638944"/>
          </a:xfrm>
        </p:spPr>
        <p:txBody>
          <a:bodyPr>
            <a:noAutofit/>
          </a:bodyPr>
          <a:lstStyle/>
          <a:p>
            <a:r>
              <a:rPr lang="th-TH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th-TH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มาตรา 11 การ</a:t>
            </a:r>
            <a:r>
              <a:rPr lang="th-TH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จัดทำแผนการ</a:t>
            </a:r>
            <a:r>
              <a:rPr lang="th-TH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จัดซื้อจัดจ้าง </a:t>
            </a:r>
            <a:br>
              <a:rPr lang="th-TH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th-TH" sz="3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7516" y="3212976"/>
            <a:ext cx="10821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ยก</a:t>
            </a:r>
          </a:p>
          <a:p>
            <a:r>
              <a:rPr lang="th-TH" sz="40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เว้น </a:t>
            </a:r>
            <a:endParaRPr lang="th-TH" sz="40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575" y="2011762"/>
            <a:ext cx="4572000" cy="954107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. กรณีเร่งด่วนหรือ ใช้ในราชการลับ </a:t>
            </a:r>
          </a:p>
        </p:txBody>
      </p:sp>
      <p:sp>
        <p:nvSpPr>
          <p:cNvPr id="6" name="Rectangle 5"/>
          <p:cNvSpPr/>
          <p:nvPr/>
        </p:nvSpPr>
        <p:spPr>
          <a:xfrm>
            <a:off x="1349896" y="3030586"/>
            <a:ext cx="4518248" cy="181588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. กรณีที่มีวงเงิน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ตามที่กำหนด </a:t>
            </a:r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หรือมี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ความจำเป็น</a:t>
            </a:r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ฉุกเฉิน หรือที่จะขายทอดตลาด 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4824673"/>
            <a:ext cx="4572000" cy="1815882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. การจ้างที่ปรึกษาที่มีวงเงินค่าจ้าง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ตามกำหนด</a:t>
            </a:r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หรือเกี่ยวกับความมั่นคงของชาติ </a:t>
            </a:r>
          </a:p>
        </p:txBody>
      </p:sp>
      <p:sp>
        <p:nvSpPr>
          <p:cNvPr id="8" name="Rectangle 7"/>
          <p:cNvSpPr/>
          <p:nvPr/>
        </p:nvSpPr>
        <p:spPr>
          <a:xfrm>
            <a:off x="5962655" y="2488815"/>
            <a:ext cx="3073841" cy="2677656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. กรณีงานจ้างออกแบบหรือควบคุมงานก่อสร้างที่เร่งด่วนหรือเกี่ยวกับความมั่นคงของ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ชาติ </a:t>
            </a:r>
            <a:endParaRPr lang="th-TH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692696"/>
            <a:ext cx="3519172" cy="954107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ต้อง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จัดทำแผน</a:t>
            </a:r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ทุกปี และประกาศเผยแพร่</a:t>
            </a:r>
          </a:p>
        </p:txBody>
      </p:sp>
      <p:sp>
        <p:nvSpPr>
          <p:cNvPr id="11" name="Striped Right Arrow 10"/>
          <p:cNvSpPr/>
          <p:nvPr/>
        </p:nvSpPr>
        <p:spPr>
          <a:xfrm>
            <a:off x="3609020" y="548680"/>
            <a:ext cx="3627276" cy="144016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ประกาศเผยแพร่ใน</a:t>
            </a:r>
            <a:r>
              <a:rPr lang="en-US" sz="1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web</a:t>
            </a:r>
            <a:endParaRPr lang="th-TH" sz="1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236296" y="260648"/>
            <a:ext cx="129614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th-TH" sz="9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กค</a:t>
            </a:r>
            <a:endParaRPr lang="en-US" sz="96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66547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มาตรา </a:t>
            </a:r>
            <a:r>
              <a:rPr lang="th-TH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13 </a:t>
            </a:r>
            <a:br>
              <a:rPr lang="th-TH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การมีส่วนได้ส่วนเสีย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575373"/>
            <a:ext cx="8784976" cy="1925635"/>
          </a:xfr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ผู้</a:t>
            </a:r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มี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หน้าที่ดำเนินการ</a:t>
            </a:r>
          </a:p>
          <a:p>
            <a:pPr marL="0" indent="0">
              <a:buNone/>
            </a:pP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จะต้อง</a:t>
            </a:r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ไม่เป็นผู้มีส่วนได้ส่วนเสียกับผู้เสนอราคาหรือคู่สัญญาใน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งานนี้ </a:t>
            </a:r>
            <a:endParaRPr lang="th-TH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th-TH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7172" name="Picture 4" descr="ผลการค้นหารูปภาพสำหรับ การมีส่วนได้เสีย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42" y="3573016"/>
            <a:ext cx="9018862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5031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6632"/>
            <a:ext cx="8856984" cy="3384376"/>
          </a:xfr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มาตรา </a:t>
            </a:r>
            <a:r>
              <a:rPr lang="th-TH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๑๔</a:t>
            </a:r>
          </a:p>
          <a:p>
            <a:pPr marL="0" indent="0">
              <a:buNone/>
            </a:pPr>
            <a:r>
              <a:rPr lang="th-TH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 </a:t>
            </a:r>
            <a:r>
              <a:rPr lang="th-TH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เพื่อให้การจัดซื้อจัดจ้างเป็นไปโดยเรียบร้อยและไม่ก่อให้เกิดความ</a:t>
            </a:r>
            <a:r>
              <a:rPr lang="th-TH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เสียหายต่อ</a:t>
            </a:r>
            <a:r>
              <a:rPr lang="th-TH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หน่วยงานของรัฐ ในกรณีที่หน่วยงานของรัฐได้ทำการจัดซื้อจัดจ้างขั้นตอนหนึ่งขั้นตอนใด</a:t>
            </a:r>
            <a:r>
              <a:rPr lang="th-TH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ผิดพลาดหรือ</a:t>
            </a:r>
            <a:r>
              <a:rPr lang="th-TH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ผิดหลงเล็กน้อยและไม่มีผลต่อการจัดซื้อจัดจ้างอย่างมีนัยสำคัญ </a:t>
            </a:r>
            <a:endParaRPr lang="th-TH" sz="28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r>
              <a:rPr lang="th-TH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 การ</a:t>
            </a:r>
            <a:r>
              <a:rPr lang="th-TH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จัดซื้อจัดจ้างนั้นย่อมไม่เสียไป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07504" y="3717032"/>
            <a:ext cx="8856984" cy="280831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มาตรา 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๑๕</a:t>
            </a:r>
          </a:p>
          <a:p>
            <a:pPr marL="0" indent="0">
              <a:buNone/>
            </a:pP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ผู้มีอำนาจอนุมัติสั่งซื้อหรือสั่งจ้างพัสดุโดยวิธีใดตามพระราชบัญญัตินี้จะ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เป็นผู้</a:t>
            </a:r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ดำรงตำแหน่งใดและภายในวงเงินเท่าใด ให้เป็นไปตามระเบียบที่รัฐมนตรีกำหนด</a:t>
            </a:r>
          </a:p>
        </p:txBody>
      </p:sp>
    </p:spTree>
    <p:extLst>
      <p:ext uri="{BB962C8B-B14F-4D97-AF65-F5344CB8AC3E}">
        <p14:creationId xmlns:p14="http://schemas.microsoft.com/office/powerpoint/2010/main" val="793714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188641"/>
            <a:ext cx="7772400" cy="720079"/>
          </a:xfrm>
        </p:spPr>
        <p:txBody>
          <a:bodyPr>
            <a:normAutofit fontScale="90000"/>
          </a:bodyPr>
          <a:lstStyle/>
          <a:p>
            <a:r>
              <a:rPr lang="th-TH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การเสนอกฎหมาย</a:t>
            </a:r>
            <a:endParaRPr lang="th-TH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512" y="980728"/>
            <a:ext cx="8712968" cy="5616624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77500" lnSpcReduction="20000"/>
          </a:bodyPr>
          <a:lstStyle/>
          <a:p>
            <a:pPr algn="l"/>
            <a:r>
              <a:rPr lang="th-TH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 </a:t>
            </a:r>
            <a:r>
              <a:rPr lang="th-TH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12 พ.ค. 58 กระทรวงการคลัง</a:t>
            </a:r>
            <a:r>
              <a:rPr lang="th-TH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เสนอ  ครม.</a:t>
            </a:r>
            <a:endParaRPr lang="th-TH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l"/>
            <a:r>
              <a:rPr lang="th-TH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 </a:t>
            </a:r>
            <a:r>
              <a:rPr lang="th-TH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7 ก.ค. 58 </a:t>
            </a:r>
            <a:r>
              <a:rPr lang="th-TH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ครม.อนุมัติ</a:t>
            </a:r>
            <a:r>
              <a:rPr lang="th-TH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หลักการ</a:t>
            </a:r>
            <a:r>
              <a:rPr lang="th-TH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ร่าง พรบ.</a:t>
            </a:r>
            <a:r>
              <a:rPr lang="th-TH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algn="l"/>
            <a:r>
              <a:rPr lang="th-TH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ต.ค. </a:t>
            </a:r>
            <a:r>
              <a:rPr lang="th-TH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58 สา</a:t>
            </a:r>
            <a:r>
              <a:rPr lang="th-TH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นักงาน คกก.กฤษฎีกาตรวจพิจารณาร่าง</a:t>
            </a:r>
            <a:r>
              <a:rPr lang="th-TH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</a:t>
            </a:r>
          </a:p>
          <a:p>
            <a:pPr algn="l"/>
            <a:r>
              <a:rPr lang="th-TH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แล้วเสร็จ</a:t>
            </a:r>
          </a:p>
          <a:p>
            <a:pPr algn="l"/>
            <a:r>
              <a:rPr lang="th-TH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 </a:t>
            </a:r>
            <a:r>
              <a:rPr lang="th-TH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มี.ค. 59 สานักงานคณะกรรมการกฤษฎีกา</a:t>
            </a:r>
            <a:r>
              <a:rPr lang="th-TH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ตรวจ</a:t>
            </a:r>
          </a:p>
          <a:p>
            <a:pPr algn="l"/>
            <a:r>
              <a:rPr lang="th-TH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พิจารณา</a:t>
            </a:r>
            <a:r>
              <a:rPr lang="th-TH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ร่างฯ อีกครั้ง</a:t>
            </a:r>
            <a:r>
              <a:rPr lang="th-TH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หนึ่ง</a:t>
            </a:r>
          </a:p>
          <a:p>
            <a:pPr algn="l"/>
            <a:r>
              <a:rPr lang="th-TH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 </a:t>
            </a:r>
            <a:r>
              <a:rPr lang="th-TH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14 มิ.ย. 59 </a:t>
            </a:r>
            <a:r>
              <a:rPr lang="th-TH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ครม.เห็นชอบ</a:t>
            </a:r>
            <a:r>
              <a:rPr lang="th-TH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ร่างฯ ที่สา</a:t>
            </a:r>
            <a:r>
              <a:rPr lang="th-TH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นักงาน</a:t>
            </a:r>
          </a:p>
          <a:p>
            <a:pPr algn="l"/>
            <a:r>
              <a:rPr lang="th-TH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คณะกรรมการ</a:t>
            </a:r>
            <a:r>
              <a:rPr lang="th-TH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กฤษฎีกา ตรวจ</a:t>
            </a:r>
            <a:r>
              <a:rPr lang="th-TH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แล้ว</a:t>
            </a:r>
          </a:p>
          <a:p>
            <a:pPr algn="l"/>
            <a:r>
              <a:rPr lang="th-TH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 </a:t>
            </a:r>
            <a:r>
              <a:rPr lang="th-TH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15 ธ.ค. </a:t>
            </a:r>
            <a:r>
              <a:rPr lang="th-TH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59 สภา</a:t>
            </a:r>
            <a:r>
              <a:rPr lang="th-TH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นิติบัญญัติแห่งชาติเห็นชอบร่างฯ </a:t>
            </a:r>
            <a:r>
              <a:rPr lang="th-TH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ให้</a:t>
            </a:r>
          </a:p>
          <a:p>
            <a:pPr algn="l"/>
            <a:r>
              <a:rPr lang="th-TH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ประกาศใช้</a:t>
            </a:r>
            <a:r>
              <a:rPr lang="th-TH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เป็น</a:t>
            </a:r>
            <a:r>
              <a:rPr lang="th-TH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กฎหมาย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24 </a:t>
            </a:r>
            <a:r>
              <a:rPr lang="th-TH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กุมภาพันธ์ </a:t>
            </a:r>
            <a:r>
              <a:rPr lang="en-US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2560 </a:t>
            </a:r>
            <a:r>
              <a:rPr lang="th-TH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ประกาศใช้ในรัชการปัจจุบัน(ที่</a:t>
            </a:r>
            <a:r>
              <a:rPr lang="en-US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10</a:t>
            </a:r>
            <a:r>
              <a:rPr lang="th-TH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</a:p>
          <a:p>
            <a:pPr algn="l"/>
            <a:r>
              <a:rPr lang="th-TH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</a:t>
            </a:r>
            <a:r>
              <a:rPr lang="th-TH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การใช้บังคับ เมื่อพ้น 180 </a:t>
            </a:r>
            <a:r>
              <a:rPr lang="th-TH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วัน </a:t>
            </a:r>
            <a:r>
              <a:rPr lang="th-TH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นับแต่วันประกาศใน</a:t>
            </a:r>
            <a:r>
              <a:rPr lang="th-TH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ราช</a:t>
            </a:r>
          </a:p>
          <a:p>
            <a:pPr algn="l"/>
            <a:r>
              <a:rPr lang="th-TH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กิจจานุเบกษา (</a:t>
            </a:r>
            <a:r>
              <a:rPr lang="en-US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24 </a:t>
            </a:r>
            <a:r>
              <a:rPr lang="th-TH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สิงหาคม </a:t>
            </a:r>
            <a:r>
              <a:rPr lang="en-US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2560</a:t>
            </a:r>
            <a:r>
              <a:rPr lang="th-TH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endParaRPr lang="th-TH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93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ผลการค้นหารูปภาพสำหรับ ประชาชน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714049"/>
            <a:ext cx="4366325" cy="3027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96" y="44624"/>
            <a:ext cx="6912768" cy="1224136"/>
          </a:xfrm>
        </p:spPr>
        <p:txBody>
          <a:bodyPr>
            <a:normAutofit fontScale="90000"/>
          </a:bodyPr>
          <a:lstStyle/>
          <a:p>
            <a:r>
              <a:rPr lang="th-TH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หมวด </a:t>
            </a:r>
            <a:r>
              <a:rPr lang="th-TH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2 </a:t>
            </a:r>
            <a:r>
              <a:rPr lang="th-TH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th-TH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การ</a:t>
            </a:r>
            <a:r>
              <a:rPr lang="th-TH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มีส่วนร่วมของภาคประชาชนและผู้ประกอบการในการป้องกันการทุจริต</a:t>
            </a:r>
            <a:endParaRPr lang="th-TH" sz="3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9512" y="1340768"/>
            <a:ext cx="432048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มาตรา 1</a:t>
            </a:r>
            <a:r>
              <a:rPr lang="en-US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6</a:t>
            </a:r>
            <a:endParaRPr lang="th-TH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อาจ</a:t>
            </a:r>
            <a:r>
              <a:rPr lang="th-TH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จัดให้มี</a:t>
            </a:r>
            <a:r>
              <a:rPr lang="th-TH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ภาคประชาชน</a:t>
            </a:r>
            <a:r>
              <a:rPr lang="th-TH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มีส่วนร่วมในขั้นตอนใดขั้นตอนหนึ่งของ</a:t>
            </a:r>
            <a:r>
              <a:rPr lang="th-TH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</a:t>
            </a:r>
            <a:r>
              <a:rPr lang="th-TH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จัดซื้อ</a:t>
            </a:r>
            <a:r>
              <a:rPr lang="th-TH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จัดจ้าง</a:t>
            </a:r>
            <a:r>
              <a:rPr lang="th-TH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ก็</a:t>
            </a:r>
            <a:r>
              <a:rPr lang="th-TH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ได้ </a:t>
            </a:r>
            <a:endParaRPr lang="th-TH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617845" y="1556792"/>
            <a:ext cx="4258816" cy="1282154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มาตรา 1</a:t>
            </a:r>
            <a:r>
              <a:rPr lang="en-US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7</a:t>
            </a:r>
            <a:r>
              <a:rPr lang="th-TH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th-TH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ข้อตกลงทางคุณธรรม</a:t>
            </a:r>
            <a:endParaRPr lang="th-TH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355976" y="2924944"/>
            <a:ext cx="4752528" cy="367240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เน้นข้อตกลงร่วมกันระหว่างหน่วยงาน ผู้เสนอราคา ผู้สังเกตุการณ์</a:t>
            </a:r>
          </a:p>
          <a:p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ผู้สังเกตุการณ์เป็นผู้มีความรู้ดี เป็นกลาง</a:t>
            </a:r>
          </a:p>
          <a:p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การเข้าร่วมสังเกตุกาณ์เริ่มตั้งแต่ ร่าง 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TOR </a:t>
            </a: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จนเสร็จสิ้นโครงการ</a:t>
            </a:r>
          </a:p>
          <a:p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การจัดซื้อ/จ่างใด ที่ต้องทำข้อตกลงคุณธรรมเป็นไปตามที่ คณะ คปท.กำหนด</a:t>
            </a:r>
          </a:p>
          <a:p>
            <a:endParaRPr lang="th-TH" sz="2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2136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65" y="116632"/>
            <a:ext cx="4258816" cy="1282154"/>
          </a:xfrm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th-TH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มาตรา 1</a:t>
            </a:r>
            <a:r>
              <a:rPr lang="en-US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9</a:t>
            </a:r>
            <a:r>
              <a:rPr lang="th-TH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th-TH" sz="2800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ผู้ประกอบการต้องมีแนวทางป้องกันการทุจริต</a:t>
            </a:r>
            <a:endParaRPr lang="th-TH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484784"/>
            <a:ext cx="8973375" cy="2797758"/>
          </a:xfr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th-TH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ผู้ประกอบการ</a:t>
            </a:r>
            <a:r>
              <a:rPr lang="th-TH" sz="3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ที่เสนอราคาในโครงการที่มีข้อตกลงคุณธรรม ผู้ประกอบการรายนั้นต้องจัดให้มีนโยบายและแนวทางการป้องกันการ</a:t>
            </a:r>
            <a:r>
              <a:rPr lang="th-TH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ทุจริต</a:t>
            </a:r>
          </a:p>
          <a:p>
            <a:pPr marL="0" indent="0">
              <a:buNone/>
            </a:pPr>
            <a:r>
              <a:rPr lang="th-TH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(มาตรษฐานขั้นต่ำตามที่ คปท.กำหนด) </a:t>
            </a:r>
            <a:endParaRPr lang="th-TH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th-TH" sz="3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146" name="Picture 2" descr="ผลการค้นหารูปภาพสำหรับ ป้องกันการทุจริต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916" y="4451175"/>
            <a:ext cx="9179916" cy="2362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7393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การจัดทำข้อตกลงทางคุณธรรม</a:t>
            </a:r>
            <a:endParaRPr lang="th-TH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836712"/>
            <a:ext cx="8229600" cy="964703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เป็นข้อตกลงที่ป็นลายลักษณ์อักษร มีการลงนาม  </a:t>
            </a:r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 </a:t>
            </a: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ฝ่าย</a:t>
            </a:r>
          </a:p>
          <a:p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ฝ่ายใดไม่ปฎิบัติตามข้อตกลง มีโทษ</a:t>
            </a:r>
            <a:endParaRPr lang="th-TH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3491880" y="3789040"/>
            <a:ext cx="1579984" cy="165618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ลงนาม</a:t>
            </a:r>
            <a:endParaRPr lang="th-TH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899592" y="4293096"/>
            <a:ext cx="1800200" cy="1564107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ผู้เสนอราคา</a:t>
            </a:r>
            <a:endParaRPr lang="th-TH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5796136" y="4293096"/>
            <a:ext cx="1701552" cy="1584176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ผู้</a:t>
            </a:r>
          </a:p>
          <a:p>
            <a:pPr algn="ctr"/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สังเกตุการณ์</a:t>
            </a:r>
            <a:endParaRPr lang="th-TH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3424064" y="1844824"/>
            <a:ext cx="1719808" cy="136815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หน่วย</a:t>
            </a:r>
          </a:p>
          <a:p>
            <a:pPr algn="ctr"/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งาน</a:t>
            </a:r>
            <a:endParaRPr lang="th-TH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Up Arrow 10"/>
          <p:cNvSpPr/>
          <p:nvPr/>
        </p:nvSpPr>
        <p:spPr>
          <a:xfrm>
            <a:off x="3851920" y="3212976"/>
            <a:ext cx="864096" cy="576064"/>
          </a:xfrm>
          <a:prstGeom prst="up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endParaRPr lang="th-TH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Left Arrow 11"/>
          <p:cNvSpPr/>
          <p:nvPr/>
        </p:nvSpPr>
        <p:spPr>
          <a:xfrm rot="20486002">
            <a:off x="2708474" y="4629823"/>
            <a:ext cx="864096" cy="648072"/>
          </a:xfrm>
          <a:prstGeom prst="lef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endParaRPr lang="th-TH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Right Arrow 12"/>
          <p:cNvSpPr/>
          <p:nvPr/>
        </p:nvSpPr>
        <p:spPr>
          <a:xfrm rot="1494431">
            <a:off x="5023896" y="4617132"/>
            <a:ext cx="796280" cy="612068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endParaRPr lang="th-TH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9418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th-TH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ข้อกำหนดทางคุณธรรม</a:t>
            </a:r>
            <a:endParaRPr lang="th-TH" b="1" dirty="0">
              <a:solidFill>
                <a:srgbClr val="0000CC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2132856"/>
            <a:ext cx="15183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หน่วยงาน</a:t>
            </a:r>
            <a:endParaRPr lang="th-TH" sz="24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7266" y="3645024"/>
            <a:ext cx="9621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ผู้เสนอ</a:t>
            </a:r>
          </a:p>
          <a:p>
            <a:r>
              <a:rPr lang="th-TH" sz="20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ราคา</a:t>
            </a:r>
            <a:endParaRPr lang="th-TH" sz="20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71800" y="1109065"/>
            <a:ext cx="6093335" cy="830997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342900" lvl="0" indent="-342900">
              <a:buFont typeface="Arial" pitchFamily="34" charset="0"/>
              <a:buChar char="•"/>
            </a:pPr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เปิดเผยข้อมูล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อนุญาติให้ผู้สังเกตุเข้าร่วมใน</a:t>
            </a: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กระบวนการ</a:t>
            </a:r>
            <a:endParaRPr lang="th-TH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71800" y="2636912"/>
            <a:ext cx="5747086" cy="156966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lvl="0" indent="-342900">
              <a:buFont typeface="Arial" pitchFamily="34" charset="0"/>
              <a:buChar char="•"/>
            </a:pPr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ไม่ให้ เสนอให้ รับว่าจะให้ ทรัพย์สิน ในการเสนอราคา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ยินยิมให้ผู้สังเกตุเข้าร่วมสังเกตุและตรวจสอบในทุก</a:t>
            </a: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ขั้นตอน</a:t>
            </a:r>
            <a:endParaRPr lang="th-TH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33626" y="4869160"/>
            <a:ext cx="5930862" cy="156966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lvl="0" indent="-342900">
              <a:buFont typeface="Arial" pitchFamily="34" charset="0"/>
              <a:buChar char="•"/>
            </a:pPr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เข้าร่วมสังเกตูการณ์ในกระบวนการทุกขั้นตอน ทุกเวลา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พบเห็นพฤติกรรมที่ส่อทุจริตแจ้งหน่วยงานรับผิดชอบ</a:t>
            </a: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ทราบ</a:t>
            </a:r>
            <a:endParaRPr lang="th-TH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2532" y="1286808"/>
            <a:ext cx="1518364" cy="461665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หน่วยงาน</a:t>
            </a:r>
            <a:endParaRPr lang="th-TH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2532" y="3212976"/>
            <a:ext cx="1816523" cy="461665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ผู้เสนอราคา</a:t>
            </a:r>
            <a:endParaRPr lang="th-TH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1520" y="5445224"/>
            <a:ext cx="2151551" cy="461665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ผู้สังเกตุการณ์</a:t>
            </a:r>
            <a:endParaRPr lang="th-TH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Striped Right Arrow 13"/>
          <p:cNvSpPr/>
          <p:nvPr/>
        </p:nvSpPr>
        <p:spPr>
          <a:xfrm>
            <a:off x="2159055" y="1286808"/>
            <a:ext cx="468729" cy="461665"/>
          </a:xfrm>
          <a:prstGeom prst="striped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" name="Striped Right Arrow 14"/>
          <p:cNvSpPr/>
          <p:nvPr/>
        </p:nvSpPr>
        <p:spPr>
          <a:xfrm>
            <a:off x="2267744" y="3183359"/>
            <a:ext cx="468729" cy="461665"/>
          </a:xfrm>
          <a:prstGeom prst="striped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6" name="Striped Right Arrow 15"/>
          <p:cNvSpPr/>
          <p:nvPr/>
        </p:nvSpPr>
        <p:spPr>
          <a:xfrm>
            <a:off x="2519095" y="5487615"/>
            <a:ext cx="468729" cy="461665"/>
          </a:xfrm>
          <a:prstGeom prst="striped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46060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86808" cy="1143000"/>
          </a:xfrm>
        </p:spPr>
        <p:txBody>
          <a:bodyPr>
            <a:normAutofit fontScale="90000"/>
          </a:bodyPr>
          <a:lstStyle/>
          <a:p>
            <a:r>
              <a:rPr lang="th-TH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หมวด 3 </a:t>
            </a:r>
            <a:r>
              <a:rPr lang="th-TH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th-TH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คณะกรรมการ </a:t>
            </a:r>
            <a:endParaRPr lang="th-TH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tx1"/>
            </a:solidFill>
          </a:ln>
        </p:spPr>
        <p:txBody>
          <a:bodyPr>
            <a:normAutofit fontScale="92500" lnSpcReduction="20000"/>
          </a:bodyPr>
          <a:lstStyle/>
          <a:p>
            <a:endParaRPr lang="th-TH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คณะกรรมการนโยบาย</a:t>
            </a:r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การจัดซื้อจัดจ้างและการบริหารพัสดุภาครัฐ </a:t>
            </a:r>
          </a:p>
          <a:p>
            <a:r>
              <a:rPr lang="th-TH" b="1" dirty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คณะกรรมการวินิจฉัยปัญหาการจัดซื้อจัดจ้างและการบริหารพัสดุภาครัฐ </a:t>
            </a:r>
          </a:p>
          <a:p>
            <a:r>
              <a:rPr lang="th-TH" b="1" dirty="0" smtClean="0">
                <a:solidFill>
                  <a:srgbClr val="CC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คณะกรรมการกำกับ</a:t>
            </a:r>
            <a:r>
              <a:rPr lang="th-TH" b="1" dirty="0">
                <a:solidFill>
                  <a:srgbClr val="CC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ราคากลางและขึ้นทะเบียนผู้ประกอบการ </a:t>
            </a:r>
          </a:p>
          <a:p>
            <a:r>
              <a:rPr lang="th-TH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คณะกรรมการความร่วมมือป้องกันการทุจริต </a:t>
            </a:r>
          </a:p>
          <a:p>
            <a:r>
              <a:rPr lang="th-TH" b="1" dirty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คณะกรรมการพิจารณาอุทธรณ์และข้อร้องเรียน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436096" y="332656"/>
            <a:ext cx="3312368" cy="1143000"/>
          </a:xfrm>
          <a:prstGeom prst="rect">
            <a:avLst/>
          </a:prstGeom>
          <a:ln>
            <a:solidFill>
              <a:srgbClr val="0000CC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มาตรา </a:t>
            </a: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20  </a:t>
            </a:r>
            <a:endParaRPr lang="th-TH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5027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28800"/>
          </a:xfrm>
        </p:spPr>
        <p:txBody>
          <a:bodyPr>
            <a:normAutofit fontScale="90000"/>
          </a:bodyPr>
          <a:lstStyle/>
          <a:p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1. คณะกรรมการนโยบายจัดซื้อจัดจ้างและการบริหารพัสดุภาครัฐ </a:t>
            </a:r>
            <a:endParaRPr lang="th-TH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9"/>
            <a:ext cx="8229600" cy="4968552"/>
          </a:xfr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เสนอแนะ</a:t>
            </a:r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นโยบายการจัดซื้อจัดจ้างและการบริหารพัสดุภาครัฐ ต่อคณะรัฐมนตรี </a:t>
            </a:r>
            <a:endParaRPr lang="th-TH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เสนอแนวทางในการพัฒนาปรับปรุงการจัดซื้อจัดจ้างและการบริหารพัสดุภาครัฐ </a:t>
            </a:r>
            <a:endParaRPr lang="th-TH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วางระเบียบ หลักเกณฑ์ แนวปฏิบัติกากับดูแลการจัดซื้อจัดจ้างและการบริหารพัสดุของหน่วยงานภาครัฐ </a:t>
            </a:r>
            <a:endParaRPr lang="th-TH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กำหนด</a:t>
            </a:r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มาตรฐานการปฏิบัติงานและจรรยาบรรณของเจ้าหน้าที่ </a:t>
            </a:r>
            <a:endParaRPr lang="th-TH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กำกับ</a:t>
            </a:r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ดูแลการจัดซื้อจัดจ้างและการบริหารพัสดุภาครัฐของหน่วยงานของรัฐให้เป็นไปตามพระราชบัญญัตินี้ </a:t>
            </a:r>
            <a:endParaRPr lang="th-TH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7288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570186"/>
          </a:xfrm>
        </p:spPr>
        <p:txBody>
          <a:bodyPr>
            <a:normAutofit fontScale="90000"/>
          </a:bodyPr>
          <a:lstStyle/>
          <a:p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. คณะกรรมการวินิจฉัยปัญหาการจัดซื้อจัดจ้างและบริหารพัสดุภาครัฐ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2143397"/>
            <a:ext cx="8928992" cy="4093915"/>
          </a:xfr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r>
              <a:rPr lang="th-TH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เสนอ</a:t>
            </a:r>
            <a:r>
              <a:rPr lang="th-TH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แนวทางในการปรับปรุงและแก้ไขปัญหาการจัดซื้อจัดจ้าง และการบริหารพัสดุภาครัฐ </a:t>
            </a:r>
          </a:p>
          <a:p>
            <a:r>
              <a:rPr lang="th-TH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วินิจฉัยปัญหาข้อหารือ อนุมัติยกเว้น หรือผ่อนผัน </a:t>
            </a:r>
          </a:p>
          <a:p>
            <a:r>
              <a:rPr lang="th-TH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เสนอความเห็นต่อปลัดกระทรวงการคลังในการพิจารณา สั่งให้ผู้ยื่นข้อเสนอหรือคู่สัญญาเป็นผู้ทิ้งงาน การแจ้งเวียนรายชื่อผู้ทิ้งงานและการเพิกถอนรายชื่อผู้ทิ้งงาน </a:t>
            </a:r>
          </a:p>
          <a:p>
            <a:r>
              <a:rPr lang="th-TH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จัดทำรายงาน</a:t>
            </a:r>
            <a:r>
              <a:rPr lang="th-TH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ปัญหาและอุปสรรคในการจัดซื้อจัดจ้าง </a:t>
            </a:r>
          </a:p>
        </p:txBody>
      </p:sp>
    </p:spTree>
    <p:extLst>
      <p:ext uri="{BB962C8B-B14F-4D97-AF65-F5344CB8AC3E}">
        <p14:creationId xmlns:p14="http://schemas.microsoft.com/office/powerpoint/2010/main" val="172095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354162"/>
          </a:xfrm>
        </p:spPr>
        <p:txBody>
          <a:bodyPr>
            <a:normAutofit/>
          </a:bodyPr>
          <a:lstStyle/>
          <a:p>
            <a:r>
              <a:rPr lang="th-TH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r>
              <a:rPr lang="th-TH" sz="3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lang="th-TH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คณะกรรมการกำกับ</a:t>
            </a:r>
            <a:r>
              <a:rPr lang="th-TH" sz="3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ราคากลางและขึ้นทะเบียนผู้ประกอบการ </a:t>
            </a:r>
            <a:endParaRPr lang="th-TH" sz="3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84785"/>
            <a:ext cx="8856984" cy="5184576"/>
          </a:xfr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กำหนด</a:t>
            </a:r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หลักเกณฑ์และวิธี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การกำหนด</a:t>
            </a:r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ราคากลาง </a:t>
            </a:r>
            <a:endParaRPr lang="th-TH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ตีความและวินิจฉัยปัญหาข้อหารือเกี่ยวกับหลักเกณฑ์และวิธี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การกำหนด</a:t>
            </a:r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ราคากลาง อนุมัติยกเว้นหรือ 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ผ่อน</a:t>
            </a:r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ผันกรณีไม่ปฏิบัติตามหลักเกณฑ์ </a:t>
            </a:r>
            <a:endParaRPr lang="th-TH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กำหนด</a:t>
            </a:r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หลักเกณฑ์ วิธีการ และเงื่อนไขในการขึ้นทะเบียน และการเพิกถอนทะเบียนผู้ประกอบการที่มีคุณสมบัติเข้าร่วม การจัดซื้อจัดจ้างของหน่วยงานของรัฐ </a:t>
            </a:r>
            <a:endParaRPr lang="th-TH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366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864096"/>
          </a:xfrm>
        </p:spPr>
        <p:txBody>
          <a:bodyPr>
            <a:normAutofit/>
          </a:bodyPr>
          <a:lstStyle/>
          <a:p>
            <a:r>
              <a:rPr lang="th-TH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  <a:r>
              <a:rPr lang="th-TH" sz="3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. คณะกรรมการความร่วมมือป้องกันทุจริต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052736"/>
            <a:ext cx="8856984" cy="4525963"/>
          </a:xfr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th-TH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กำหนด</a:t>
            </a:r>
            <a:r>
              <a:rPr lang="th-TH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แนวทาง วิธีการใน</a:t>
            </a:r>
            <a:r>
              <a:rPr lang="th-TH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การดำเนิน</a:t>
            </a:r>
            <a:r>
              <a:rPr lang="th-TH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โครงการความร่วมมือป้องกันการทุจริตในการจัดซื้อจัดจ้างภาครัฐ </a:t>
            </a:r>
          </a:p>
          <a:p>
            <a:r>
              <a:rPr lang="th-TH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กำหนด</a:t>
            </a:r>
            <a:r>
              <a:rPr lang="th-TH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รูปแบบและเนื้อหาของข้อตกลงคุณธรรม </a:t>
            </a:r>
          </a:p>
          <a:p>
            <a:r>
              <a:rPr lang="th-TH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คัดเลือกโครงการและผู้สังเกตการณ์เพื่อเข้าร่วมโครงการ </a:t>
            </a:r>
            <a:r>
              <a:rPr lang="th-TH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ความ</a:t>
            </a:r>
            <a:r>
              <a:rPr lang="th-TH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ร่วมมือป้องกันการทุจริตในการจัดซื้อจัดจ้างภาครัฐ </a:t>
            </a:r>
          </a:p>
          <a:p>
            <a:r>
              <a:rPr lang="th-TH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จัดทำรายงาน</a:t>
            </a:r>
            <a:r>
              <a:rPr lang="th-TH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ผลการประเมินโครงการจัดซื้อจัดจ้างที่เข้าร่วมโครงการความร่วมมือป้องกันการทุจริตในการจัดซื้อจัดจ้างภาครัฐ </a:t>
            </a:r>
          </a:p>
        </p:txBody>
      </p:sp>
    </p:spTree>
    <p:extLst>
      <p:ext uri="{BB962C8B-B14F-4D97-AF65-F5344CB8AC3E}">
        <p14:creationId xmlns:p14="http://schemas.microsoft.com/office/powerpoint/2010/main" val="2982636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5</a:t>
            </a:r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. คณะกรรมการพิจารณาอุทธรณ์และข้อร้องเรียน </a:t>
            </a:r>
            <a:endParaRPr lang="th-TH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4941743" cy="5069159"/>
          </a:xfr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endParaRPr lang="th-TH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พิจารณาและวินิจฉัยอุทธรณ์และ ข้อร้องเรียน กรณีที่เห็นว่าหน่วยงานของรัฐมิได้ปฏิบัติให้เป็นไปตามแนวทางของพระราชบัญญัติฯ กฎกระทรวง และระเบียบที่ออกตามความในพระราชบัญญัติ </a:t>
            </a:r>
            <a:endParaRPr lang="th-TH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28" name="Picture 4" descr="ผลการค้นหารูปภาพสำหรับ คณะกรรมการอุทธรณ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6216" y="1988840"/>
            <a:ext cx="3557784" cy="378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741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5672" y="2867375"/>
            <a:ext cx="4402832" cy="778098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th-TH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15 </a:t>
            </a:r>
            <a:r>
              <a:rPr lang="th-TH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หมวด 132 มาตรา</a:t>
            </a:r>
            <a:endParaRPr lang="th-TH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2864997"/>
            <a:ext cx="8784976" cy="3732356"/>
          </a:xfrm>
        </p:spPr>
        <p:txBody>
          <a:bodyPr>
            <a:normAutofit fontScale="85000" lnSpcReduction="20000"/>
          </a:bodyPr>
          <a:lstStyle/>
          <a:p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คำนิยาม</a:t>
            </a:r>
            <a:endParaRPr lang="th-TH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1. บท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ทั่วไป(</a:t>
            </a: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1-15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endParaRPr lang="th-TH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2. การมีส่วนร่วมของภาคประชาชน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และ</a:t>
            </a:r>
          </a:p>
          <a:p>
            <a:pPr marL="0" indent="0">
              <a:buNone/>
            </a:pPr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ผู้ประกอบการ</a:t>
            </a:r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ในการ ป้องกันการ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ทุจริต(</a:t>
            </a: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16-19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endParaRPr lang="th-TH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3 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คณะกรรมการ(</a:t>
            </a: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20-45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endParaRPr lang="th-TH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4. องค์กรสนับสนุนดูแลการจัดซื้อจัดจ้าง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และ</a:t>
            </a:r>
          </a:p>
          <a:p>
            <a:pPr marL="0" indent="0">
              <a:buNone/>
            </a:pPr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การ</a:t>
            </a:r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บริหารพัสดุ 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ภาครัฐ(</a:t>
            </a: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46-50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endParaRPr lang="th-TH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5. การขึ้นทะเบียน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ผู้ประกอบการ(</a:t>
            </a: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51-53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</a:p>
          <a:p>
            <a:pPr marL="0" indent="0">
              <a:buNone/>
            </a:pPr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6. การจัดซื้อจัด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จ้าง(</a:t>
            </a: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54-68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endParaRPr lang="th-TH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8194" name="Picture 2" descr="ผลการค้นหารูปภาพสำหรับ พรบ จัดซื้อจัดจ้าง 256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68"/>
          <a:stretch/>
        </p:blipFill>
        <p:spPr bwMode="auto">
          <a:xfrm>
            <a:off x="8981" y="20394"/>
            <a:ext cx="9135019" cy="284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4561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0" y="43788"/>
            <a:ext cx="5482952" cy="778098"/>
          </a:xfrm>
        </p:spPr>
        <p:txBody>
          <a:bodyPr>
            <a:normAutofit/>
          </a:bodyPr>
          <a:lstStyle/>
          <a:p>
            <a:r>
              <a:rPr lang="th-TH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หมวด </a:t>
            </a:r>
            <a:r>
              <a:rPr lang="th-TH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6 การจัดซื้อจัดจ้าง </a:t>
            </a:r>
            <a:endParaRPr lang="th-TH" sz="3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07904" y="4869160"/>
            <a:ext cx="5328592" cy="18722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2400" b="1" dirty="0" smtClean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หน่วยงาน</a:t>
            </a:r>
            <a:r>
              <a:rPr lang="th-TH" sz="2400" b="1" dirty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ภาครัฐเชิญชวนผู้ประกอบการที่มีคุณสมบัติตรง</a:t>
            </a:r>
            <a:r>
              <a:rPr lang="th-TH" sz="2400" b="1" dirty="0" smtClean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ตามที่กำหนด</a:t>
            </a:r>
            <a:r>
              <a:rPr lang="th-TH" sz="2400" b="1" dirty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รายใดรายหนึ่งให้เข้ายื่นข้อเสนอหรือให้เข้ามาเจรจาต่อรองราคากับหน่วยงานของรัฐโดยตรง </a:t>
            </a:r>
            <a:endParaRPr lang="th-TH" sz="2400" b="1" dirty="0" smtClean="0">
              <a:solidFill>
                <a:srgbClr val="00B05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th-TH" sz="2400" b="1" dirty="0">
              <a:solidFill>
                <a:srgbClr val="00B05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90773" y="791126"/>
            <a:ext cx="7209619" cy="523220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วิธีการ</a:t>
            </a:r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จัดซื้อจัดจ้างพัสดุ 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มี 3 วิธี(มาตรา </a:t>
            </a: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55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 </a:t>
            </a:r>
            <a:endParaRPr lang="th-TH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32" name="Picture 8" descr="ผลการค้นหารูปภาพสำหรับ คัดเลือ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6" y="5149169"/>
            <a:ext cx="1881788" cy="1664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372410" y="5661246"/>
            <a:ext cx="140134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dirty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วิธี</a:t>
            </a:r>
            <a:r>
              <a:rPr lang="th-TH" sz="2400" b="1" dirty="0" smtClean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เฉพาะ</a:t>
            </a:r>
          </a:p>
          <a:p>
            <a:r>
              <a:rPr lang="th-TH" sz="2400" b="1" dirty="0" smtClean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400" b="1" dirty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เจาะจง </a:t>
            </a:r>
          </a:p>
        </p:txBody>
      </p:sp>
      <p:pic>
        <p:nvPicPr>
          <p:cNvPr id="18" name="Picture 6" descr="ผลการค้นหารูปภาพสำหรับ คัดเลือ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85" y="3501008"/>
            <a:ext cx="2151744" cy="1576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2022258" y="3903325"/>
            <a:ext cx="17540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dirty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วิธีคัดเลือก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707904" y="2780928"/>
            <a:ext cx="51125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เชิญชวนเฉพาะผู้ประกอบการ ที่มีคุณสมบัติตรงตามที่กำหนด ซึ่งต้อง ไม่น้อยกว่า 3 ราย ให้เข้ายื่นข้อเสนอ</a:t>
            </a:r>
          </a:p>
          <a:p>
            <a:r>
              <a:rPr lang="th-TH" sz="2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เว้นแต่ ผู้ประกอบการ ที่มีคุณสมบัติตรงตามที่กำหนด น้อยกว่า 3 ราย </a:t>
            </a:r>
          </a:p>
        </p:txBody>
      </p:sp>
      <p:pic>
        <p:nvPicPr>
          <p:cNvPr id="21" name="Picture 4" descr="ผลการค้นหารูปภาพสำหรับ ไมค์ประชาสัมพันธ์ ราคา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863" y="1481469"/>
            <a:ext cx="1889950" cy="1838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1341709" y="1939782"/>
            <a:ext cx="18722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วิธีประกาศ</a:t>
            </a:r>
          </a:p>
          <a:p>
            <a:r>
              <a:rPr lang="th-TH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เชิญชวนทั่วไป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707904" y="141277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เชิญชวนให้ผู้ประกอบการทั่วไป ที่มีคุณสมบัติตรงตามเงื่อนไขที่กำหนดเข้ายื่นข้อเสนอ </a:t>
            </a:r>
          </a:p>
        </p:txBody>
      </p:sp>
    </p:spTree>
    <p:extLst>
      <p:ext uri="{BB962C8B-B14F-4D97-AF65-F5344CB8AC3E}">
        <p14:creationId xmlns:p14="http://schemas.microsoft.com/office/powerpoint/2010/main" val="2769064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  <p:bldP spid="13" grpId="0"/>
      <p:bldP spid="19" grpId="0"/>
      <p:bldP spid="20" grpId="0"/>
      <p:bldP spid="22" grpId="0"/>
      <p:bldP spid="2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ผลการค้นหารูปภาพสำหรับ ประกาศเชิญชวน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573016"/>
            <a:ext cx="2628900" cy="2790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7662" y="2276872"/>
            <a:ext cx="4388904" cy="4248472"/>
          </a:xfrm>
          <a:ln>
            <a:solidFill>
              <a:schemeClr val="bg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เชิญ</a:t>
            </a:r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ชวนให้ผู้ประกอบการทั่วไป ที่มีคุณสมบัติตรงตามเงื่อนไขที่กำหนดเข้ายื่นข้อเสนอ </a:t>
            </a:r>
            <a:endParaRPr lang="th-TH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ยกเว้น 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หน่วยงานรัฐในต่าง ปท จะใช้วิธีคัดเลือกหรือวิธีเฉพาะเจาะจงโดยไม่ใช้</a:t>
            </a:r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วิธีประกาศเชิญชวนทั่วไป 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ก่อนก็ได้</a:t>
            </a:r>
            <a:endParaRPr lang="th-TH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th-TH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endParaRPr lang="th-TH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th-TH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วิธีการ</a:t>
            </a:r>
            <a:r>
              <a:rPr lang="th-TH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จัดซื้อจัดจ้าง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496" y="692696"/>
            <a:ext cx="5359159" cy="144655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h-TH" sz="3200" b="1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หลักการ </a:t>
            </a:r>
            <a:r>
              <a:rPr lang="th-TH" sz="2400" b="1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(มาตรา </a:t>
            </a:r>
            <a:r>
              <a:rPr lang="en-US" sz="2400" b="1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56</a:t>
            </a:r>
            <a:r>
              <a:rPr lang="th-TH" sz="2400" b="1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ให้ใช้วิธีประกาศเชิญชวนก่อน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เว้นแต่ จะเข้าเงื่อนไขอื่นๆ</a:t>
            </a:r>
            <a:endParaRPr lang="th-TH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24209" y="4077072"/>
            <a:ext cx="21521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i="1" dirty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วิธีประกาศเชิญชวนทั่วไป </a:t>
            </a:r>
          </a:p>
        </p:txBody>
      </p:sp>
    </p:spTree>
    <p:extLst>
      <p:ext uri="{BB962C8B-B14F-4D97-AF65-F5344CB8AC3E}">
        <p14:creationId xmlns:p14="http://schemas.microsoft.com/office/powerpoint/2010/main" val="92196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/>
      <p:bldP spid="6" grpId="0" animBg="1"/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143508" y="1988840"/>
            <a:ext cx="8856984" cy="4824536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ใช้วิธีประกาศเชิญชวนแล้วไม่มีผู้ยื่น/ข้อเสนอไม่ได้รับคัดเลือก</a:t>
            </a:r>
          </a:p>
          <a:p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พัสดุที่มีคุณสมบัติเฉพาะเป็นพิเศษ/ซับซ้อนผู้ประกอบการเป็นผู้มีฝีมือ ทักษะสูง</a:t>
            </a:r>
          </a:p>
          <a:p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มีความจำเป็นเร่งด่วนอันเนื่องจากเหตุไม่ได้ตาดหมายไว้ก่อน</a:t>
            </a:r>
          </a:p>
          <a:p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ลักษณะการใช้งาน/ข้อจำกัดทางเทคนิกส์ที่ต้องระบุยี่ห้อ</a:t>
            </a:r>
          </a:p>
          <a:p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ซื้อโดยตรงจาก ต่าง ปท /ดำเนินการโดยองค์การระหว่าง ปท.</a:t>
            </a:r>
          </a:p>
          <a:p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ใช้ในราชการลับ เกี่ยวกับความมั่นคงของ ปท.</a:t>
            </a:r>
          </a:p>
          <a:p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จ้างซ่อมที่ต้องถอดอาไหล่ตรวจให้ทราบความเสียหายจึงจะประมาการค่าซ่อมได้</a:t>
            </a:r>
          </a:p>
          <a:p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กรณีอื่นๆที่กำหนดในกฎกระทรวง</a:t>
            </a:r>
          </a:p>
          <a:p>
            <a:pPr marL="0" indent="0">
              <a:buFont typeface="Arial" pitchFamily="34" charset="0"/>
              <a:buNone/>
            </a:pPr>
            <a:endParaRPr lang="th-TH" sz="24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116632"/>
            <a:ext cx="822960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1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วิธีการจัดซื้อจัดจ้าง(ต่อ) </a:t>
            </a:r>
            <a:endParaRPr lang="th-TH" sz="1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Striped Right Arrow 6"/>
          <p:cNvSpPr/>
          <p:nvPr/>
        </p:nvSpPr>
        <p:spPr>
          <a:xfrm>
            <a:off x="2553575" y="653523"/>
            <a:ext cx="3024336" cy="1170985"/>
          </a:xfrm>
          <a:prstGeom prst="stripedRightArrow">
            <a:avLst/>
          </a:prstGeom>
          <a:solidFill>
            <a:srgbClr val="CC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b="1" i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วิธีคัดเลือก</a:t>
            </a:r>
          </a:p>
        </p:txBody>
      </p:sp>
      <p:pic>
        <p:nvPicPr>
          <p:cNvPr id="3076" name="Picture 4" descr="ผลการค้นหารูปภาพสำหรับ คัดเลือ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7725" y="44624"/>
            <a:ext cx="2830779" cy="198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9269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107504" y="1196752"/>
            <a:ext cx="8971983" cy="554461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ใช้วิธีประกาศเชิญ</a:t>
            </a: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ชวนและคัดเลือกแล้วไม่มีผู้มายื่นหรือ ข้อเสนอ</a:t>
            </a:r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ไม่ได้รับ</a:t>
            </a: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คัดเลือก</a:t>
            </a:r>
          </a:p>
          <a:p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การซื้อ/จ้างที่การผลิต จำหน่าย บริการทั่วไป มีวงเงินจัดหาครั้งหนึ่งไม่เกินตามที่กำหนดในกฎกระทรวง</a:t>
            </a:r>
          </a:p>
          <a:p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มีผู้ประกอบการที่มีคุณสมบัติโดยตรงเพียงรายเดียว /ผู้ประกอบการเป็นตัวแทนจำหน่ายหรือให้บริการเพียงรายเดียว และไม่มีพัสดุอื่นๆๆจะใช้ทดแทนได้</a:t>
            </a:r>
          </a:p>
          <a:p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มีความจำเป็นต้องใช้พัสดุฉุกเฉิน จากอุบัติเหตุ พิบัติภัยต่างๆซึ่งถ้าใช้วิธีประกาศเชิญชวน คัดเลือกก่อความล่าช้าเกิดความเสียหายได้</a:t>
            </a:r>
          </a:p>
          <a:p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เป็นพัสดุที่ต้องขายทอดตลาด</a:t>
            </a:r>
          </a:p>
          <a:p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ที่ดินและสิ่งก่อสร้าง</a:t>
            </a:r>
          </a:p>
          <a:p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กรณีอื่นๆที่กำหนดใน</a:t>
            </a: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กฎกระทรวง</a:t>
            </a:r>
          </a:p>
          <a:p>
            <a:endParaRPr lang="th-TH" sz="24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th-TH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116632"/>
            <a:ext cx="822960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3200" b="1" smtClean="0">
                <a:latin typeface="Tahoma" pitchFamily="34" charset="0"/>
                <a:ea typeface="Tahoma" pitchFamily="34" charset="0"/>
                <a:cs typeface="Tahoma" pitchFamily="34" charset="0"/>
              </a:rPr>
              <a:t>วิธีการจัดซื้อจัดจ้าง </a:t>
            </a:r>
            <a:endParaRPr lang="th-TH" sz="3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0490" y="544594"/>
            <a:ext cx="32478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i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วิธีเฉพาะเจาะจง</a:t>
            </a:r>
            <a:endParaRPr lang="th-TH" sz="3200" b="1" i="1" dirty="0">
              <a:solidFill>
                <a:srgbClr val="0000CC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8" name="Picture 2" descr="รูปภาพที่เกี่ยวข้อ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204" y="4841711"/>
            <a:ext cx="2628292" cy="1899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2841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6064" y="116632"/>
            <a:ext cx="9052560" cy="634082"/>
          </a:xfrm>
        </p:spPr>
        <p:txBody>
          <a:bodyPr>
            <a:normAutofit fontScale="90000"/>
          </a:bodyPr>
          <a:lstStyle/>
          <a:p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เกณฑ์</a:t>
            </a:r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ในการพิจารณาข้อเสนอ </a:t>
            </a:r>
            <a:endParaRPr lang="th-TH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62292" y="836712"/>
            <a:ext cx="9052560" cy="2260848"/>
          </a:xfrm>
        </p:spPr>
        <p:txBody>
          <a:bodyPr>
            <a:normAutofit fontScale="92500" lnSpcReduction="10000"/>
          </a:bodyPr>
          <a:lstStyle/>
          <a:p>
            <a:r>
              <a:rPr lang="th-TH" b="1" dirty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วิธีการจัดซื้อจัดจ้างสินค้า บริการ และงานก่อสร้าง ให้ใช้เกณฑ์ราคาประกอบเกณฑ์อื่น</a:t>
            </a:r>
            <a:r>
              <a:rPr lang="th-TH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ที่กำหนด </a:t>
            </a:r>
            <a:r>
              <a:rPr lang="th-TH" b="1" dirty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โดยหน่วยงานของรัฐจะเลือกใช้เกณฑ์ใดเกณฑ์หนึ่งหรือหลายเกณฑ์ก็ได้ แล้วพิจารณาคัดเลือกผู้ที่ได้คะแนนรวมสูงสุด </a:t>
            </a:r>
            <a:r>
              <a:rPr lang="th-TH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เช่น</a:t>
            </a:r>
            <a:endParaRPr lang="th-TH" dirty="0">
              <a:solidFill>
                <a:srgbClr val="0000CC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806937" y="5165477"/>
            <a:ext cx="2930726" cy="830997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บริการ </a:t>
            </a:r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หลัง การขาย </a:t>
            </a:r>
            <a:endParaRPr lang="th-TH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5496" y="3068960"/>
            <a:ext cx="3089143" cy="115212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ต้นทุนของ พัสดุนั้น ตลอดอายุ การใช้งาน </a:t>
            </a:r>
            <a:endParaRPr lang="th-TH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806937" y="3068960"/>
            <a:ext cx="3168352" cy="144016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มาตรฐาน ของสินค้า หรือบริการ </a:t>
            </a:r>
            <a:endParaRPr lang="th-TH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51520" y="4752884"/>
            <a:ext cx="3024336" cy="1656184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เป็นพัสดุที่รัฐ ต้องการส่งเสริม หรือสนับสนุน </a:t>
            </a:r>
            <a:endParaRPr lang="th-TH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01720" y="4047455"/>
            <a:ext cx="17588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5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ราคา</a:t>
            </a:r>
            <a:endParaRPr lang="th-TH" sz="5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438128" y="5572484"/>
            <a:ext cx="2286000" cy="83099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ผลการ ประเมิน </a:t>
            </a:r>
            <a:endParaRPr lang="th-TH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ผู้ประกอบการ</a:t>
            </a:r>
            <a:endParaRPr lang="th-TH" sz="2400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3275856" y="3645024"/>
            <a:ext cx="720080" cy="57606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4932040" y="3645024"/>
            <a:ext cx="792088" cy="576064"/>
          </a:xfrm>
          <a:prstGeom prst="straightConnector1">
            <a:avLst/>
          </a:prstGeom>
          <a:ln w="38100">
            <a:solidFill>
              <a:srgbClr val="9933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9" idx="2"/>
          </p:cNvCxnSpPr>
          <p:nvPr/>
        </p:nvCxnSpPr>
        <p:spPr>
          <a:xfrm>
            <a:off x="4581128" y="4970785"/>
            <a:ext cx="0" cy="618455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5076056" y="4752884"/>
            <a:ext cx="648072" cy="52712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3438128" y="4752884"/>
            <a:ext cx="413792" cy="26356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5203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  <p:bldP spid="5" grpId="0" animBg="1"/>
      <p:bldP spid="6" grpId="0" animBg="1"/>
      <p:bldP spid="7" grpId="0" animBg="1"/>
      <p:bldP spid="9" grpId="0"/>
      <p:bldP spid="1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44624"/>
            <a:ext cx="8964488" cy="1800200"/>
          </a:xfr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l"/>
            <a:r>
              <a:rPr lang="th-TH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มาตรา </a:t>
            </a:r>
            <a:r>
              <a:rPr lang="th-TH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๖๗</a:t>
            </a:r>
            <a:br>
              <a:rPr lang="th-TH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ก่อนลงนามในสัญญา </a:t>
            </a:r>
            <a:r>
              <a:rPr lang="th-TH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หน่วยงานอาจ</a:t>
            </a:r>
            <a:r>
              <a:rPr lang="th-TH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ประกาศ</a:t>
            </a:r>
            <a:r>
              <a:rPr lang="th-TH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ยกเลิกการ</a:t>
            </a:r>
            <a:r>
              <a:rPr lang="th-TH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จัดซื้อจัด</a:t>
            </a:r>
            <a:r>
              <a:rPr lang="th-TH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จ้างที่</a:t>
            </a:r>
            <a:r>
              <a:rPr lang="th-TH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ได้ดำเนินการไปแล้วได้ในกรณี </a:t>
            </a:r>
            <a:r>
              <a:rPr lang="th-TH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ดังต่อไปนี้</a:t>
            </a:r>
            <a:endParaRPr lang="th-TH" sz="2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04864"/>
            <a:ext cx="9036496" cy="41044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๑) </a:t>
            </a: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ไม่ได้</a:t>
            </a:r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รับการจัดสรรเงิน</a:t>
            </a: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งบประมาณหรือ</a:t>
            </a:r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เงินงบประมาณที่ได้รับการจัดสรรไม่เพียงพอที่จะทำการจัดซื้อจัดจ้างนั้นต่อไป</a:t>
            </a:r>
          </a:p>
          <a:p>
            <a:pPr marL="0" indent="0">
              <a:buNone/>
            </a:pPr>
            <a:r>
              <a:rPr lang="th-TH" sz="2400" b="1" dirty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(๒) มีการ</a:t>
            </a:r>
            <a:r>
              <a:rPr lang="th-TH" sz="2400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กระทำผู้</a:t>
            </a:r>
            <a:r>
              <a:rPr lang="th-TH" sz="2400" b="1" dirty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ยื่นข้อเสนอที่</a:t>
            </a:r>
            <a:r>
              <a:rPr lang="th-TH" sz="2400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ชนะหรือ</a:t>
            </a:r>
            <a:r>
              <a:rPr lang="th-TH" sz="2400" b="1" dirty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ที่ได้รับการคัดเลือก</a:t>
            </a:r>
          </a:p>
          <a:p>
            <a:pPr marL="0" indent="0">
              <a:buNone/>
            </a:pPr>
            <a:r>
              <a:rPr lang="th-TH" sz="2400" b="1" dirty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มีผลประโยชน์ร่วมกัน หรือมีส่วนได้เสียกับผู้ยื่นข้อเสนอรายอื่น หรือขัดขวางการแข่งขันอย่างเป็น</a:t>
            </a:r>
            <a:r>
              <a:rPr lang="th-TH" sz="2400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ธรรมหรือ</a:t>
            </a:r>
            <a:r>
              <a:rPr lang="th-TH" sz="2400" b="1" dirty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สมยอมกันกับผู้ยื่นข้อเสนอราย</a:t>
            </a:r>
            <a:r>
              <a:rPr lang="th-TH" sz="2400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อื่น</a:t>
            </a:r>
          </a:p>
          <a:p>
            <a:pPr marL="0" indent="0">
              <a:buNone/>
            </a:pPr>
            <a:r>
              <a:rPr lang="th-TH" sz="24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หรือ</a:t>
            </a:r>
            <a:r>
              <a:rPr lang="th-TH" sz="2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เจ้าหน้าที่ในการเสนอราคา หรือส่อว่ากระทำการทุจริตอื่น</a:t>
            </a:r>
            <a:r>
              <a:rPr lang="th-TH" sz="24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ใดใน</a:t>
            </a:r>
            <a:r>
              <a:rPr lang="th-TH" sz="2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การเสนอราคา ทั้งนี้ ตามระเบียบที่รัฐมนตรี</a:t>
            </a:r>
            <a:r>
              <a:rPr lang="th-TH" sz="24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กำหนด</a:t>
            </a:r>
          </a:p>
          <a:p>
            <a:pPr marL="0" indent="0">
              <a:buNone/>
            </a:pPr>
            <a:r>
              <a:rPr lang="th-TH" sz="2400" b="1" dirty="0" smtClean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th-TH" sz="2400" b="1" dirty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๓) การทำการจัดซื้อจัดจ้างต่อไปอาจก่อให้เกิดความเสียหายแก่หน่วยงานของรัฐหรือ</a:t>
            </a:r>
            <a:r>
              <a:rPr lang="th-TH" sz="2400" b="1" dirty="0" smtClean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กระทบต่อ</a:t>
            </a:r>
            <a:r>
              <a:rPr lang="th-TH" sz="2400" b="1" dirty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ประโยชน์</a:t>
            </a:r>
            <a:r>
              <a:rPr lang="th-TH" sz="2400" b="1" dirty="0" smtClean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สาธารณะ</a:t>
            </a:r>
            <a:endParaRPr lang="th-TH" sz="2400" b="1" dirty="0">
              <a:solidFill>
                <a:srgbClr val="00B05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304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96" y="246081"/>
            <a:ext cx="9121227" cy="54871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(๔) </a:t>
            </a:r>
            <a:r>
              <a:rPr lang="th-TH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การ</a:t>
            </a:r>
            <a:r>
              <a:rPr lang="th-TH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ยกเลิกการจัดซื้อจัด</a:t>
            </a:r>
            <a:r>
              <a:rPr lang="th-TH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จ้างเป็น</a:t>
            </a:r>
            <a:r>
              <a:rPr lang="th-TH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เอกสิทธิ์ของหน่วยงานของรัฐ ผู้ยื่นข้อเสนอ</a:t>
            </a:r>
          </a:p>
          <a:p>
            <a:pPr marL="0" indent="0">
              <a:buNone/>
            </a:pPr>
            <a:r>
              <a:rPr lang="th-TH" sz="28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การยกเลิก</a:t>
            </a:r>
            <a:r>
              <a:rPr lang="th-TH" sz="28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นั้นจะเรียกร้องค่าเสียหายใด ๆ </a:t>
            </a:r>
            <a:r>
              <a:rPr lang="th-TH" sz="28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จากรัฐไม่ได้</a:t>
            </a:r>
            <a:endParaRPr lang="th-TH" sz="28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r>
              <a:rPr lang="th-TH" sz="2800" b="1" dirty="0" smtClean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เมื่อ</a:t>
            </a:r>
            <a:r>
              <a:rPr lang="th-TH" sz="2800" b="1" dirty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มีการ</a:t>
            </a:r>
            <a:r>
              <a:rPr lang="th-TH" sz="2800" b="1" dirty="0" smtClean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ยกเลิกให้แจ้ง</a:t>
            </a:r>
            <a:r>
              <a:rPr lang="th-TH" sz="2800" b="1" dirty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ให้</a:t>
            </a:r>
            <a:r>
              <a:rPr lang="th-TH" sz="2800" b="1" dirty="0" smtClean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ผู้ซึ่ง</a:t>
            </a:r>
            <a:r>
              <a:rPr lang="th-TH" sz="2800" b="1" dirty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มารับหรือซื้อ</a:t>
            </a:r>
            <a:r>
              <a:rPr lang="th-TH" sz="2800" b="1" dirty="0" smtClean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เอกสารทุก</a:t>
            </a:r>
            <a:r>
              <a:rPr lang="th-TH" sz="2800" b="1" dirty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รายทราบถึงเหตุผลที่ต้องยกเลิกการจัดซื้อจัดจ้างครั้งนั้น</a:t>
            </a:r>
          </a:p>
          <a:p>
            <a:pPr marL="0" indent="0">
              <a:buNone/>
            </a:pPr>
            <a:r>
              <a:rPr lang="th-TH" sz="2800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ใน</a:t>
            </a:r>
            <a:r>
              <a:rPr lang="th-TH" sz="2800" b="1" dirty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กรณีที่มีหน่วยงานของรัฐเป็นผู้ยื่นข้อเสนอตั้งแต่สองรายขึ้นไป มิให้ถือว่าหน่วยงานของรัฐ</a:t>
            </a:r>
            <a:r>
              <a:rPr lang="th-TH" sz="2800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นั้นมี</a:t>
            </a:r>
            <a:r>
              <a:rPr lang="th-TH" sz="2800" b="1" dirty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ผลประโยชน์ร่วมกันหรือมีส่วนได้เสียกับหน่วยงานของรัฐอื่นตาม (๒)</a:t>
            </a:r>
          </a:p>
          <a:p>
            <a:pPr>
              <a:buFontTx/>
              <a:buChar char="-"/>
            </a:pPr>
            <a:r>
              <a:rPr lang="th-TH" sz="2800" b="1" dirty="0" smtClean="0">
                <a:solidFill>
                  <a:srgbClr val="CC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ให้</a:t>
            </a:r>
            <a:r>
              <a:rPr lang="th-TH" sz="2800" b="1" dirty="0">
                <a:solidFill>
                  <a:srgbClr val="CC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ประกาศใน</a:t>
            </a:r>
            <a:r>
              <a:rPr lang="th-TH" sz="2800" b="1" dirty="0" smtClean="0">
                <a:solidFill>
                  <a:srgbClr val="CC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ระบบของ</a:t>
            </a:r>
            <a:r>
              <a:rPr lang="th-TH" sz="2800" b="1" dirty="0">
                <a:solidFill>
                  <a:srgbClr val="CC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กรมบัญชีกลาง</a:t>
            </a:r>
            <a:r>
              <a:rPr lang="th-TH" sz="2800" b="1" dirty="0" smtClean="0">
                <a:solidFill>
                  <a:srgbClr val="CC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และของ</a:t>
            </a:r>
          </a:p>
          <a:p>
            <a:pPr marL="0" indent="0">
              <a:buNone/>
            </a:pPr>
            <a:r>
              <a:rPr lang="th-TH" sz="2800" b="1" dirty="0" smtClean="0">
                <a:solidFill>
                  <a:srgbClr val="CC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หน่วยงาน</a:t>
            </a:r>
            <a:r>
              <a:rPr lang="th-TH" sz="2800" b="1" dirty="0">
                <a:solidFill>
                  <a:srgbClr val="CC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ของ</a:t>
            </a:r>
            <a:r>
              <a:rPr lang="th-TH" sz="2800" b="1" dirty="0" smtClean="0">
                <a:solidFill>
                  <a:srgbClr val="CC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รัฐและ</a:t>
            </a:r>
            <a:r>
              <a:rPr lang="th-TH" sz="2800" b="1" dirty="0">
                <a:solidFill>
                  <a:srgbClr val="CC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ให้ปิดประกาศโดยเปิดเผย </a:t>
            </a:r>
            <a:endParaRPr lang="th-TH" sz="2800" b="1" dirty="0" smtClean="0">
              <a:solidFill>
                <a:srgbClr val="CC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r>
              <a:rPr lang="th-TH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 การเผยแพร่</a:t>
            </a:r>
            <a:r>
              <a:rPr lang="th-TH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ประกาศดังกล่าวโดย</a:t>
            </a:r>
            <a:r>
              <a:rPr lang="th-TH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วิธีการอื่นด้วยก็ได้</a:t>
            </a:r>
            <a:endParaRPr lang="th-TH" sz="2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th-TH" sz="2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2868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ผลการค้นหารูปภาพสำหรับ จ้างที่ปรึกษ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8" y="0"/>
            <a:ext cx="9144000" cy="1833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4320603"/>
              </p:ext>
            </p:extLst>
          </p:nvPr>
        </p:nvGraphicFramePr>
        <p:xfrm>
          <a:off x="251520" y="2215405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627784" y="1523925"/>
            <a:ext cx="348204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b="1" dirty="0" smtClean="0">
                <a:solidFill>
                  <a:srgbClr val="9933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เชิญชวนให้ที่ปรึกษาทั่วไป</a:t>
            </a:r>
          </a:p>
          <a:p>
            <a:r>
              <a:rPr lang="th-TH" sz="2000" b="1" dirty="0" smtClean="0">
                <a:solidFill>
                  <a:srgbClr val="9933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ที่มีคุณสมบัติตรงตามเงื่อนไข</a:t>
            </a:r>
          </a:p>
          <a:p>
            <a:r>
              <a:rPr lang="th-TH" sz="2000" b="1" dirty="0" smtClean="0">
                <a:solidFill>
                  <a:srgbClr val="9933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มายื่นข้อเสนอ</a:t>
            </a:r>
            <a:endParaRPr lang="th-TH" sz="2000" b="1" dirty="0">
              <a:solidFill>
                <a:srgbClr val="9933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932108"/>
            <a:ext cx="28083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b="1" dirty="0" smtClean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เชิญชวนเฉพาะที่ปรึกษา</a:t>
            </a:r>
          </a:p>
          <a:p>
            <a:r>
              <a:rPr lang="th-TH" sz="1800" b="1" dirty="0" smtClean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ที่มีคุณสมบัติตรงตามเงื่อนไขไม่น้อยกว่า </a:t>
            </a:r>
            <a:endParaRPr lang="en-US" sz="1800" b="1" dirty="0" smtClean="0">
              <a:solidFill>
                <a:srgbClr val="00B05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1800" b="1" dirty="0" smtClean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 </a:t>
            </a:r>
            <a:r>
              <a:rPr lang="th-TH" sz="1800" b="1" dirty="0" smtClean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รายยื่นข้อเสนอ</a:t>
            </a:r>
            <a:endParaRPr lang="th-TH" sz="1800" b="1" dirty="0">
              <a:solidFill>
                <a:srgbClr val="00B05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52045" y="4548261"/>
            <a:ext cx="299195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เชิญชวนเฉพาะที่ปรึกษาที่มีคุณสมบัติตรงตามเงื่อนไข</a:t>
            </a:r>
          </a:p>
          <a:p>
            <a:r>
              <a:rPr lang="th-TH" sz="1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รายใดรายหนึ่ง มายื่นข้อเสนอ</a:t>
            </a:r>
            <a:r>
              <a:rPr lang="th-TH" sz="1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หรือ</a:t>
            </a:r>
            <a:r>
              <a:rPr lang="th-TH" sz="1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เข้ามาต่อรองราคา</a:t>
            </a:r>
            <a:endParaRPr lang="th-TH" sz="1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297384" y="19619"/>
            <a:ext cx="2812443" cy="778098"/>
          </a:xfrm>
        </p:spPr>
        <p:txBody>
          <a:bodyPr>
            <a:normAutofit/>
          </a:bodyPr>
          <a:lstStyle/>
          <a:p>
            <a:r>
              <a:rPr lang="th-TH" sz="3200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หมวด </a:t>
            </a:r>
            <a:r>
              <a:rPr lang="en-US" sz="3200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7</a:t>
            </a:r>
            <a:endParaRPr lang="th-TH" sz="3200" dirty="0">
              <a:solidFill>
                <a:srgbClr val="0000CC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9081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/>
      <p:bldP spid="6" grpId="0"/>
      <p:bldP spid="7" grpId="0"/>
      <p:bldP spid="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36104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th-TH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หมวด 8 งานจ้าง</a:t>
            </a:r>
            <a:r>
              <a:rPr lang="th-TH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ออกแบบ</a:t>
            </a:r>
            <a:br>
              <a:rPr lang="th-TH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หรือ</a:t>
            </a:r>
            <a:r>
              <a:rPr lang="th-TH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ควบคุมงานก่อสร้าง </a:t>
            </a:r>
            <a:endParaRPr lang="th-TH" sz="3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132856"/>
            <a:ext cx="5688632" cy="2808312"/>
          </a:xfrm>
        </p:spPr>
        <p:txBody>
          <a:bodyPr>
            <a:normAutofit/>
          </a:bodyPr>
          <a:lstStyle/>
          <a:p>
            <a:r>
              <a:rPr lang="th-TH" sz="3600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วิธี</a:t>
            </a:r>
            <a:r>
              <a:rPr lang="th-TH" sz="3600" b="1" dirty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ประกาศเชิญชวนทั่วไป </a:t>
            </a:r>
            <a:endParaRPr lang="th-TH" sz="3600" dirty="0">
              <a:solidFill>
                <a:srgbClr val="0000CC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sz="3600" b="1" dirty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วิธีคัดเลือก </a:t>
            </a:r>
            <a:endParaRPr lang="th-TH" sz="3600" dirty="0">
              <a:solidFill>
                <a:srgbClr val="0000CC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sz="3600" b="1" dirty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วิธีเฉพาะ เจาะจง </a:t>
            </a:r>
            <a:endParaRPr lang="th-TH" sz="3600" dirty="0">
              <a:solidFill>
                <a:srgbClr val="0000CC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sz="3600" b="1" dirty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วิธี ประกวดแบบ </a:t>
            </a:r>
            <a:endParaRPr lang="th-TH" sz="3600" dirty="0">
              <a:solidFill>
                <a:srgbClr val="0000CC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122" name="Picture 2" descr="รูปภาพที่เกี่ยวข้อง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3929" y="3114600"/>
            <a:ext cx="4684575" cy="3626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6673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3808" y="116632"/>
            <a:ext cx="4258816" cy="648072"/>
          </a:xfrm>
        </p:spPr>
        <p:txBody>
          <a:bodyPr>
            <a:normAutofit/>
          </a:bodyPr>
          <a:lstStyle/>
          <a:p>
            <a:r>
              <a:rPr lang="th-TH" sz="3200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หมวด </a:t>
            </a:r>
            <a:r>
              <a:rPr lang="th-TH" sz="3200" b="1" dirty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9 กา</a:t>
            </a:r>
            <a:r>
              <a:rPr lang="th-TH" sz="3200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รทำสัญญา </a:t>
            </a:r>
            <a:endParaRPr lang="th-TH" sz="3200" dirty="0">
              <a:solidFill>
                <a:srgbClr val="0000CC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57" y="836712"/>
            <a:ext cx="4620751" cy="4525963"/>
          </a:xfr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th-TH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มาตรา</a:t>
            </a:r>
            <a:r>
              <a:rPr lang="en-US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93</a:t>
            </a:r>
            <a:endParaRPr lang="th-TH" sz="28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ต้องทำสัญญา</a:t>
            </a:r>
            <a:r>
              <a:rPr lang="th-TH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ตามแบบที่</a:t>
            </a:r>
            <a:r>
              <a:rPr lang="th-TH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คณะกรรมการนโยบายกำหนด </a:t>
            </a:r>
            <a:r>
              <a:rPr lang="th-TH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โดยความเห็นชอบ</a:t>
            </a:r>
            <a:r>
              <a:rPr lang="th-TH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ของสำนักงาน</a:t>
            </a:r>
            <a:r>
              <a:rPr lang="th-TH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อัยการสูงสุด </a:t>
            </a:r>
          </a:p>
          <a:p>
            <a:r>
              <a:rPr lang="th-TH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หาก</a:t>
            </a:r>
            <a:r>
              <a:rPr lang="th-TH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มี</a:t>
            </a:r>
            <a:r>
              <a:rPr lang="th-TH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ความจำเป็นต้องทำแตกต่าง</a:t>
            </a:r>
            <a:r>
              <a:rPr lang="th-TH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จาก</a:t>
            </a:r>
            <a:r>
              <a:rPr lang="th-TH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ที่กำหนด </a:t>
            </a:r>
            <a:r>
              <a:rPr lang="th-TH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โดย</a:t>
            </a:r>
            <a:r>
              <a:rPr lang="th-TH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ไม่ทำให้</a:t>
            </a:r>
            <a:r>
              <a:rPr lang="th-TH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หน่วยงานของรัฐเสียเปรียบ สามารถ</a:t>
            </a:r>
            <a:r>
              <a:rPr lang="th-TH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กระทำได้ </a:t>
            </a:r>
            <a:r>
              <a:rPr lang="th-TH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หากเห็นว่ามีปัญหาในทางเสียเปรียบ ให้ส่งร่าง</a:t>
            </a:r>
            <a:r>
              <a:rPr lang="th-TH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ให้สำนักงาน</a:t>
            </a:r>
            <a:r>
              <a:rPr lang="th-TH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อัยการสูงสุดพิจารณาก่อน </a:t>
            </a:r>
          </a:p>
          <a:p>
            <a:endParaRPr lang="th-TH" sz="2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644008" y="908720"/>
            <a:ext cx="4438328" cy="568863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/>
            <a:r>
              <a:rPr lang="th-TH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ในกรณีที่ไม่ได้ทำสัญญาตามแบบ</a:t>
            </a:r>
          </a:p>
          <a:p>
            <a:pPr marL="457200" indent="-457200"/>
            <a:r>
              <a:rPr lang="th-TH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ไม่แก้ไขสัญญาตามความเห็นของอัยการสูงสุด </a:t>
            </a:r>
          </a:p>
          <a:p>
            <a:r>
              <a:rPr lang="th-TH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หรือคู่สัญญาไม่ตกลงหรือยินยอมให้แก้ไขสัญญาตามความเห็นของอัยการสูงสุด ส่วนที่เป็นสาระสำคัญหรือเป็นกรณีผิดพลาดอย่างร้ายแรง ตามมาตรา ๑๐๔ </a:t>
            </a:r>
            <a:r>
              <a:rPr lang="th-TH" sz="28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ให้ถือว่าสัญญานั้นเป็นโมฆะ</a:t>
            </a:r>
          </a:p>
          <a:p>
            <a:endParaRPr lang="th-TH" sz="2800" dirty="0"/>
          </a:p>
        </p:txBody>
      </p:sp>
      <p:pic>
        <p:nvPicPr>
          <p:cNvPr id="3074" name="Picture 2" descr="ผลการค้นหารูปภาพสำหรับ แบบสัญญ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5445224"/>
            <a:ext cx="4608512" cy="1175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3173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cer\Desktop\ภ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46" t="35842" r="31911" b="29503"/>
          <a:stretch/>
        </p:blipFill>
        <p:spPr bwMode="auto">
          <a:xfrm>
            <a:off x="6105931" y="2348880"/>
            <a:ext cx="2947846" cy="439248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2656"/>
            <a:ext cx="8507288" cy="63367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2800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7</a:t>
            </a:r>
            <a:r>
              <a:rPr lang="th-TH" sz="2800" b="1" dirty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งานจ้างที่</a:t>
            </a:r>
            <a:r>
              <a:rPr lang="th-TH" sz="2800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ปรึกษา(</a:t>
            </a:r>
            <a:r>
              <a:rPr lang="en-US" sz="2800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69-78</a:t>
            </a:r>
            <a:r>
              <a:rPr lang="th-TH" sz="2800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endParaRPr lang="th-TH" sz="2800" dirty="0">
              <a:solidFill>
                <a:srgbClr val="0000CC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r>
              <a:rPr lang="th-TH" sz="2800" b="1" dirty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8. งานจ้างออกแบบหรือควบคุมงาน</a:t>
            </a:r>
            <a:r>
              <a:rPr lang="th-TH" sz="2800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ก่อสร้าง(</a:t>
            </a:r>
            <a:r>
              <a:rPr lang="en-US" sz="2800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79-92</a:t>
            </a:r>
            <a:r>
              <a:rPr lang="th-TH" sz="2800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endParaRPr lang="th-TH" sz="2800" dirty="0">
              <a:solidFill>
                <a:srgbClr val="0000CC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r>
              <a:rPr lang="th-TH" sz="2800" b="1" dirty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9. กา</a:t>
            </a:r>
            <a:r>
              <a:rPr lang="th-TH" sz="2800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รทำสัญญา(</a:t>
            </a:r>
            <a:r>
              <a:rPr lang="en-US" sz="2800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93-99</a:t>
            </a:r>
            <a:r>
              <a:rPr lang="th-TH" sz="2800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endParaRPr lang="th-TH" sz="2800" dirty="0">
              <a:solidFill>
                <a:srgbClr val="0000CC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r>
              <a:rPr lang="th-TH" sz="2800" b="1" dirty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10. การบริหารสัญญาและการตรวจรับ</a:t>
            </a:r>
            <a:r>
              <a:rPr lang="th-TH" sz="2800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พัสดุ</a:t>
            </a:r>
            <a:r>
              <a:rPr lang="th-TH" sz="2000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en-US" sz="2000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100-105</a:t>
            </a:r>
            <a:r>
              <a:rPr lang="th-TH" sz="2800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endParaRPr lang="th-TH" sz="2800" dirty="0">
              <a:solidFill>
                <a:srgbClr val="0000CC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r>
              <a:rPr lang="th-TH" sz="2800" b="1" dirty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11. การประเมินผลการปฏิบัติงาน</a:t>
            </a:r>
            <a:r>
              <a:rPr lang="th-TH" sz="2800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ของ</a:t>
            </a:r>
          </a:p>
          <a:p>
            <a:pPr marL="0" indent="0">
              <a:buNone/>
            </a:pPr>
            <a:r>
              <a:rPr lang="th-TH" sz="2800" b="1" dirty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800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ผู้ประกอบการ(</a:t>
            </a:r>
            <a:r>
              <a:rPr lang="en-US" sz="2800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106-108</a:t>
            </a:r>
            <a:r>
              <a:rPr lang="th-TH" sz="2800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</a:p>
          <a:p>
            <a:pPr marL="0" indent="0">
              <a:buNone/>
            </a:pPr>
            <a:r>
              <a:rPr lang="th-TH" sz="2800" b="1" dirty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12. การทิ้ง</a:t>
            </a:r>
            <a:r>
              <a:rPr lang="th-TH" sz="2800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งาน(</a:t>
            </a:r>
            <a:r>
              <a:rPr lang="en-US" sz="2800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109-111</a:t>
            </a:r>
            <a:r>
              <a:rPr lang="th-TH" sz="2800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endParaRPr lang="th-TH" sz="2800" dirty="0">
              <a:solidFill>
                <a:srgbClr val="0000CC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r>
              <a:rPr lang="th-TH" sz="2800" b="1" dirty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13. การบริหาร</a:t>
            </a:r>
            <a:r>
              <a:rPr lang="th-TH" sz="2800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พัสดุ(</a:t>
            </a:r>
            <a:r>
              <a:rPr lang="en-US" sz="2800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112-113</a:t>
            </a:r>
            <a:r>
              <a:rPr lang="th-TH" sz="2800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endParaRPr lang="th-TH" sz="2800" dirty="0">
              <a:solidFill>
                <a:srgbClr val="0000CC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r>
              <a:rPr lang="th-TH" sz="2800" b="1" dirty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14. การ</a:t>
            </a:r>
            <a:r>
              <a:rPr lang="th-TH" sz="2800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อุทธรณ์(</a:t>
            </a:r>
            <a:r>
              <a:rPr lang="en-US" sz="2800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114-119</a:t>
            </a:r>
            <a:r>
              <a:rPr lang="th-TH" sz="2800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endParaRPr lang="th-TH" sz="2800" dirty="0">
              <a:solidFill>
                <a:srgbClr val="0000CC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r>
              <a:rPr lang="th-TH" sz="2800" b="1" dirty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15. </a:t>
            </a:r>
            <a:r>
              <a:rPr lang="th-TH" sz="2800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บทกำหนดโทษ(</a:t>
            </a:r>
            <a:r>
              <a:rPr lang="en-US" sz="2800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120-121</a:t>
            </a:r>
            <a:r>
              <a:rPr lang="th-TH" sz="2800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endParaRPr lang="th-TH" sz="2800" dirty="0">
              <a:solidFill>
                <a:srgbClr val="0000CC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r>
              <a:rPr lang="th-TH" sz="2800" b="1" dirty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บทเฉพาะ</a:t>
            </a:r>
            <a:r>
              <a:rPr lang="th-TH" sz="2800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กาล(</a:t>
            </a:r>
            <a:r>
              <a:rPr lang="en-US" sz="2800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122-132</a:t>
            </a:r>
            <a:r>
              <a:rPr lang="th-TH" sz="2800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endParaRPr lang="th-TH" sz="2800" dirty="0">
              <a:solidFill>
                <a:srgbClr val="0000CC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9384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716016" y="2688590"/>
            <a:ext cx="4320480" cy="390876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th-TH" sz="3200" b="1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มาตรา </a:t>
            </a:r>
            <a:r>
              <a:rPr lang="en-US" sz="3200" b="1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66 </a:t>
            </a:r>
            <a:r>
              <a:rPr lang="th-TH" sz="3200" b="1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วรรค </a:t>
            </a:r>
            <a:r>
              <a:rPr lang="en-US" sz="3200" b="1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</a:p>
          <a:p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การลงนามสัญญาจะทำได้เมื่อ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ล่วงพ้นระยะเวลาอุทธรณ์และไม่มีผู้อุทธรณ์(ข้อ </a:t>
            </a:r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115 </a:t>
            </a: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ให้อุทธรณ์ภายใน </a:t>
            </a:r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7 </a:t>
            </a: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วันทำการ นับแต่วันประกาศผล)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ในกรณีที่มีอุทธรณ์ เมื่อหน่วยงานได้รับแจ้งจาก คกก.พิจารณาอุทธรณ์ให้ทำการซื้อจ้างต่อไปได้</a:t>
            </a:r>
            <a:endParaRPr lang="th-TH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07504" y="44624"/>
            <a:ext cx="4464496" cy="6740992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มาตรา </a:t>
            </a:r>
            <a:r>
              <a:rPr lang="th-TH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๙๕</a:t>
            </a:r>
          </a:p>
          <a:p>
            <a:r>
              <a:rPr lang="th-TH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สัญญาต้องมี</a:t>
            </a:r>
            <a:r>
              <a:rPr lang="th-TH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ข้อตกลง</a:t>
            </a:r>
            <a:r>
              <a:rPr lang="th-TH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ใน</a:t>
            </a:r>
          </a:p>
          <a:p>
            <a:pPr marL="0" indent="0">
              <a:buNone/>
            </a:pPr>
            <a:r>
              <a:rPr lang="th-TH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การห้ามคู่สัญญา</a:t>
            </a:r>
            <a:r>
              <a:rPr lang="th-TH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ไปจ้าง</a:t>
            </a:r>
            <a:r>
              <a:rPr lang="th-TH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ช่วงไม่</a:t>
            </a:r>
            <a:r>
              <a:rPr lang="th-TH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ว่าทั้งหมดหรือแต่บางส่วน เว้นแต่การจ้างช่วงแต่บางส่วนที่ได้รับอนุญาต</a:t>
            </a:r>
            <a:r>
              <a:rPr lang="th-TH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จากหน่วยงานที่</a:t>
            </a:r>
            <a:r>
              <a:rPr lang="th-TH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เป็นคู่สัญญาแล้ว </a:t>
            </a:r>
            <a:endParaRPr lang="th-TH" sz="28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sz="2800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ถ้า</a:t>
            </a:r>
            <a:r>
              <a:rPr lang="th-TH" sz="2800" b="1" dirty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คู่สัญญาไปจ้าง</a:t>
            </a:r>
            <a:r>
              <a:rPr lang="th-TH" sz="2800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ช่วง</a:t>
            </a:r>
          </a:p>
          <a:p>
            <a:pPr marL="0" indent="0">
              <a:buNone/>
            </a:pPr>
            <a:r>
              <a:rPr lang="th-TH" sz="2800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โดย</a:t>
            </a:r>
            <a:r>
              <a:rPr lang="th-TH" sz="2800" b="1" dirty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ฝ่าฝืนข้อตกลงดังกล่าว ต้องกำหนดให้</a:t>
            </a:r>
            <a:r>
              <a:rPr lang="th-TH" sz="2800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มีค่าปรับ</a:t>
            </a:r>
            <a:r>
              <a:rPr lang="th-TH" sz="2800" b="1" dirty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สำหรับการฝ่าฝืนข้อตกลงนั้นไม่น้อยกว่าร้อยละสิบของวงเงินของงานที่จ้างช่วงตามสัญญา</a:t>
            </a:r>
          </a:p>
        </p:txBody>
      </p:sp>
      <p:pic>
        <p:nvPicPr>
          <p:cNvPr id="2052" name="Picture 4" descr="รูปภาพที่เกี่ยวข้อ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595" y="44624"/>
            <a:ext cx="3752869" cy="2643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1878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build="p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0609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th-TH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กรณีที่ห้ามลงนามสัญญา</a:t>
            </a:r>
            <a:endParaRPr lang="th-TH" sz="2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240160"/>
            <a:ext cx="8928992" cy="2980928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th-TH" sz="2800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ไม่ได้รับจัดสรรงบประมาณหรือได้รับจัดประมาณไม่เพียงพอ</a:t>
            </a:r>
          </a:p>
          <a:p>
            <a:pPr marL="514350" indent="-514350">
              <a:buFont typeface="+mj-lt"/>
              <a:buAutoNum type="arabicPeriod"/>
            </a:pPr>
            <a:r>
              <a:rPr lang="th-TH" sz="2800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มีการกระทำเข้าลักษณะมีผลประโยชน์ร่วมกันหรือมีการสมยอมราคากัน</a:t>
            </a:r>
          </a:p>
          <a:p>
            <a:pPr marL="514350" indent="-514350">
              <a:buFont typeface="+mj-lt"/>
              <a:buAutoNum type="arabicPeriod"/>
            </a:pPr>
            <a:r>
              <a:rPr lang="th-TH" sz="2800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หากทำการจัดซื้อจัดจ้างต่อไปอาจทำให้ราชการเสียหายหรือกระทบต่อประโยชน์สาธารณะ</a:t>
            </a:r>
          </a:p>
          <a:p>
            <a:pPr marL="514350" indent="-514350">
              <a:buFont typeface="+mj-lt"/>
              <a:buAutoNum type="arabicPeriod"/>
            </a:pPr>
            <a:r>
              <a:rPr lang="th-TH" sz="2800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อื่นๆตามที่กำหนดในกฎกระทรวง</a:t>
            </a:r>
          </a:p>
          <a:p>
            <a:endParaRPr lang="th-TH" sz="2800" b="1" dirty="0">
              <a:solidFill>
                <a:srgbClr val="0000CC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4514344"/>
            <a:ext cx="9124415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หมายเหตุ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ตามข้อ </a:t>
            </a:r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หากมีการยกเลิกผู้ชนะการเสนอราคานำไปฟ้องคดี  </a:t>
            </a:r>
          </a:p>
          <a:p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ผู้ยื่นข้อเสนอนั้นไม่มีสิทธิเรียกร้องค่าเสียหายใดๆต่อราชการ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เมื่อมีการยกเลิกให้แจ้งผู้ประกอบการทุกรายทราบถึงเหตุผลในการยกเลิกนั้น</a:t>
            </a:r>
            <a:endParaRPr lang="th-TH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130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69137"/>
            <a:ext cx="4258816" cy="1747695"/>
          </a:xfrm>
        </p:spPr>
        <p:txBody>
          <a:bodyPr>
            <a:noAutofit/>
          </a:bodyPr>
          <a:lstStyle/>
          <a:p>
            <a:r>
              <a:rPr lang="th-TH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มาตรา </a:t>
            </a:r>
            <a:r>
              <a:rPr lang="en-US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96</a:t>
            </a:r>
            <a:r>
              <a:rPr lang="th-TH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th-TH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ข้อยกเว้นไม่ต้องทำ</a:t>
            </a:r>
            <a:br>
              <a:rPr lang="th-TH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ตามแบบสัญญา</a:t>
            </a:r>
            <a:endParaRPr lang="th-TH" sz="3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934836"/>
            <a:ext cx="5184576" cy="4806532"/>
          </a:xfr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r>
              <a:rPr lang="th-TH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จัดหาโดยวิธีคัดเลือก หรือวิธีเฉพาะเจาะจง(บางกรณี) และจ้างที่ปรึกษา</a:t>
            </a:r>
            <a:r>
              <a:rPr lang="th-TH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วิธีเฉพาะเจาะจง(บางกรณี) </a:t>
            </a:r>
            <a:endParaRPr lang="th-TH" sz="28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ซื้อจ้างจากหน่วยงานรัฐ</a:t>
            </a:r>
          </a:p>
          <a:p>
            <a:r>
              <a:rPr lang="th-TH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ส่งมอบของภายใน </a:t>
            </a:r>
            <a:r>
              <a:rPr lang="en-US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5</a:t>
            </a:r>
            <a:r>
              <a:rPr lang="th-TH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วันทำการนับถัดจากวันทำข้อตกลง</a:t>
            </a:r>
          </a:p>
          <a:p>
            <a:r>
              <a:rPr lang="th-TH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การเช่าที่เสียแต่เพียงค่าเช่าเท่านั้น</a:t>
            </a:r>
          </a:p>
          <a:p>
            <a:r>
              <a:rPr lang="th-TH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ตามที่กำหนดในกฎกระทรวง</a:t>
            </a:r>
            <a:endParaRPr lang="th-TH" sz="2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508104" y="116632"/>
            <a:ext cx="317786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b="1" dirty="0" smtClean="0">
                <a:solidFill>
                  <a:srgbClr val="CC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มาตรา 9</a:t>
            </a:r>
            <a:r>
              <a:rPr lang="en-US" b="1" dirty="0" smtClean="0">
                <a:solidFill>
                  <a:srgbClr val="CC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7</a:t>
            </a:r>
            <a:r>
              <a:rPr lang="th-TH" b="1" dirty="0" smtClean="0">
                <a:solidFill>
                  <a:srgbClr val="CC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th-TH" dirty="0">
              <a:solidFill>
                <a:srgbClr val="CC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th-TH" b="1" dirty="0">
                <a:solidFill>
                  <a:srgbClr val="CC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การแก้ไขสัญญา </a:t>
            </a:r>
            <a:endParaRPr lang="th-TH" dirty="0">
              <a:solidFill>
                <a:srgbClr val="CC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52120" y="1130548"/>
            <a:ext cx="3240360" cy="3970318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กรณี</a:t>
            </a:r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ที่มี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ความ</a:t>
            </a:r>
          </a:p>
          <a:p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จำเป็น </a:t>
            </a:r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ให้อยู่ในดุลพินิจของผู้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มีอำนาจ </a:t>
            </a:r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โดย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ไม่ทำให้</a:t>
            </a:r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รัฐเสีย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ประโยชน์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หรือเป็น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การ</a:t>
            </a:r>
          </a:p>
          <a:p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แก้ไข</a:t>
            </a:r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เพื่อประโยชน์ของหน่วยงานของรัฐหรือสาธารณะ </a:t>
            </a:r>
            <a:endParaRPr lang="th-TH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20903" y="5229200"/>
            <a:ext cx="37876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มาตรา </a:t>
            </a:r>
            <a:r>
              <a:rPr lang="en-US" sz="2400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98</a:t>
            </a:r>
          </a:p>
          <a:p>
            <a:r>
              <a:rPr lang="th-TH" sz="2400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ประกาศเผยแพร่สัญญา/แก้ไข ใน</a:t>
            </a:r>
            <a:r>
              <a:rPr lang="en-US" sz="2400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web </a:t>
            </a:r>
            <a:r>
              <a:rPr lang="th-TH" sz="2400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กค และ หน่วยงาน</a:t>
            </a:r>
            <a:endParaRPr lang="en-US" sz="2400" b="1" dirty="0" smtClean="0">
              <a:solidFill>
                <a:srgbClr val="0000CC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8643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  <p:bldP spid="4" grpId="0"/>
      <p:bldP spid="5" grpId="0" animBg="1"/>
      <p:bldP spid="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74840" cy="1786210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th-TH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หมวด 10</a:t>
            </a:r>
            <a:br>
              <a:rPr lang="th-TH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3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การบริหาร</a:t>
            </a:r>
            <a:r>
              <a:rPr lang="th-TH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สัญญา</a:t>
            </a:r>
            <a:br>
              <a:rPr lang="th-TH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และ</a:t>
            </a:r>
            <a:r>
              <a:rPr lang="th-TH" sz="3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การตรวจรับพัสดุ </a:t>
            </a:r>
            <a:endParaRPr lang="th-TH" sz="3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2505325"/>
            <a:ext cx="4392488" cy="3917032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th-TH" b="1" u="sng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มาตรา </a:t>
            </a:r>
            <a:r>
              <a:rPr lang="en-US" b="1" u="sng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100</a:t>
            </a:r>
            <a:r>
              <a:rPr lang="th-TH" b="1" u="sng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th-TH" u="sng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ผู้มีอำนาจแต่งตั้ง คกก.การตรวจ</a:t>
            </a:r>
            <a:r>
              <a:rPr lang="th-TH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รับ</a:t>
            </a:r>
            <a:r>
              <a:rPr lang="th-TH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พัสดุเพื่อบริหารสัญญา </a:t>
            </a:r>
          </a:p>
          <a:p>
            <a:r>
              <a:rPr lang="th-TH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วงเงินเล็กน้อยจะแต่งตั้งคนเดียวได้</a:t>
            </a:r>
          </a:p>
          <a:p>
            <a:endParaRPr lang="th-TH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644008" y="3356992"/>
            <a:ext cx="4392488" cy="309634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th-TH" b="1" u="sng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มาตรา </a:t>
            </a:r>
            <a:r>
              <a:rPr lang="en-US" b="1" u="sng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101</a:t>
            </a:r>
            <a:r>
              <a:rPr lang="th-TH" b="1" u="sng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th-TH" u="sng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งานก่อสร้างให้แต่งตั้งผู้ควบคุมงาน</a:t>
            </a:r>
          </a:p>
          <a:p>
            <a:r>
              <a:rPr lang="th-TH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และให้ได้ค่าตอบแทนตามที่ กค กำหนด</a:t>
            </a:r>
          </a:p>
          <a:p>
            <a:endParaRPr lang="th-TH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100" name="Picture 4" descr="ผลการค้นหารูปภาพสำหรับ บริหารสัญญา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60648"/>
            <a:ext cx="3701663" cy="301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8524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5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260648"/>
            <a:ext cx="8856984" cy="492514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h-TH" b="1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มาตรา 10</a:t>
            </a:r>
            <a:r>
              <a:rPr lang="en-US" b="1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th-TH" b="1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th-TH" u="sng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</a:t>
            </a:r>
            <a:r>
              <a:rPr lang="th-TH" b="1" dirty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งดหรือลดค่าปรับ หรือการขยาย</a:t>
            </a:r>
            <a:r>
              <a:rPr lang="th-TH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ระยะเวลาทำการ</a:t>
            </a:r>
            <a:r>
              <a:rPr lang="th-TH" b="1" dirty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ตามสัญญา ให้อยู่ในดุลพินิจ </a:t>
            </a:r>
            <a:r>
              <a:rPr lang="th-TH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เฉพาะกรณีดังนี้</a:t>
            </a:r>
          </a:p>
          <a:p>
            <a:pPr marL="514350" indent="-514350">
              <a:buFont typeface="+mj-lt"/>
              <a:buAutoNum type="arabicPeriod"/>
            </a:pPr>
            <a:r>
              <a:rPr lang="th-TH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เหตุเกิดจากความผิดราชการ</a:t>
            </a:r>
          </a:p>
          <a:p>
            <a:pPr marL="514350" indent="-514350">
              <a:buFont typeface="+mj-lt"/>
              <a:buAutoNum type="arabicPeriod"/>
            </a:pPr>
            <a:r>
              <a:rPr lang="th-TH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เหตุสุดวิสัย</a:t>
            </a:r>
          </a:p>
          <a:p>
            <a:pPr marL="514350" indent="-514350">
              <a:buFont typeface="+mj-lt"/>
              <a:buAutoNum type="arabicPeriod"/>
            </a:pPr>
            <a:r>
              <a:rPr lang="th-TH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เหตุจากพฤติการณ์ใดที่คู่สัญญาไม่ต้องรับผิดตาม กม </a:t>
            </a:r>
          </a:p>
          <a:p>
            <a:pPr marL="514350" indent="-514350">
              <a:buFont typeface="+mj-lt"/>
              <a:buAutoNum type="arabicPeriod"/>
            </a:pPr>
            <a:r>
              <a:rPr lang="th-TH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เหตุอื่นตามที่ กค กำหนด</a:t>
            </a:r>
            <a:endParaRPr lang="th-TH" dirty="0">
              <a:solidFill>
                <a:srgbClr val="0000CC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th-TH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122" name="Picture 2" descr="ผลการค้นหารูปภาพสำหรับ บริหารสัญญา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774504"/>
            <a:ext cx="3083496" cy="3083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6358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3564082"/>
            <a:ext cx="8784976" cy="317728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th-TH" b="1" u="sng" dirty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มาตรา10</a:t>
            </a:r>
            <a:r>
              <a:rPr lang="en-US" b="1" u="sng" dirty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r>
              <a:rPr lang="th-TH" b="1" u="sng" dirty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th-TH" u="sng" dirty="0">
              <a:solidFill>
                <a:srgbClr val="0000CC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การบอกเลิกสัญญาให้อยู่ในดุลพินิจของผู้มีอำนาจ ตามกรณีที่กำหนด </a:t>
            </a:r>
            <a:endParaRPr lang="th-TH" b="1" dirty="0" smtClean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เหตุตามที่ กม.กำหนด</a:t>
            </a:r>
          </a:p>
          <a:p>
            <a:pPr marL="514350" indent="-514350">
              <a:buFont typeface="+mj-lt"/>
              <a:buAutoNum type="arabicPeriod"/>
            </a:pP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เหตุอันเชื่อได้ว่าผู้ขาย/รับจ้างไม่ทำตามสัญญา</a:t>
            </a:r>
          </a:p>
          <a:p>
            <a:pPr marL="514350" indent="-514350">
              <a:buFont typeface="+mj-lt"/>
              <a:buAutoNum type="arabicPeriod"/>
            </a:pP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เหตุอื่นที่กำหนดใน พรบ / สัญญา</a:t>
            </a:r>
          </a:p>
          <a:p>
            <a:pPr marL="514350" indent="-514350">
              <a:buFont typeface="+mj-lt"/>
              <a:buAutoNum type="arabicPeriod"/>
            </a:pP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เหตุอื่นตามที่ รมว.กำหนด</a:t>
            </a:r>
            <a:endParaRPr lang="th-TH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th-TH" dirty="0"/>
          </a:p>
        </p:txBody>
      </p:sp>
      <p:pic>
        <p:nvPicPr>
          <p:cNvPr id="6146" name="Picture 2" descr="ผลการค้นหารูปภาพสำหรับ บอกเลิกสัญญา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00"/>
          <a:stretch/>
        </p:blipFill>
        <p:spPr bwMode="auto">
          <a:xfrm>
            <a:off x="467544" y="135082"/>
            <a:ext cx="828675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7972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282154"/>
          </a:xfrm>
        </p:spPr>
        <p:txBody>
          <a:bodyPr>
            <a:normAutofit/>
          </a:bodyPr>
          <a:lstStyle/>
          <a:p>
            <a:r>
              <a:rPr lang="th-TH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หมวด 11</a:t>
            </a:r>
            <a:br>
              <a:rPr lang="th-TH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การประเมินผลการปฏิบัติงานของผู้ประกอบการ </a:t>
            </a:r>
            <a:endParaRPr lang="th-TH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3773016"/>
          </a:xfr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th-TH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มาตรา </a:t>
            </a: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106</a:t>
            </a:r>
            <a:endParaRPr lang="th-TH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เพื่อ</a:t>
            </a:r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ใช้ประกอบการพิจารณาคุณสมบัติของผู้ที่จะ เข้ายื่นข้อเสนอหรือ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เข้าทำสัญญา</a:t>
            </a:r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กับหน่วยงานภาครัฐ </a:t>
            </a:r>
            <a:endParaRPr lang="th-TH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ผู้ที่ไม่ผ่านเกณฑ์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ที่กำหนด</a:t>
            </a:r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จะ ถูกพักการเสนอราคา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หรือทำสัญญา</a:t>
            </a:r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กับหน่วยงานภาครัฐ ไว้ชั่วคราว จนกว่าจะมีผลการประเมินผ่านเกณฑ์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ที่กำหนด </a:t>
            </a:r>
            <a:endParaRPr lang="th-TH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5301208"/>
            <a:ext cx="67687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มาตรา </a:t>
            </a:r>
            <a:r>
              <a:rPr lang="en-US" b="1" dirty="0" smtClean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107</a:t>
            </a:r>
          </a:p>
          <a:p>
            <a:r>
              <a:rPr lang="th-TH" b="1" dirty="0" smtClean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ผลการประเมินให้เป็นส่วนหนึ่ง</a:t>
            </a:r>
          </a:p>
          <a:p>
            <a:r>
              <a:rPr lang="th-TH" b="1" dirty="0" smtClean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ในการเกณฑ์การพิจารณาคัดเลือก</a:t>
            </a:r>
            <a:endParaRPr lang="en-US" b="1" dirty="0" smtClean="0">
              <a:solidFill>
                <a:srgbClr val="00B05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8894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  <p:bldP spid="4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หมวด </a:t>
            </a:r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12 การทิ้งงาน 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มาตรา </a:t>
            </a: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109</a:t>
            </a:r>
            <a:endParaRPr lang="th-TH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688632"/>
          </a:xfr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85000" lnSpcReduction="10000"/>
          </a:bodyPr>
          <a:lstStyle/>
          <a:p>
            <a:endParaRPr lang="th-TH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ได้รับคัดเลือกแล้ว ไม่ยอมไปทำสัญญา</a:t>
            </a:r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หรือข้อตกลงเป็นหนังสือกับหน่วยงานของรัฐภายในเวลา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ที่กำหนด </a:t>
            </a:r>
            <a:endParaRPr lang="th-TH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คู่สัญญาของหน่วยงานของรัฐหรือผู้รับจ้างช่วงที่หน่วยงานของรัฐอนุญาตให้รับช่วงงานได้ ไม่ปฏิบัติตามสัญญาหรือข้อตกลงเป็นหนังสือ </a:t>
            </a:r>
            <a:endParaRPr lang="th-TH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กระทำการ</a:t>
            </a:r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อันมีลักษณะเป็นการขัดขวางการแข่งขันราคาอย่างเป็นธรรม เสนอราคาที่มีผลประโยชน์ร่วมกัน หรือ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กระทำการ</a:t>
            </a:r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โดยไม่สุจริต </a:t>
            </a:r>
            <a:endParaRPr lang="th-TH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เมื่อปรากฏว่าผลการปฏิบัติตามสัญญาของที่ปรึกษามีข้อบกพร่อง ผิดพลาด หรือก่อให้เกิดความเสียหายแก่หน่วยงานของรัฐอย่างร้ายแรง </a:t>
            </a:r>
            <a:endParaRPr lang="th-TH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การ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กระทำอื่นๆ ที่กำหนด</a:t>
            </a:r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ในกฎกระทรวง </a:t>
            </a:r>
            <a:endParaRPr lang="th-TH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8239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340768"/>
            <a:ext cx="2895600" cy="1143000"/>
          </a:xfrm>
        </p:spPr>
        <p:txBody>
          <a:bodyPr>
            <a:normAutofit/>
          </a:bodyPr>
          <a:lstStyle/>
          <a:p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หมวด 13</a:t>
            </a:r>
            <a:endParaRPr lang="th-TH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61" y="3212976"/>
            <a:ext cx="9064143" cy="3556992"/>
          </a:xfr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หมาย</a:t>
            </a:r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รวมถึงการเก็บ การบันทึก การเบิกจ่าย การยืม </a:t>
            </a:r>
            <a:endParaRPr lang="th-TH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การตรวจสอบ กา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รบำรุงรักษา </a:t>
            </a:r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และ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การจำหน่าย</a:t>
            </a:r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พัสดุ </a:t>
            </a:r>
            <a:endParaRPr lang="th-TH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หลักเกณฑ์</a:t>
            </a:r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และวิธีการ 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จะกำหนด</a:t>
            </a:r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ในระเบียบต่อไป </a:t>
            </a:r>
            <a:endParaRPr lang="th-TH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th-TH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7170" name="Picture 2" descr="ผลการค้นหารูปภาพสำหรับ การบริหารพัสดุ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61"/>
          <a:stretch/>
        </p:blipFill>
        <p:spPr bwMode="auto">
          <a:xfrm>
            <a:off x="2843808" y="620688"/>
            <a:ext cx="6223248" cy="2565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516216" y="2636912"/>
            <a:ext cx="1656184" cy="523220"/>
          </a:xfrm>
          <a:prstGeom prst="rect">
            <a:avLst/>
          </a:prstGeom>
          <a:solidFill>
            <a:srgbClr val="333399"/>
          </a:solidFill>
        </p:spPr>
        <p:txBody>
          <a:bodyPr wrap="square" rtlCol="0">
            <a:spAutoFit/>
          </a:bodyPr>
          <a:lstStyle/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086461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  <p:bldP spid="5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หมวด </a:t>
            </a:r>
            <a:r>
              <a:rPr lang="th-TH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14 การร้องเรียนอุทธรณ์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ผู้ประกอบการ</a:t>
            </a:r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สามารถร้องเรียนหน่วยงานของรัฐได้กรณีที่เห็นว่าหน่วยงานของรัฐมิได้ปฏิบัติให้เป็นไปตามหลักเกณฑ์และวิธีการ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ที่กำหนด</a:t>
            </a:r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ในพระราชบัญญัตินี้ </a:t>
            </a:r>
          </a:p>
          <a:p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กรณีที่ผู้ร้องเรียนไม่เห็นด้วยกับ 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คำวินิจฉัย</a:t>
            </a:r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ของหน่วยงานของรัฐ ให้อุทธรณ์ต่อคณะกรรมการพิจารณาอุทธรณ์ </a:t>
            </a:r>
            <a:endParaRPr lang="th-TH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การ</a:t>
            </a:r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วินิจฉัยของคณะกรรมการพิจารณาอุทธรณ์ ให้ถือเป็นที่สุด </a:t>
            </a:r>
          </a:p>
        </p:txBody>
      </p:sp>
    </p:spTree>
    <p:extLst>
      <p:ext uri="{BB962C8B-B14F-4D97-AF65-F5344CB8AC3E}">
        <p14:creationId xmlns:p14="http://schemas.microsoft.com/office/powerpoint/2010/main" val="3702366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รูปภาพที่เกี่ยวข้อ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4" y="44624"/>
            <a:ext cx="3108176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52328" y="188640"/>
            <a:ext cx="6156176" cy="4752528"/>
          </a:xfrm>
        </p:spPr>
        <p:txBody>
          <a:bodyPr>
            <a:noAutofit/>
          </a:bodyPr>
          <a:lstStyle/>
          <a:p>
            <a:r>
              <a:rPr lang="th-TH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เนื้อหา</a:t>
            </a:r>
            <a:r>
              <a:rPr lang="th-TH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 </a:t>
            </a:r>
            <a:r>
              <a:rPr lang="th-TH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th-TH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3200" b="1" dirty="0" smtClean="0">
                <a:latin typeface="Tahoma" pitchFamily="34" charset="0"/>
                <a:ea typeface="Tahoma" pitchFamily="34" charset="0"/>
                <a:cs typeface="Tahoma" pitchFamily="34" charset="0"/>
                <a:hlinkClick r:id="rId3"/>
              </a:rPr>
              <a:t> </a:t>
            </a:r>
            <a:r>
              <a:rPr lang="th-TH" sz="3200" b="1" dirty="0">
                <a:latin typeface="Tahoma" pitchFamily="34" charset="0"/>
                <a:ea typeface="Tahoma" pitchFamily="34" charset="0"/>
                <a:cs typeface="Tahoma" pitchFamily="34" charset="0"/>
                <a:hlinkClick r:id="rId3"/>
              </a:rPr>
              <a:t>พ.ร.บ.การจัดซื้อจัดจ้างและการบริหารพัสดุภาครัฐ พ.ศ. ….</a:t>
            </a:r>
            <a:r>
              <a:rPr lang="th-TH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 </a:t>
            </a:r>
            <a:r>
              <a:rPr lang="th-TH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th-TH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ซึ่ง</a:t>
            </a:r>
            <a:r>
              <a:rPr lang="th-TH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ที่ประชุม ครม. </a:t>
            </a:r>
            <a:r>
              <a:rPr lang="th-TH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th-TH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เมื่อ</a:t>
            </a:r>
            <a:r>
              <a:rPr lang="th-TH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วันที่ 7 ก.ค.2558 </a:t>
            </a:r>
            <a:r>
              <a:rPr lang="th-TH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th-TH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มี</a:t>
            </a:r>
            <a:r>
              <a:rPr lang="th-TH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มติเห็นชอบ โดยมีสาระสำคัญต่างจาก</a:t>
            </a:r>
            <a:r>
              <a:rPr lang="th-TH" sz="3200" b="1" dirty="0">
                <a:latin typeface="Tahoma" pitchFamily="34" charset="0"/>
                <a:ea typeface="Tahoma" pitchFamily="34" charset="0"/>
                <a:cs typeface="Tahoma" pitchFamily="34" charset="0"/>
                <a:hlinkClick r:id="rId4"/>
              </a:rPr>
              <a:t>ระเบียบสำนักนายกรัฐมนตรีว่าด้วยการพัสดุ พ.ศ.2535</a:t>
            </a:r>
            <a:r>
              <a:rPr lang="th-TH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 และที่</a:t>
            </a:r>
            <a:r>
              <a:rPr lang="th-TH" sz="3200" b="1" dirty="0">
                <a:latin typeface="Tahoma" pitchFamily="34" charset="0"/>
                <a:ea typeface="Tahoma" pitchFamily="34" charset="0"/>
                <a:cs typeface="Tahoma" pitchFamily="34" charset="0"/>
                <a:hlinkClick r:id="rId5"/>
              </a:rPr>
              <a:t>แก้ไขเพิ่มเติม</a:t>
            </a:r>
            <a:r>
              <a:rPr lang="th-TH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 </a:t>
            </a:r>
            <a:r>
              <a:rPr lang="th-TH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th-TH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รวม </a:t>
            </a:r>
            <a:r>
              <a:rPr lang="th-TH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11 ประเด็น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03848" y="5581689"/>
            <a:ext cx="5803192" cy="101566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th-TH" sz="20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พรบ.ฉบับนี้</a:t>
            </a:r>
          </a:p>
          <a:p>
            <a:r>
              <a:rPr lang="th-TH" sz="20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ให้ยกเลิกบทบัญญัติเกี่ยวกับพัสดุ การจัดซื้อ/จ้าง </a:t>
            </a:r>
          </a:p>
          <a:p>
            <a:r>
              <a:rPr lang="th-TH" sz="20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การบริหารพัสดุ ฯที่อยู่ภายใต้ พรบฉบับนี้</a:t>
            </a:r>
            <a:endParaRPr lang="th-TH" sz="20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6610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260648"/>
            <a:ext cx="8712968" cy="626469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มาตรา 115 ผู้มีสิทธิอุทธรณ์</a:t>
            </a:r>
            <a:r>
              <a:rPr lang="th-TH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จะยื่นอุทธรณ์ในเรื่องดังต่อไปนี้ไม่ได้ </a:t>
            </a:r>
            <a:endParaRPr lang="th-TH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(1) การเลือกใช้วิธีการจัดซื้อจัดจ้างหรือเกณฑ์ที่ใช้ในการพิจารณาผลการจัดซื้อจัดจ้างตามพระราชบัญญัตินี้ของหน่วยงานของรัฐ</a:t>
            </a:r>
            <a:endParaRPr lang="th-TH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r>
              <a:rPr lang="th-TH" b="1" dirty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(2) การยกเลิกการจัดซื้อจัดจ้างตามมาตรา ๖๗ </a:t>
            </a:r>
            <a:endParaRPr lang="th-TH" dirty="0">
              <a:solidFill>
                <a:srgbClr val="00B05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r>
              <a:rPr lang="th-TH" b="1" dirty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(3) การละเว้นการอ้างถึงพระราชบัญญัตินี้ กฎกระทรวง ระเบียบ หรือประกาศที่ออกตามพระราชบัญญัตินี้ในส่วนที่เกี่ยวข้องโดยตรงกับการจัดซื้อจัดจ้างในประกาศ เอกสาร หรือหนังสือเชิญชวนของหน่วยงานของรัฐ</a:t>
            </a:r>
            <a:endParaRPr lang="th-TH" dirty="0">
              <a:solidFill>
                <a:srgbClr val="0000CC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r>
              <a:rPr lang="th-TH" b="1" dirty="0">
                <a:solidFill>
                  <a:srgbClr val="CC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(4) กรณีอื่น</a:t>
            </a:r>
            <a:r>
              <a:rPr lang="th-TH" b="1" dirty="0" smtClean="0">
                <a:solidFill>
                  <a:srgbClr val="CC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ตามที่กำหนด</a:t>
            </a:r>
            <a:r>
              <a:rPr lang="th-TH" b="1" dirty="0">
                <a:solidFill>
                  <a:srgbClr val="CC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ในกฎกระทรวง </a:t>
            </a:r>
            <a:endParaRPr lang="th-TH" dirty="0">
              <a:solidFill>
                <a:srgbClr val="CC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r>
              <a:rPr lang="th-TH" b="1" dirty="0">
                <a:solidFill>
                  <a:srgbClr val="CC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หมวด 14 การอุทธรณ์</a:t>
            </a:r>
            <a:endParaRPr lang="th-TH" dirty="0">
              <a:solidFill>
                <a:srgbClr val="CC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5171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88640"/>
            <a:ext cx="8856984" cy="640871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th-TH" b="1" dirty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มาตรา 116 การอุทธรณ์</a:t>
            </a:r>
            <a:r>
              <a:rPr lang="th-TH" b="1" dirty="0" smtClean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ต้องทำเป็น</a:t>
            </a:r>
            <a:r>
              <a:rPr lang="th-TH" b="1" dirty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หนังสือลงลายมือชื่อผู้อุทธรณ์ </a:t>
            </a:r>
          </a:p>
          <a:p>
            <a:pPr marL="0" indent="0">
              <a:buNone/>
            </a:pPr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มาตรา 117 ให้ผู้มีสิทธิอุทธรณ์ยื่นอุทธรณ์ต่อหน่วยงานของรัฐนั้นภายในเจ็ด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วันทำการ</a:t>
            </a:r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นับแต่วันประกาศผลการจัดซื้อจัดจ้างในระบบเครือข่ายสารสนเทศของกรมบัญชีกลาง </a:t>
            </a:r>
          </a:p>
          <a:p>
            <a:pPr marL="0" indent="0">
              <a:buNone/>
            </a:pPr>
            <a:r>
              <a:rPr lang="th-TH" b="1" dirty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มาตรา 118 ให้หน่วยงานของรัฐพิจารณาและวินิจฉัยอุทธรณ์ให้แล้วเสร็จภายในเจ็ด</a:t>
            </a:r>
            <a:r>
              <a:rPr lang="th-TH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วันทำการ </a:t>
            </a:r>
            <a:r>
              <a:rPr lang="th-TH" b="1" dirty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นับแต่วันที่ได้รับอุทธรณ์ ในกรณีที่เห็นด้วยกับอุทธรณ์ก็ให้ดาเนินการตามความเห็นนั้น</a:t>
            </a:r>
            <a:r>
              <a:rPr lang="th-TH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ภายในกำหนดเวลา</a:t>
            </a:r>
            <a:r>
              <a:rPr lang="th-TH" b="1" dirty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ดังกล่าว</a:t>
            </a:r>
          </a:p>
          <a:p>
            <a:pPr marL="0" indent="0">
              <a:buNone/>
            </a:pPr>
            <a:r>
              <a:rPr lang="th-TH" b="1" dirty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ในกรณีที่หน่วยงานของรัฐไม่เห็นด้วยกับอุทธรณ์ ไม่ว่าทั้งหมดหรือบางส่วนให้เร่งรายงานความเห็นพร้อมเหตุผลไปยังคณะกรรมการพิจารณาอุทธรณ์ตามมาตรา 119 ภายในสาม</a:t>
            </a:r>
            <a:r>
              <a:rPr lang="th-TH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วันทำการ</a:t>
            </a:r>
            <a:r>
              <a:rPr lang="th-TH" b="1" dirty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นับแต่วันที่</a:t>
            </a:r>
            <a:r>
              <a:rPr lang="th-TH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ครบกำหนด</a:t>
            </a:r>
            <a:r>
              <a:rPr lang="th-TH" b="1" dirty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ตามวรรคหนึ่ง </a:t>
            </a:r>
          </a:p>
        </p:txBody>
      </p:sp>
    </p:spTree>
    <p:extLst>
      <p:ext uri="{BB962C8B-B14F-4D97-AF65-F5344CB8AC3E}">
        <p14:creationId xmlns:p14="http://schemas.microsoft.com/office/powerpoint/2010/main" val="3587210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6632"/>
            <a:ext cx="8964488" cy="666936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มาตรา 119 </a:t>
            </a:r>
            <a:endParaRPr lang="th-TH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- ให้คณะกรรมการพิจารณาอุทธรณ์ พิจารณาอุทธรณ์ให้แล้วเสร็จภายในสามสิบวันนับแต่วันที่ได้รับรายงานตามมาตรา 116 หากเรื่องใดไม่อาจพิจารณาได้ทัน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ในกำหนด</a:t>
            </a:r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นั้น ให้คณะกรรมการพิจารณาอุทธรณ์ขยายระยะเวลาออกไปได้ไม่เกิน 2 ครั้ง ครั้งละไม่เกินสิบห้าวัน </a:t>
            </a:r>
            <a:endParaRPr lang="th-TH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r>
              <a:rPr lang="th-TH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การวินิจฉัยของคณะกรรมการพิจารณาอุทธรณ์ให้เป็นที่สุด</a:t>
            </a:r>
            <a:endParaRPr lang="th-TH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r>
              <a:rPr lang="th-TH" b="1" dirty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ผู้อุทธรณ์ผู้ใดไม่</a:t>
            </a:r>
            <a:r>
              <a:rPr lang="th-TH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พอใจคำวินิจฉัย</a:t>
            </a:r>
            <a:r>
              <a:rPr lang="th-TH" b="1" dirty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ของคณะกรรมการพิจารณาอุทธรณ์ หรือการยุติเรื่อง และเห็นว่าหน่วยงานของรัฐต้องรับผิดชดใช้ค่าเสียหาย ผู้นั้นมีสิทธิฟ้องคดีต่อศาลเพื่อเรียกให้หน่วยงานของรัฐชดใช้ค่าเสียหายได้ แต่การฟ้องคดีดังกล่าวไม่มีผลกระทบต่อการจัดซื้อจัดจ้างที่หน่วยงานของรัฐได้ลงนามในสัญญาจัดซื้อจัดจ้างนั้นแล้ว</a:t>
            </a:r>
            <a:endParaRPr lang="th-TH" dirty="0">
              <a:solidFill>
                <a:srgbClr val="0000CC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5760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936104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th-TH" sz="3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หมวด </a:t>
            </a:r>
            <a:r>
              <a:rPr lang="th-TH" sz="3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15 </a:t>
            </a:r>
            <a:r>
              <a:rPr lang="th-TH" sz="3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บทกำหนดโทษมาตรา </a:t>
            </a:r>
            <a:r>
              <a:rPr lang="en-US" sz="3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120</a:t>
            </a:r>
            <a:r>
              <a:rPr lang="th-TH" sz="3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th-TH" sz="3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052736"/>
            <a:ext cx="8928992" cy="5616624"/>
          </a:xfrm>
          <a:ln>
            <a:solidFill>
              <a:schemeClr val="tx1"/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th-TH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ผู้ใด</a:t>
            </a:r>
            <a:r>
              <a:rPr lang="th-TH" b="1" dirty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เป็นเจ้าหน้าที่หรือผู้</a:t>
            </a:r>
            <a:r>
              <a:rPr lang="th-TH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มีอำนาจ</a:t>
            </a:r>
            <a:r>
              <a:rPr lang="th-TH" b="1" dirty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หน้าที่ใน</a:t>
            </a:r>
            <a:r>
              <a:rPr lang="th-TH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การดำเนินการ</a:t>
            </a:r>
            <a:r>
              <a:rPr lang="th-TH" b="1" dirty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เกี่ยวกับการจัดซื้อจัดจ้างหรือการบริหารพัสดุ ปฏิบัติหรือละเว้นการปฏิบัติหน้าที่ตามพระราชบัญญัตินี้ กฎกระทรวง ระเบียบ หรือประกาศที่ออกตามความในพระราชบัญญัตินี้ โดยมิชอบ เพื่อให้เกิดความเสียหายแก่ผู้หนึ่งผู้ใด หรือปฏิบัติหรือละเว้นการปฏิบัติหน้าที่ตามพระราชบัญญัตินี้ ... โดยทุจริต </a:t>
            </a:r>
            <a:endParaRPr lang="th-TH" b="1" dirty="0" smtClean="0">
              <a:solidFill>
                <a:srgbClr val="0000CC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</a:t>
            </a:r>
            <a:r>
              <a:rPr lang="th-TH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ต้อง</a:t>
            </a:r>
            <a:r>
              <a:rPr lang="th-TH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ระวางโทษ </a:t>
            </a:r>
            <a:r>
              <a:rPr lang="th-TH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จำคุก  ตั้งแต่</a:t>
            </a:r>
            <a:r>
              <a:rPr lang="en-US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1</a:t>
            </a:r>
            <a:r>
              <a:rPr lang="th-TH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– 10  </a:t>
            </a:r>
            <a:r>
              <a:rPr lang="th-TH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ปี</a:t>
            </a:r>
          </a:p>
          <a:p>
            <a:pPr marL="0" indent="0">
              <a:buNone/>
            </a:pPr>
            <a:r>
              <a:rPr lang="th-TH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และ ปรับตั้งแต่</a:t>
            </a:r>
            <a:r>
              <a:rPr lang="en-US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4 </a:t>
            </a:r>
            <a:r>
              <a:rPr lang="th-TH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หมื่น ถึง</a:t>
            </a:r>
            <a:r>
              <a:rPr lang="en-US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4 </a:t>
            </a:r>
            <a:r>
              <a:rPr lang="th-TH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แสน บาท </a:t>
            </a:r>
            <a:endParaRPr lang="th-TH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ผู้ใดเป็นผู้ใช้หรือผู้สนับสนุนในการ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กระทำความผิด</a:t>
            </a:r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ตามวรรคหนึ่ง ผู้นั้นต้องระวางโทษ 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ตามที่กำหนด</a:t>
            </a:r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ไว้สาหรับความผิด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ตาม วรรค </a:t>
            </a:r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1 </a:t>
            </a:r>
          </a:p>
        </p:txBody>
      </p:sp>
    </p:spTree>
    <p:extLst>
      <p:ext uri="{BB962C8B-B14F-4D97-AF65-F5344CB8AC3E}">
        <p14:creationId xmlns:p14="http://schemas.microsoft.com/office/powerpoint/2010/main" val="1635645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940844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th-TH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เงินเพิ่มสำหรับตำแหน่ง</a:t>
            </a:r>
            <a:endParaRPr lang="th-TH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82762"/>
            <a:ext cx="8229600" cy="5472608"/>
          </a:xfrm>
        </p:spPr>
        <p:txBody>
          <a:bodyPr>
            <a:normAutofit fontScale="92500" lnSpcReduction="20000"/>
          </a:bodyPr>
          <a:lstStyle/>
          <a:p>
            <a:r>
              <a:rPr lang="th-TH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ให้ จนท.ที่ผ่านการอบรมการบริหารพัสดุภาครัฐตามหลักวิชาชีพแห่ง พรบ.นี้มีสิทธิได้รับเงินเพิ่มหรือเงินอื่นนำนองเดียวกันดังนี้</a:t>
            </a:r>
          </a:p>
          <a:p>
            <a:pPr marL="514350" indent="-514350">
              <a:buFont typeface="+mj-lt"/>
              <a:buAutoNum type="arabicPeriod"/>
            </a:pPr>
            <a:r>
              <a:rPr lang="th-TH" b="1" dirty="0" smtClean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กรณีที่เป็นข้าราชการพลเรือน จนท.ที่ได้รับแต่งตั้งให้ดำรงตำแหน่งที่ปฎิบัติเกี่ยวกับการซื้อ/จ้าง หรือการบริหารพัสดุเป็นตำแหน่งที่มีเหตุพิเศษ ทั้งนี้เป็นไปตามระเบียบที่ รมว กำหนด</a:t>
            </a:r>
          </a:p>
          <a:p>
            <a:pPr marL="514350" indent="-514350">
              <a:buFont typeface="+mj-lt"/>
              <a:buAutoNum type="arabicPeriod"/>
            </a:pPr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กรณี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ที่ไม่เป็น</a:t>
            </a:r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ข้าราชการพลเรือน จนท.ทีได้รับแต่งตั้งให้ดำรงตำแหน่งที่ปฎิบัตเกี่ยวกับการซื้อ/จ้าง หรือการบริหารพัสดุเป็นตำแหน่งที่มีเหตุพิเศษ 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ของหน่วยงานของรัฐที่ จนท.นั้นสังกัดอยู่มีสิทธิได้รับเงินเพิ่ม</a:t>
            </a:r>
            <a:endParaRPr lang="th-TH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th-TH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6079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634082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สรุปความแตกต่าง</a:t>
            </a:r>
            <a:endParaRPr lang="th-TH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28800"/>
            <a:ext cx="3995936" cy="5229200"/>
          </a:xfr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77500" lnSpcReduction="20000"/>
          </a:bodyPr>
          <a:lstStyle/>
          <a:p>
            <a:endParaRPr lang="th-TH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ให้ใช้บังคับกับหน่วยงานของรัฐทุกแห่ง ได้แก่ ราชการส่วนกลาง ราชการส่วนภูมิภาค ราชการส่วนท้องถิ่น รัฐวิสาหกิจตามกฎหมายว่าด้วยวิธีการงบประมาณ องค์การมหาชน องค์กรอิสระตามรัฐธรรมนูญ มหาวิทยาลัย ในกำกับของรัฐ หน่วยงานอิสระของรัฐ และหน่วยงานอื่นที่กำหนดในกฎกระทรวง </a:t>
            </a:r>
            <a:endParaRPr lang="th-TH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71600" y="980728"/>
            <a:ext cx="2016224" cy="52322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ร่าง </a:t>
            </a:r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พรบ. </a:t>
            </a:r>
          </a:p>
        </p:txBody>
      </p:sp>
      <p:sp>
        <p:nvSpPr>
          <p:cNvPr id="5" name="Rectangle 4"/>
          <p:cNvSpPr/>
          <p:nvPr/>
        </p:nvSpPr>
        <p:spPr>
          <a:xfrm>
            <a:off x="4788024" y="1026894"/>
            <a:ext cx="3816424" cy="523220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ระเบียบ</a:t>
            </a:r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ฯ พ.ศ. 2535 </a:t>
            </a:r>
          </a:p>
        </p:txBody>
      </p:sp>
      <p:sp>
        <p:nvSpPr>
          <p:cNvPr id="6" name="Rectangle 5"/>
          <p:cNvSpPr/>
          <p:nvPr/>
        </p:nvSpPr>
        <p:spPr>
          <a:xfrm>
            <a:off x="4245568" y="1590945"/>
            <a:ext cx="4572000" cy="1815882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ใช้</a:t>
            </a:r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บังคับแก่ส่วนราชการ 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ซึ่งดำเนินการ</a:t>
            </a:r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เกี่ยวกับการพัสดุโดยใช้เงินงบประมาณ เงินกู้ และเงินช่วยเหลือ </a:t>
            </a:r>
          </a:p>
        </p:txBody>
      </p:sp>
      <p:sp>
        <p:nvSpPr>
          <p:cNvPr id="7" name="Rectangle 6"/>
          <p:cNvSpPr/>
          <p:nvPr/>
        </p:nvSpPr>
        <p:spPr>
          <a:xfrm>
            <a:off x="4880792" y="3614372"/>
            <a:ext cx="3723656" cy="52322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ระเบียบ</a:t>
            </a:r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ฯ พ.ศ. 2549 </a:t>
            </a:r>
          </a:p>
        </p:txBody>
      </p:sp>
      <p:sp>
        <p:nvSpPr>
          <p:cNvPr id="8" name="Rectangle 7"/>
          <p:cNvSpPr/>
          <p:nvPr/>
        </p:nvSpPr>
        <p:spPr>
          <a:xfrm>
            <a:off x="4211960" y="4293096"/>
            <a:ext cx="4898432" cy="224676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ใช้</a:t>
            </a:r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บังคับกับส่วนราชการ รัฐวิสาหกิจ องค์การมหาชน และหน่วยงานอื่นของรัฐที่อยู่ในสังกัดการบังคับบัญชาหรือ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การกำกับ</a:t>
            </a:r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ดูแลของฝ่ายบริหาร </a:t>
            </a:r>
          </a:p>
        </p:txBody>
      </p:sp>
    </p:spTree>
    <p:extLst>
      <p:ext uri="{BB962C8B-B14F-4D97-AF65-F5344CB8AC3E}">
        <p14:creationId xmlns:p14="http://schemas.microsoft.com/office/powerpoint/2010/main" val="201599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76243"/>
          </a:xfrm>
        </p:spPr>
        <p:txBody>
          <a:bodyPr>
            <a:normAutofit/>
          </a:bodyPr>
          <a:lstStyle/>
          <a:p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การพัฒนาบุคลากรด้านพัสดุ</a:t>
            </a:r>
            <a:endParaRPr lang="th-TH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24744"/>
            <a:ext cx="5508104" cy="5256584"/>
          </a:xfr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th-TH" b="1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ร่าง </a:t>
            </a:r>
            <a:r>
              <a:rPr lang="th-TH" b="1" u="sng" dirty="0">
                <a:latin typeface="Tahoma" pitchFamily="34" charset="0"/>
                <a:ea typeface="Tahoma" pitchFamily="34" charset="0"/>
                <a:cs typeface="Tahoma" pitchFamily="34" charset="0"/>
              </a:rPr>
              <a:t>พ.ร.บ. </a:t>
            </a:r>
          </a:p>
          <a:p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การ</a:t>
            </a:r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ฝึกอบรมเพื่อส่งเสริมและพัฒนาเจ้าหน้าที่ให้มีความรู้ 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และ</a:t>
            </a:r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ความเชี่ยวชาญเกี่ยวกับ 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การ</a:t>
            </a:r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จัดซื้อจัดจ้างและการบริหารพัสดุภาครัฐตามหลักวิชาชีพและตามพระราชบัญญัตินี้ </a:t>
            </a:r>
          </a:p>
          <a:p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เจ้าหน้าที่ซึ่งผ่านการฝึกอบรมและได้รับแต่งตั้งให้ปฏิบัติงาน จะได้รับเงินเพิ่มหรือเงินอื่น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ทำนอง</a:t>
            </a:r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เดียวกัน </a:t>
            </a:r>
          </a:p>
          <a:p>
            <a:pPr marL="0" indent="0">
              <a:buNone/>
            </a:pP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(</a:t>
            </a:r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มาตรา 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49) </a:t>
            </a:r>
            <a:endParaRPr lang="th-TH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40152" y="1556792"/>
            <a:ext cx="302433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u="sng" dirty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ระเบียบฯ พ.ศ. 2535 </a:t>
            </a:r>
            <a:endParaRPr lang="th-TH" b="1" u="sng" dirty="0" smtClean="0">
              <a:solidFill>
                <a:srgbClr val="0000CC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th-TH" b="1" u="sng" dirty="0">
              <a:solidFill>
                <a:srgbClr val="0000CC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b="1" u="sng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ระเบียบ</a:t>
            </a:r>
            <a:r>
              <a:rPr lang="th-TH" b="1" u="sng" dirty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ฯ พ.ศ. 2549 </a:t>
            </a:r>
            <a:endParaRPr lang="th-TH" b="1" u="sng" dirty="0" smtClean="0">
              <a:solidFill>
                <a:srgbClr val="0000CC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th-TH" b="1" dirty="0">
              <a:solidFill>
                <a:srgbClr val="0000CC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th-TH" b="1" dirty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ไม่มี </a:t>
            </a:r>
          </a:p>
        </p:txBody>
      </p:sp>
    </p:spTree>
    <p:extLst>
      <p:ext uri="{BB962C8B-B14F-4D97-AF65-F5344CB8AC3E}">
        <p14:creationId xmlns:p14="http://schemas.microsoft.com/office/powerpoint/2010/main" val="207117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  <p:bldP spid="5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ผลการค้นหารูปภาพสำหรับ ประชาชน การ์ตูน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74" y="4725144"/>
            <a:ext cx="4692158" cy="213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4180674" cy="1008112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th-TH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การมีส่วนร่วมของภาคประชาชน</a:t>
            </a:r>
            <a:endParaRPr lang="th-TH" sz="3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312168"/>
            <a:ext cx="4464496" cy="3773016"/>
          </a:xfr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h-TH" b="1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ร่าง </a:t>
            </a:r>
            <a:r>
              <a:rPr lang="th-TH" b="1" u="sng" dirty="0">
                <a:latin typeface="Tahoma" pitchFamily="34" charset="0"/>
                <a:ea typeface="Tahoma" pitchFamily="34" charset="0"/>
                <a:cs typeface="Tahoma" pitchFamily="34" charset="0"/>
              </a:rPr>
              <a:t>พรบ. </a:t>
            </a:r>
          </a:p>
          <a:p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หมวด 2 การมีส่วนร่วมของ ภาค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ประชาชน</a:t>
            </a:r>
            <a:endParaRPr lang="th-TH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r>
              <a:rPr lang="th-TH" b="1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ระเบียบ</a:t>
            </a:r>
            <a:r>
              <a:rPr lang="th-TH" b="1" u="sng" dirty="0">
                <a:latin typeface="Tahoma" pitchFamily="34" charset="0"/>
                <a:ea typeface="Tahoma" pitchFamily="34" charset="0"/>
                <a:cs typeface="Tahoma" pitchFamily="34" charset="0"/>
              </a:rPr>
              <a:t>ฯ พ.ศ. 2535 </a:t>
            </a:r>
          </a:p>
          <a:p>
            <a:pPr marL="0" indent="0">
              <a:buNone/>
            </a:pPr>
            <a:r>
              <a:rPr lang="th-TH" b="1" u="sng" dirty="0">
                <a:latin typeface="Tahoma" pitchFamily="34" charset="0"/>
                <a:ea typeface="Tahoma" pitchFamily="34" charset="0"/>
                <a:cs typeface="Tahoma" pitchFamily="34" charset="0"/>
              </a:rPr>
              <a:t>ระเบียบฯ พ.ศ. 2549 </a:t>
            </a:r>
            <a:endParaRPr lang="th-TH" b="1" u="sng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ไม่มี 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th-TH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860032" y="274638"/>
            <a:ext cx="3826768" cy="1143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เกณฑ์การพิจารณาคัดเลือกข้อเสนอ</a:t>
            </a:r>
            <a:endParaRPr lang="th-TH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802738" y="1417638"/>
            <a:ext cx="4320480" cy="4525963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h-TH" b="1" u="sng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ร่าง พรบ. </a:t>
            </a:r>
          </a:p>
          <a:p>
            <a:r>
              <a:rPr lang="th-TH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พิจารณาคุณภาพ ประกอบราคา โดย</a:t>
            </a:r>
            <a:r>
              <a:rPr lang="th-TH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ไม่จำเป็นต้อง </a:t>
            </a:r>
            <a:r>
              <a:rPr lang="th-TH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ใช้ราคาต่าสุด </a:t>
            </a:r>
          </a:p>
          <a:p>
            <a:pPr marL="0" indent="0">
              <a:buNone/>
            </a:pPr>
            <a:r>
              <a:rPr lang="th-TH" b="1" u="sng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ระเบียบฯ พ.ศ. 2535 </a:t>
            </a:r>
          </a:p>
          <a:p>
            <a:pPr marL="0" indent="0">
              <a:buNone/>
            </a:pPr>
            <a:r>
              <a:rPr lang="th-TH" b="1" u="sng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ระเบียบฯ พ.ศ. 2539 </a:t>
            </a:r>
          </a:p>
          <a:p>
            <a:r>
              <a:rPr lang="th-TH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ใช้เกณฑ์ราคาต่าสุด</a:t>
            </a:r>
          </a:p>
        </p:txBody>
      </p:sp>
    </p:spTree>
    <p:extLst>
      <p:ext uri="{BB962C8B-B14F-4D97-AF65-F5344CB8AC3E}">
        <p14:creationId xmlns:p14="http://schemas.microsoft.com/office/powerpoint/2010/main" val="959656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animBg="1"/>
      <p:bldP spid="5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/>
          <a:lstStyle/>
          <a:p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คณะกรรมการ</a:t>
            </a:r>
            <a:endParaRPr lang="th-TH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96752"/>
            <a:ext cx="8640960" cy="5544615"/>
          </a:xfrm>
          <a:ln>
            <a:solidFill>
              <a:schemeClr val="tx1"/>
            </a:solidFill>
          </a:ln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th-TH" b="1" u="sng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ร่าง </a:t>
            </a:r>
            <a:r>
              <a:rPr lang="th-TH" b="1" u="sng" dirty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พรบ. </a:t>
            </a:r>
          </a:p>
          <a:p>
            <a:r>
              <a:rPr lang="th-TH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คณะกรรมการนโยบาย</a:t>
            </a:r>
            <a:r>
              <a:rPr lang="th-TH" b="1" dirty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การจัดซื้อจัดจ้างและการบริหารพัสดุภาครัฐ </a:t>
            </a:r>
          </a:p>
          <a:p>
            <a:r>
              <a:rPr lang="th-TH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คณะกรรมการ</a:t>
            </a:r>
            <a:r>
              <a:rPr lang="th-TH" b="1" dirty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วินิจฉัยปัญหาการจัดซื้อจัดจ้างและการบริหารพัสดุภาครัฐ </a:t>
            </a:r>
          </a:p>
          <a:p>
            <a:r>
              <a:rPr lang="th-TH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คณะกรรมการ</a:t>
            </a:r>
            <a:r>
              <a:rPr lang="th-TH" b="1" dirty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กากับราคากลางและขึ้นทะเบียนผู้ประกอบการ </a:t>
            </a:r>
          </a:p>
          <a:p>
            <a:r>
              <a:rPr lang="th-TH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คณะกรรมการ</a:t>
            </a:r>
            <a:r>
              <a:rPr lang="th-TH" b="1" dirty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ความร่วมมือป้องกันการทุจริต </a:t>
            </a:r>
          </a:p>
          <a:p>
            <a:r>
              <a:rPr lang="th-TH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คณะกรรมการ</a:t>
            </a:r>
            <a:r>
              <a:rPr lang="th-TH" b="1" dirty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พิจารณาอุทธรณ์และข้อร้องเรียน </a:t>
            </a:r>
            <a:endParaRPr lang="th-TH" b="1" dirty="0" smtClean="0">
              <a:solidFill>
                <a:srgbClr val="0000CC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r>
              <a:rPr lang="th-TH" b="1" u="sng" dirty="0">
                <a:latin typeface="Tahoma" pitchFamily="34" charset="0"/>
                <a:ea typeface="Tahoma" pitchFamily="34" charset="0"/>
                <a:cs typeface="Tahoma" pitchFamily="34" charset="0"/>
              </a:rPr>
              <a:t>ระเบียบฯ พ.ศ. </a:t>
            </a:r>
            <a:r>
              <a:rPr lang="th-TH" b="1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2535</a:t>
            </a:r>
          </a:p>
          <a:p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คณะกรรมการว่าด้วยการพัสดุ (กวพ.) </a:t>
            </a:r>
          </a:p>
          <a:p>
            <a:pPr marL="0" indent="0">
              <a:buNone/>
            </a:pPr>
            <a:r>
              <a:rPr lang="th-TH" b="1" u="sng" dirty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ระเบียบฯ พ.ศ. 2549 </a:t>
            </a:r>
          </a:p>
          <a:p>
            <a:r>
              <a:rPr lang="th-TH" b="1" dirty="0" smtClean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คณะกรรมการ</a:t>
            </a:r>
            <a:r>
              <a:rPr lang="th-TH" b="1" dirty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ว่าด้วยการพัสดุด้วยวิธีการทางอิเล็กทรอนิกส์ (กวพ.อ.) </a:t>
            </a:r>
          </a:p>
        </p:txBody>
      </p:sp>
    </p:spTree>
    <p:extLst>
      <p:ext uri="{BB962C8B-B14F-4D97-AF65-F5344CB8AC3E}">
        <p14:creationId xmlns:p14="http://schemas.microsoft.com/office/powerpoint/2010/main" val="2416083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8016" y="116632"/>
            <a:ext cx="3216472" cy="1858218"/>
          </a:xfrm>
        </p:spPr>
        <p:txBody>
          <a:bodyPr>
            <a:noAutofit/>
          </a:bodyPr>
          <a:lstStyle/>
          <a:p>
            <a:r>
              <a:rPr lang="th-TH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การขึ้นทะเบียนผู้ประกอบการก่อสร้าง</a:t>
            </a:r>
            <a:endParaRPr lang="th-TH" sz="3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40"/>
            <a:ext cx="5724128" cy="6697960"/>
          </a:xfr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th-TH" b="1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ร่าง </a:t>
            </a:r>
            <a:r>
              <a:rPr lang="th-TH" b="1" u="sng" dirty="0">
                <a:latin typeface="Tahoma" pitchFamily="34" charset="0"/>
                <a:ea typeface="Tahoma" pitchFamily="34" charset="0"/>
                <a:cs typeface="Tahoma" pitchFamily="34" charset="0"/>
              </a:rPr>
              <a:t>พรบ. </a:t>
            </a:r>
            <a:endParaRPr lang="th-TH" b="1" u="sng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หมวด 5 การขึ้นทะเบียนผู้ประกอบการ 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กำหนดให้</a:t>
            </a:r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กรมบัญชีกลางเป็นผู้ขึ้นทะเบียนภายใต้การพิจารณาของ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คณะกรรมการกำกับ</a:t>
            </a:r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ราคากลางและขึ้นทะเบียนผู้ประกอบการ </a:t>
            </a:r>
          </a:p>
          <a:p>
            <a:pPr marL="0" indent="0">
              <a:buNone/>
            </a:pPr>
            <a:r>
              <a:rPr lang="th-TH" b="1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ระเบียบ</a:t>
            </a:r>
            <a:r>
              <a:rPr lang="th-TH" b="1" u="sng" dirty="0">
                <a:latin typeface="Tahoma" pitchFamily="34" charset="0"/>
                <a:ea typeface="Tahoma" pitchFamily="34" charset="0"/>
                <a:cs typeface="Tahoma" pitchFamily="34" charset="0"/>
              </a:rPr>
              <a:t>ฯ พ.ศ. 2535 </a:t>
            </a:r>
          </a:p>
          <a:p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ข้อ 30 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การกำหนด</a:t>
            </a:r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คุณสมบัติเบื้องต้นในการซื้อหรือการจ้าง </a:t>
            </a:r>
          </a:p>
          <a:p>
            <a:pPr marL="0" indent="0">
              <a:buNone/>
            </a:pPr>
            <a:r>
              <a:rPr lang="th-TH" b="1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ระเบียบ</a:t>
            </a:r>
            <a:r>
              <a:rPr lang="th-TH" b="1" u="sng" dirty="0">
                <a:latin typeface="Tahoma" pitchFamily="34" charset="0"/>
                <a:ea typeface="Tahoma" pitchFamily="34" charset="0"/>
                <a:cs typeface="Tahoma" pitchFamily="34" charset="0"/>
              </a:rPr>
              <a:t>ฯ พ.ศ. 2549 </a:t>
            </a:r>
          </a:p>
          <a:p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ไม่</a:t>
            </a:r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มี </a:t>
            </a:r>
          </a:p>
        </p:txBody>
      </p:sp>
      <p:pic>
        <p:nvPicPr>
          <p:cNvPr id="9218" name="Picture 2" descr="ผลการค้นหารูปภาพสำหรับ การขึ้นทะเบียนงานก่อสร้าง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611" b="29408"/>
          <a:stretch/>
        </p:blipFill>
        <p:spPr bwMode="auto">
          <a:xfrm>
            <a:off x="5748016" y="4879840"/>
            <a:ext cx="3381804" cy="1978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6922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260648"/>
            <a:ext cx="8856984" cy="5865515"/>
          </a:xfrm>
        </p:spPr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ขอบเขตการใช้บังคับ ขยายความจากเดิมที่ให้ใช้เฉพาะกับส่วนราชการ เป็นให้รวมถึง “รัฐวิสาหกิจ องค์กรอิสระ องค์การมหาชน หน่วยงานอิสระ มหาวิทยาลัยใต้กำกับของรัฐ และหน่วยงานอื่นตามที่กำหนดใน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กฎกระทรวง</a:t>
            </a:r>
          </a:p>
          <a:p>
            <a:pPr marL="514350" indent="-514350">
              <a:buFont typeface="+mj-lt"/>
              <a:buAutoNum type="arabicPeriod"/>
            </a:pPr>
            <a:r>
              <a:rPr lang="th-TH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เปิดโอกาสให้ประชาชนเข้ามามีส่วนร่วม ผ่านการใช้ “ข้อตกลงคุณธรรม(</a:t>
            </a:r>
            <a:r>
              <a:rPr lang="en-US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Integrity Pact</a:t>
            </a:r>
            <a:r>
              <a:rPr lang="en-US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)”</a:t>
            </a:r>
          </a:p>
          <a:p>
            <a:pPr marL="514350" indent="-514350">
              <a:buFont typeface="+mj-lt"/>
              <a:buAutoNum type="arabicPeriod"/>
            </a:pPr>
            <a:r>
              <a:rPr lang="th-TH" b="1" dirty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เพิ่มจำนวน “คณะกรรมการกลาง” ในการพิจารณาขั้นตอนจัดซื้อจัดจ้าง เป็น 5 ชุด เพื่อให้การจัดซื้อจัดจ้างเป็นไปด้วยความโปร่งใส มีประสิทธิภาพ และตรวจสอบได้ จากเดิมมีเพียง คณะกรรมการว่าด้วยการพัสดุ เพียงชุดเดียว</a:t>
            </a:r>
          </a:p>
          <a:p>
            <a:pPr marL="514350" indent="-514350">
              <a:buFont typeface="+mj-lt"/>
              <a:buAutoNum type="arabicPeriod"/>
            </a:pPr>
            <a:endParaRPr lang="th-TH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3372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การประเมินผลผู้ประกอบการ</a:t>
            </a:r>
            <a:endParaRPr lang="th-TH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th-TH" b="1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ร่าง </a:t>
            </a:r>
            <a:r>
              <a:rPr lang="th-TH" b="1" u="sng" dirty="0">
                <a:latin typeface="Tahoma" pitchFamily="34" charset="0"/>
                <a:ea typeface="Tahoma" pitchFamily="34" charset="0"/>
                <a:cs typeface="Tahoma" pitchFamily="34" charset="0"/>
              </a:rPr>
              <a:t>พรบ. </a:t>
            </a:r>
            <a:endParaRPr lang="th-TH" b="1" u="sng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หมวด 11 การประเมินผล การปฏิบัติงานของผู้ประกอบการ 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th-TH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r>
              <a:rPr lang="th-TH" b="1" u="sng" dirty="0">
                <a:latin typeface="Tahoma" pitchFamily="34" charset="0"/>
                <a:ea typeface="Tahoma" pitchFamily="34" charset="0"/>
                <a:cs typeface="Tahoma" pitchFamily="34" charset="0"/>
              </a:rPr>
              <a:t>ระเบียบฯ พ.ศ. 2535 </a:t>
            </a:r>
          </a:p>
          <a:p>
            <a:pPr marL="0" indent="0">
              <a:buNone/>
            </a:pPr>
            <a:r>
              <a:rPr lang="th-TH" b="1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ระเบียบ</a:t>
            </a:r>
            <a:r>
              <a:rPr lang="th-TH" b="1" u="sng" dirty="0">
                <a:latin typeface="Tahoma" pitchFamily="34" charset="0"/>
                <a:ea typeface="Tahoma" pitchFamily="34" charset="0"/>
                <a:cs typeface="Tahoma" pitchFamily="34" charset="0"/>
              </a:rPr>
              <a:t>ฯ พ.ศ. 2549 </a:t>
            </a:r>
            <a:endParaRPr lang="th-TH" b="1" u="sng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ไม่มี </a:t>
            </a:r>
          </a:p>
          <a:p>
            <a:endParaRPr lang="th-TH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1266" name="Picture 2" descr="รูปภาพที่เกี่ยวข้อง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0158" y="3016125"/>
            <a:ext cx="4423842" cy="3122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3656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92088"/>
          </a:xfrm>
        </p:spPr>
        <p:txBody>
          <a:bodyPr>
            <a:normAutofit/>
          </a:bodyPr>
          <a:lstStyle/>
          <a:p>
            <a:r>
              <a:rPr lang="th-TH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วิธีการจัดซื้อจัดจ้าง</a:t>
            </a:r>
            <a:endParaRPr lang="th-TH" sz="3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688632"/>
          </a:xfrm>
          <a:ln>
            <a:solidFill>
              <a:schemeClr val="tx1"/>
            </a:solidFill>
          </a:ln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th-TH" b="1" u="sng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ร่าง </a:t>
            </a:r>
            <a:r>
              <a:rPr lang="th-TH" b="1" u="sng" dirty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พรบ. </a:t>
            </a:r>
          </a:p>
          <a:p>
            <a:r>
              <a:rPr lang="th-TH" b="1" dirty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1. วิธีประกาศเชิญชวนทั่วไป </a:t>
            </a:r>
          </a:p>
          <a:p>
            <a:r>
              <a:rPr lang="th-TH" b="1" dirty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2. วิธีคัดเลือก </a:t>
            </a:r>
          </a:p>
          <a:p>
            <a:r>
              <a:rPr lang="th-TH" b="1" dirty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3. วิธีเฉพาะเจาะจง </a:t>
            </a:r>
          </a:p>
          <a:p>
            <a:pPr marL="0" indent="0">
              <a:buNone/>
            </a:pPr>
            <a:r>
              <a:rPr lang="th-TH" b="1" u="sng" dirty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ระเบียบฯ พ.ศ. 2535 </a:t>
            </a:r>
          </a:p>
          <a:p>
            <a:r>
              <a:rPr lang="th-TH" b="1" dirty="0" smtClean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r>
              <a:rPr lang="th-TH" b="1" dirty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วิธีตกลงราคา </a:t>
            </a:r>
          </a:p>
          <a:p>
            <a:r>
              <a:rPr lang="th-TH" b="1" dirty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2. วิธีสอบราคา </a:t>
            </a:r>
          </a:p>
          <a:p>
            <a:r>
              <a:rPr lang="th-TH" b="1" dirty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3. วิธีประกวดราคา </a:t>
            </a:r>
          </a:p>
          <a:p>
            <a:r>
              <a:rPr lang="th-TH" b="1" dirty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4. วิธีพิเศษ </a:t>
            </a:r>
          </a:p>
          <a:p>
            <a:r>
              <a:rPr lang="th-TH" b="1" dirty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5. วิธีกรณีพิเศษ </a:t>
            </a:r>
            <a:endParaRPr lang="th-TH" b="1" dirty="0" smtClean="0">
              <a:solidFill>
                <a:srgbClr val="00B05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r>
              <a:rPr lang="th-TH" b="1" u="sng" dirty="0">
                <a:latin typeface="Tahoma" pitchFamily="34" charset="0"/>
                <a:ea typeface="Tahoma" pitchFamily="34" charset="0"/>
                <a:cs typeface="Tahoma" pitchFamily="34" charset="0"/>
              </a:rPr>
              <a:t>ระเบียบฯ พ.ศ. 2549 </a:t>
            </a:r>
          </a:p>
          <a:p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วิธีประมูลด้วยระบบอิเล็กทรอนิกส์ </a:t>
            </a:r>
          </a:p>
        </p:txBody>
      </p:sp>
      <p:pic>
        <p:nvPicPr>
          <p:cNvPr id="4" name="Picture 2" descr="C:\Users\acer\Desktop\ภ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58" t="35533" r="49932" b="22881"/>
          <a:stretch/>
        </p:blipFill>
        <p:spPr bwMode="auto">
          <a:xfrm>
            <a:off x="7020272" y="1001978"/>
            <a:ext cx="1656184" cy="57329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937068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การร้องเรียนและอุทธรณ์</a:t>
            </a:r>
            <a:endParaRPr lang="th-TH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00600"/>
          </a:xfr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b="1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ร่าง </a:t>
            </a:r>
            <a:r>
              <a:rPr lang="th-TH" b="1" u="sng" dirty="0">
                <a:latin typeface="Tahoma" pitchFamily="34" charset="0"/>
                <a:ea typeface="Tahoma" pitchFamily="34" charset="0"/>
                <a:cs typeface="Tahoma" pitchFamily="34" charset="0"/>
              </a:rPr>
              <a:t>พรบ. </a:t>
            </a:r>
            <a:endParaRPr lang="th-TH" b="1" u="sng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หมวด 14 การร้องเรียน 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และ</a:t>
            </a:r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การอุทธรณ์ พิจารณา 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โดย</a:t>
            </a:r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คณะกรรมการพิจารณาอุทธรณ์และข้อร้องเรียน </a:t>
            </a:r>
          </a:p>
          <a:p>
            <a:pPr marL="0" indent="0">
              <a:buNone/>
            </a:pPr>
            <a:r>
              <a:rPr lang="th-TH" b="1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ระเบียบ</a:t>
            </a:r>
            <a:r>
              <a:rPr lang="th-TH" b="1" u="sng" dirty="0">
                <a:latin typeface="Tahoma" pitchFamily="34" charset="0"/>
                <a:ea typeface="Tahoma" pitchFamily="34" charset="0"/>
                <a:cs typeface="Tahoma" pitchFamily="34" charset="0"/>
              </a:rPr>
              <a:t>ฯ พ.ศ. 2535 </a:t>
            </a:r>
          </a:p>
          <a:p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ไม่มีแต่อยู่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ในอำนาจ</a:t>
            </a:r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ของ กวพ. </a:t>
            </a:r>
          </a:p>
          <a:p>
            <a:pPr marL="0" indent="0">
              <a:buNone/>
            </a:pPr>
            <a:r>
              <a:rPr lang="th-TH" b="1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ระเบียบ</a:t>
            </a:r>
            <a:r>
              <a:rPr lang="th-TH" b="1" u="sng" dirty="0">
                <a:latin typeface="Tahoma" pitchFamily="34" charset="0"/>
                <a:ea typeface="Tahoma" pitchFamily="34" charset="0"/>
                <a:cs typeface="Tahoma" pitchFamily="34" charset="0"/>
              </a:rPr>
              <a:t>ฯ พ.ศ. 2549 </a:t>
            </a:r>
          </a:p>
          <a:p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9(3</a:t>
            </a:r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) อุทธรณ์ผลการคัดเลือกเบื้องต้น </a:t>
            </a:r>
          </a:p>
          <a:p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10(5) อุทธรณ์ผลการพิจารณา </a:t>
            </a:r>
          </a:p>
        </p:txBody>
      </p:sp>
    </p:spTree>
    <p:extLst>
      <p:ext uri="{BB962C8B-B14F-4D97-AF65-F5344CB8AC3E}">
        <p14:creationId xmlns:p14="http://schemas.microsoft.com/office/powerpoint/2010/main" val="2675626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21858"/>
            <a:ext cx="8229600" cy="930878"/>
          </a:xfrm>
        </p:spPr>
        <p:txBody>
          <a:bodyPr/>
          <a:lstStyle/>
          <a:p>
            <a:r>
              <a:rPr lang="th-TH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บทกำหนดโทษ</a:t>
            </a:r>
            <a:endParaRPr lang="th-TH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980728"/>
            <a:ext cx="8589640" cy="5688632"/>
          </a:xfrm>
          <a:ln>
            <a:solidFill>
              <a:schemeClr val="tx1"/>
            </a:solidFill>
          </a:ln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th-TH" b="1" u="sng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ร่าง </a:t>
            </a:r>
            <a:r>
              <a:rPr lang="th-TH" b="1" u="sng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พรบ. </a:t>
            </a:r>
            <a:endParaRPr lang="th-TH" b="1" u="sng" dirty="0" smtClean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เจ้าหน้าที่</a:t>
            </a:r>
            <a:r>
              <a:rPr lang="th-TH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หรือผู้</a:t>
            </a:r>
            <a:r>
              <a:rPr lang="th-TH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มีอำนาจ</a:t>
            </a:r>
            <a:r>
              <a:rPr lang="th-TH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ปฏิบัติหรือละเว้นการปฏิบัติหน้าที่ </a:t>
            </a:r>
          </a:p>
          <a:p>
            <a:r>
              <a:rPr lang="th-TH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โดยมิชอบ โดยทุจริต ต้องระวาง</a:t>
            </a:r>
            <a:r>
              <a:rPr lang="th-TH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โทษจำคุก</a:t>
            </a:r>
          </a:p>
          <a:p>
            <a:r>
              <a:rPr lang="th-TH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ตั้งแต่</a:t>
            </a:r>
            <a:r>
              <a:rPr lang="en-US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1 - 10 </a:t>
            </a:r>
            <a:r>
              <a:rPr lang="th-TH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ปี   และ</a:t>
            </a:r>
            <a:r>
              <a:rPr lang="th-TH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ปรับตั้ง</a:t>
            </a:r>
            <a:r>
              <a:rPr lang="th-TH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แต่ </a:t>
            </a:r>
            <a:r>
              <a:rPr lang="en-US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 </a:t>
            </a:r>
            <a:r>
              <a:rPr lang="th-TH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หมื่นถึง</a:t>
            </a:r>
            <a:r>
              <a:rPr lang="en-US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4 </a:t>
            </a:r>
            <a:r>
              <a:rPr lang="th-TH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แสน</a:t>
            </a:r>
            <a:r>
              <a:rPr lang="th-TH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บาท </a:t>
            </a:r>
          </a:p>
          <a:p>
            <a:r>
              <a:rPr lang="th-TH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ผู้ใช้หรือผู้สนับสนุน รับโทษ </a:t>
            </a:r>
            <a:r>
              <a:rPr lang="th-TH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ตามที่กำหนด</a:t>
            </a:r>
            <a:r>
              <a:rPr lang="th-TH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ไว้ </a:t>
            </a:r>
          </a:p>
          <a:p>
            <a:pPr marL="0" indent="0">
              <a:buNone/>
            </a:pPr>
            <a:r>
              <a:rPr lang="th-TH" b="1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ระเบียบ</a:t>
            </a:r>
            <a:r>
              <a:rPr lang="th-TH" b="1" u="sng" dirty="0">
                <a:latin typeface="Tahoma" pitchFamily="34" charset="0"/>
                <a:ea typeface="Tahoma" pitchFamily="34" charset="0"/>
                <a:cs typeface="Tahoma" pitchFamily="34" charset="0"/>
              </a:rPr>
              <a:t>ฯ พ.ศ. 2535 </a:t>
            </a:r>
          </a:p>
          <a:p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หมวดที่ 1 ส่วนที่ 3 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บทกำหนด</a:t>
            </a:r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โทษ 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ผู้ดำเนินการ</a:t>
            </a:r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รับโทษทางวินัย และไม่เป็นเหตุหลุดพ้นจากความรับผิดทางแพ่งและอาญา </a:t>
            </a:r>
          </a:p>
          <a:p>
            <a:pPr marL="0" indent="0">
              <a:buNone/>
            </a:pPr>
            <a:r>
              <a:rPr lang="th-TH" b="1" u="sng" dirty="0" smtClean="0">
                <a:solidFill>
                  <a:srgbClr val="CC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ระเบียบ</a:t>
            </a:r>
            <a:r>
              <a:rPr lang="th-TH" b="1" u="sng" dirty="0">
                <a:solidFill>
                  <a:srgbClr val="CC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ฯ พ.ศ. 2549 </a:t>
            </a:r>
          </a:p>
          <a:p>
            <a:r>
              <a:rPr lang="th-TH" b="1" dirty="0" smtClean="0">
                <a:solidFill>
                  <a:srgbClr val="CC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ไม่</a:t>
            </a:r>
            <a:r>
              <a:rPr lang="th-TH" b="1" dirty="0">
                <a:solidFill>
                  <a:srgbClr val="CC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มี </a:t>
            </a:r>
          </a:p>
        </p:txBody>
      </p:sp>
    </p:spTree>
    <p:extLst>
      <p:ext uri="{BB962C8B-B14F-4D97-AF65-F5344CB8AC3E}">
        <p14:creationId xmlns:p14="http://schemas.microsoft.com/office/powerpoint/2010/main" val="76913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9592" y="188640"/>
            <a:ext cx="7772400" cy="1136054"/>
          </a:xfrm>
        </p:spPr>
        <p:txBody>
          <a:bodyPr>
            <a:normAutofit fontScale="90000"/>
          </a:bodyPr>
          <a:lstStyle/>
          <a:p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วิธีการจัดซื้อจัดจ้าง</a:t>
            </a:r>
            <a:b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ของเก่ายกเลิกหรือไม่</a:t>
            </a:r>
            <a:endParaRPr lang="th-TH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8129" y="1618910"/>
            <a:ext cx="1869423" cy="461665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พัสดุ พศ </a:t>
            </a:r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35</a:t>
            </a:r>
            <a:endParaRPr lang="th-TH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20960" y="1618909"/>
            <a:ext cx="893193" cy="461665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พรบ </a:t>
            </a:r>
            <a:endParaRPr lang="th-TH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7539" y="5094290"/>
            <a:ext cx="2018501" cy="461665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วิธีตกลงราคา</a:t>
            </a:r>
            <a:endParaRPr lang="th-TH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8350" y="2304855"/>
            <a:ext cx="2365400" cy="830997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วิธีสอบราคา</a:t>
            </a:r>
          </a:p>
          <a:p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วิธีประกวด</a:t>
            </a: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ราคา</a:t>
            </a:r>
            <a:endParaRPr lang="th-TH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8350" y="3441194"/>
            <a:ext cx="1906805" cy="707886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วิธีพิเศษ</a:t>
            </a:r>
          </a:p>
          <a:p>
            <a:pPr algn="ctr"/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(ทั่วไป)</a:t>
            </a:r>
            <a:endParaRPr lang="th-TH" sz="2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2684" y="6063679"/>
            <a:ext cx="2002471" cy="461665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วิธีกรณีพิเศษ</a:t>
            </a:r>
            <a:endParaRPr lang="th-TH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42436" y="2276872"/>
            <a:ext cx="2364910" cy="830997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 วิธีประกาศเชิญชวนทั่วไป</a:t>
            </a:r>
            <a:endParaRPr lang="th-TH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35896" y="4581128"/>
            <a:ext cx="2520280" cy="830997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 วิธีเฉพาะเจาะจง</a:t>
            </a:r>
            <a:endParaRPr lang="th-TH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42436" y="3390091"/>
            <a:ext cx="1962511" cy="830997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 วิธีคัดเลือก</a:t>
            </a:r>
            <a:endParaRPr lang="th-TH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188537" y="1412776"/>
            <a:ext cx="1931939" cy="830997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พัสดุ พศ </a:t>
            </a:r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58</a:t>
            </a:r>
          </a:p>
          <a:p>
            <a:r>
              <a:rPr lang="en-US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 </a:t>
            </a: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พศ </a:t>
            </a:r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49</a:t>
            </a:r>
            <a:endParaRPr lang="th-TH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82977" y="2348880"/>
            <a:ext cx="1925527" cy="1384995"/>
          </a:xfrm>
          <a:prstGeom prst="rect">
            <a:avLst/>
          </a:prstGeom>
          <a:noFill/>
          <a:ln w="38100">
            <a:solidFill>
              <a:srgbClr val="CC00FF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e-Market</a:t>
            </a:r>
          </a:p>
          <a:p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e-bidding</a:t>
            </a:r>
          </a:p>
          <a:p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e-Auction</a:t>
            </a:r>
            <a:endParaRPr lang="th-TH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77539" y="4396462"/>
            <a:ext cx="2010013" cy="707886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วิธีพิเศษ</a:t>
            </a:r>
          </a:p>
          <a:p>
            <a:pPr algn="ctr"/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th-TH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มีราย</a:t>
            </a:r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เดียว)</a:t>
            </a:r>
            <a:endParaRPr lang="th-TH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2915816" y="2492896"/>
            <a:ext cx="648072" cy="548481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Right Arrow 6"/>
          <p:cNvSpPr/>
          <p:nvPr/>
        </p:nvSpPr>
        <p:spPr>
          <a:xfrm>
            <a:off x="2483768" y="3573016"/>
            <a:ext cx="936104" cy="648072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3" name="Right Arrow 32"/>
          <p:cNvSpPr/>
          <p:nvPr/>
        </p:nvSpPr>
        <p:spPr>
          <a:xfrm>
            <a:off x="2483768" y="4653136"/>
            <a:ext cx="936104" cy="648072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7" name="Bent-Up Arrow 16"/>
          <p:cNvSpPr/>
          <p:nvPr/>
        </p:nvSpPr>
        <p:spPr>
          <a:xfrm>
            <a:off x="2483768" y="5498942"/>
            <a:ext cx="2630385" cy="882386"/>
          </a:xfrm>
          <a:prstGeom prst="bentUp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9" name="Left Arrow 18"/>
          <p:cNvSpPr/>
          <p:nvPr/>
        </p:nvSpPr>
        <p:spPr>
          <a:xfrm>
            <a:off x="6156176" y="2492896"/>
            <a:ext cx="882785" cy="592614"/>
          </a:xfrm>
          <a:prstGeom prst="leftArrow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61394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20" grpId="0" animBg="1"/>
      <p:bldP spid="4" grpId="0" animBg="1"/>
      <p:bldP spid="28" grpId="0" animBg="1"/>
      <p:bldP spid="3" grpId="0" animBg="1"/>
      <p:bldP spid="7" grpId="0" animBg="1"/>
      <p:bldP spid="33" grpId="0" animBg="1"/>
      <p:bldP spid="17" grpId="0" animBg="1"/>
      <p:bldP spid="19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ผลการค้นหารูปภาพสำหรับ จบการนำเสน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848983" cy="4977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5238201"/>
            <a:ext cx="373910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b="1" dirty="0" smtClean="0"/>
              <a:t>นายธีรเดช บุญวาศ</a:t>
            </a:r>
          </a:p>
          <a:p>
            <a:pPr algn="ctr"/>
            <a:r>
              <a:rPr lang="en-US" b="1" dirty="0" smtClean="0"/>
              <a:t>089- 7654 -275</a:t>
            </a:r>
          </a:p>
          <a:p>
            <a:pPr algn="ctr"/>
            <a:r>
              <a:rPr lang="en-US" b="1" dirty="0" err="1" smtClean="0"/>
              <a:t>Trdboonvas@gmail</a:t>
            </a:r>
            <a:r>
              <a:rPr lang="th-TH" b="1" dirty="0" smtClean="0"/>
              <a:t>.</a:t>
            </a:r>
            <a:r>
              <a:rPr lang="en-US" b="1" dirty="0" smtClean="0"/>
              <a:t>c0m</a:t>
            </a:r>
            <a:endParaRPr lang="th-TH" b="1" dirty="0"/>
          </a:p>
        </p:txBody>
      </p:sp>
    </p:spTree>
    <p:extLst>
      <p:ext uri="{BB962C8B-B14F-4D97-AF65-F5344CB8AC3E}">
        <p14:creationId xmlns:p14="http://schemas.microsoft.com/office/powerpoint/2010/main" val="5547715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260648"/>
            <a:ext cx="8856984" cy="63367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 กำหนดให้ผู้ประกอบการไปขึ้นทะเบียนรวมศูนย์ไว้กับ “กรมบัญชีกลาง” </a:t>
            </a:r>
            <a:endParaRPr lang="th-TH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จาก</a:t>
            </a:r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เดิมแต่ละหน่วยงานต่างคนต่างขึ้นทะเบียน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</a:t>
            </a:r>
            <a:r>
              <a:rPr lang="th-TH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r>
              <a:rPr lang="th-TH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กำหนดวิธีการจัดซื้อจัดจ้างให้เหลือเพียง 3 วิธี คือ ประกาศเชิญชวนทั่วไป คัดเลือก และ</a:t>
            </a:r>
            <a:r>
              <a:rPr lang="th-TH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เฉพาะเจาะจง</a:t>
            </a:r>
            <a:endParaRPr lang="th-TH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6</a:t>
            </a:r>
            <a:r>
              <a:rPr lang="th-TH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r>
              <a:rPr lang="th-TH" b="1" dirty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เพิ่มเกณฑ์ในการคัดเลือกให้คำนึงถึง “คุณภาพ” ด้วย ไม่ใช่พิจารณาแค่ “ราคาต่ำสุด” เพียงอย่างเดียว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7</a:t>
            </a:r>
            <a:r>
              <a:rPr lang="th-TH" b="1" dirty="0" smtClean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r>
              <a:rPr lang="th-TH" b="1" dirty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กำหนดวิธีการจ้างที่ปรึกษา ให้ทำได้ 3 วิธี คือ ประกาศเชิญชวนทั่วไป คัดเลือก และเฉพาะเจาะจง</a:t>
            </a:r>
          </a:p>
          <a:p>
            <a:pPr marL="0" indent="0">
              <a:buNone/>
            </a:pPr>
            <a:endParaRPr lang="th-TH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7600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6632"/>
            <a:ext cx="8784976" cy="640871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8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กำหนดวิธีการจ้างออกแบบและควบคุม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งาน</a:t>
            </a:r>
          </a:p>
          <a:p>
            <a:pPr marL="0" indent="0">
              <a:buNone/>
            </a:pP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ให้ทำได้ 4 วิธี คือ ประกาศเชิญชวนทั่วไป คัดเลือก เฉพาะเจาะจง และ ประกวดแบบ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9</a:t>
            </a:r>
            <a:r>
              <a:rPr lang="th-TH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lang="th-TH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กำหนดให้ต้อง “ประเมินผลการปฏิบัติงาน” ของผู้ประกอบการที่เข้าร่วมกระบวนการจัดซื้อจัดจ้างกับหน่วยงานของรัฐด้วย จากเดิมที่ไม่ได้กำหนด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10</a:t>
            </a:r>
            <a:r>
              <a:rPr lang="th-TH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lang="th-TH" b="1" dirty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กำหนดวิธีการร้องเรียนและการอุทธรณ์หากเห็นว่าหน่วยงานของรัฐใดไม่ปฏิบัติตาม พ.ร.บ.นี้ ให้ชัดเจนมากยิ่งขึ้น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CC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11</a:t>
            </a:r>
            <a:r>
              <a:rPr lang="th-TH" b="1" dirty="0" smtClean="0">
                <a:solidFill>
                  <a:srgbClr val="CC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lang="th-TH" b="1" dirty="0">
                <a:solidFill>
                  <a:srgbClr val="CC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กำหนด “โทษทางอาญา” สำหรับเจ้าหน้าที่ของรัฐที่ไม่ปฏิบัติตาม พ.ร.บ.นี้ จากเดิมมีเพียง “โทษทางวินัย” โดยผู้ที่มีอำนาจหน้าที่โดยตรงจะต้องได้รับโทษถึงสองเท่าที่กฎหมายกำหนดไว้</a:t>
            </a:r>
          </a:p>
          <a:p>
            <a:pPr marL="0" indent="0">
              <a:buNone/>
            </a:pPr>
            <a:endParaRPr lang="th-TH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308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88640"/>
            <a:ext cx="8712968" cy="648072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th-TH" sz="4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ทั้งนี้ ป.ป.ช. </a:t>
            </a:r>
            <a:endParaRPr lang="th-TH" sz="4400" b="1" dirty="0" smtClean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ได้</a:t>
            </a:r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ยื่นข้อเสนอแนะต่อร่าง พ.ร.บ.นี้ มายังรัฐบาลหลายประเด็น อาทิ ควรนำหลักการตามกฎหมาย ป.ป.ช. มาตรา 103/7 และมาตรา 103/8 (ให้หน่วยงานของรัฐแสดงราคากลางและวิธีคิดราคากลางโครงการจัดซื้อจัดจ้างทุกโครงการไว้บนเว็บไซต์ และให้คู่สัญญากับหน่วยงานของรัฐแสดงบัญชีรายรับรายจ่ายของโครงการนั้นต่อกรมสรรพากร) บรรจุไว้ในร่าง พ.ร.บ.นี้ด้วย, ให้นำระบบอิเล็กทรอนิกส์มาใช้ในกระบวนการจัดซื้อจัดจ้างภาครัฐในทุกขั้นตอน เพื่อให้เกิดความสะดวก รวดเร็ว เปิดเผย โปร่งใส และลดปัญหาการทุจริตคอร์รัปชั่น ฯลฯ เป็นต้น</a:t>
            </a:r>
          </a:p>
        </p:txBody>
      </p:sp>
    </p:spTree>
    <p:extLst>
      <p:ext uri="{BB962C8B-B14F-4D97-AF65-F5344CB8AC3E}">
        <p14:creationId xmlns:p14="http://schemas.microsoft.com/office/powerpoint/2010/main" val="2272704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2118</TotalTime>
  <Words>4933</Words>
  <Application>Microsoft Office PowerPoint</Application>
  <PresentationFormat>On-screen Show (4:3)</PresentationFormat>
  <Paragraphs>529</Paragraphs>
  <Slides>65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66" baseType="lpstr">
      <vt:lpstr>Office Theme</vt:lpstr>
      <vt:lpstr>PowerPoint Presentation</vt:lpstr>
      <vt:lpstr>การเสนอกฎหมาย</vt:lpstr>
      <vt:lpstr>15 หมวด 132 มาตรา</vt:lpstr>
      <vt:lpstr>PowerPoint Presentation</vt:lpstr>
      <vt:lpstr>เนื้อหา   พ.ร.บ.การจัดซื้อจัดจ้างและการบริหารพัสดุภาครัฐ พ.ศ. ….  ซึ่งที่ประชุม ครม.  เมื่อวันที่ 7 ก.ค.2558  มีมติเห็นชอบ โดยมีสาระสำคัญต่างจากระเบียบสำนักนายกรัฐมนตรีว่าด้วยการพัสดุ พ.ศ.2535 และที่แก้ไขเพิ่มเติม  รวม 11 ประเด็น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หลักการและเหตุผล </vt:lpstr>
      <vt:lpstr>สินค้า </vt:lpstr>
      <vt:lpstr>ราคากลาง </vt:lpstr>
      <vt:lpstr>เงินงบประมาณ </vt:lpstr>
      <vt:lpstr>หน่วยงานภาครัฐ </vt:lpstr>
      <vt:lpstr>มาตรา 8 หลักการจัดซื้อจัดจ้าง </vt:lpstr>
      <vt:lpstr> มาตรา 11 การจัดทำแผนการจัดซื้อจัดจ้าง  </vt:lpstr>
      <vt:lpstr>มาตรา 13  การมีส่วนได้ส่วนเสีย</vt:lpstr>
      <vt:lpstr>PowerPoint Presentation</vt:lpstr>
      <vt:lpstr>หมวด 2  การมีส่วนร่วมของภาคประชาชนและผู้ประกอบการในการป้องกันการทุจริต</vt:lpstr>
      <vt:lpstr>มาตรา 19  ผู้ประกอบการต้องมีแนวทางป้องกันการทุจริต</vt:lpstr>
      <vt:lpstr>การจัดทำข้อตกลงทางคุณธรรม</vt:lpstr>
      <vt:lpstr>ข้อกำหนดทางคุณธรรม</vt:lpstr>
      <vt:lpstr>หมวด 3  คณะกรรมการ </vt:lpstr>
      <vt:lpstr>1. คณะกรรมการนโยบายจัดซื้อจัดจ้างและการบริหารพัสดุภาครัฐ </vt:lpstr>
      <vt:lpstr>2. คณะกรรมการวินิจฉัยปัญหาการจัดซื้อจัดจ้างและบริหารพัสดุภาครัฐ </vt:lpstr>
      <vt:lpstr>3. คณะกรรมการกำกับราคากลางและขึ้นทะเบียนผู้ประกอบการ </vt:lpstr>
      <vt:lpstr>4. คณะกรรมการความร่วมมือป้องกันทุจริต </vt:lpstr>
      <vt:lpstr>5. คณะกรรมการพิจารณาอุทธรณ์และข้อร้องเรียน </vt:lpstr>
      <vt:lpstr>หมวด 6 การจัดซื้อจัดจ้าง </vt:lpstr>
      <vt:lpstr>วิธีการจัดซื้อจัดจ้าง </vt:lpstr>
      <vt:lpstr>PowerPoint Presentation</vt:lpstr>
      <vt:lpstr>PowerPoint Presentation</vt:lpstr>
      <vt:lpstr>เกณฑ์ในการพิจารณาข้อเสนอ </vt:lpstr>
      <vt:lpstr>มาตรา ๖๗ ก่อนลงนามในสัญญา หน่วยงานอาจประกาศยกเลิกการจัดซื้อจัดจ้างที่ได้ดำเนินการไปแล้วได้ในกรณี ดังต่อไปนี้</vt:lpstr>
      <vt:lpstr>PowerPoint Presentation</vt:lpstr>
      <vt:lpstr>หมวด 7</vt:lpstr>
      <vt:lpstr>หมวด 8 งานจ้างออกแบบ หรือควบคุมงานก่อสร้าง </vt:lpstr>
      <vt:lpstr>หมวด 9 การทำสัญญา </vt:lpstr>
      <vt:lpstr>PowerPoint Presentation</vt:lpstr>
      <vt:lpstr>กรณีที่ห้ามลงนามสัญญา</vt:lpstr>
      <vt:lpstr>มาตรา 96 ข้อยกเว้นไม่ต้องทำ ตามแบบสัญญา</vt:lpstr>
      <vt:lpstr>หมวด 10  การบริหารสัญญา และการตรวจรับพัสดุ </vt:lpstr>
      <vt:lpstr>PowerPoint Presentation</vt:lpstr>
      <vt:lpstr>PowerPoint Presentation</vt:lpstr>
      <vt:lpstr>หมวด 11  การประเมินผลการปฏิบัติงานของผู้ประกอบการ </vt:lpstr>
      <vt:lpstr>หมวด 12 การทิ้งงาน มาตรา 109</vt:lpstr>
      <vt:lpstr>หมวด 13</vt:lpstr>
      <vt:lpstr>หมวด 14 การร้องเรียนอุทธรณ์ </vt:lpstr>
      <vt:lpstr>PowerPoint Presentation</vt:lpstr>
      <vt:lpstr>PowerPoint Presentation</vt:lpstr>
      <vt:lpstr>PowerPoint Presentation</vt:lpstr>
      <vt:lpstr>หมวด 15 บทกำหนดโทษมาตรา 120 </vt:lpstr>
      <vt:lpstr>เงินเพิ่มสำหรับตำแหน่ง</vt:lpstr>
      <vt:lpstr>สรุปความแตกต่าง</vt:lpstr>
      <vt:lpstr>การพัฒนาบุคลากรด้านพัสดุ</vt:lpstr>
      <vt:lpstr>การมีส่วนร่วมของภาคประชาชน</vt:lpstr>
      <vt:lpstr>คณะกรรมการ</vt:lpstr>
      <vt:lpstr>การขึ้นทะเบียนผู้ประกอบการก่อสร้าง</vt:lpstr>
      <vt:lpstr>การประเมินผลผู้ประกอบการ</vt:lpstr>
      <vt:lpstr>วิธีการจัดซื้อจัดจ้าง</vt:lpstr>
      <vt:lpstr>การร้องเรียนและอุทธรณ์</vt:lpstr>
      <vt:lpstr>บทกำหนดโทษ</vt:lpstr>
      <vt:lpstr>วิธีการจัดซื้อจัดจ้าง ของเก่ายกเลิกหรือไม่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วิธีการจัดซื้อจัดจ้าง</dc:title>
  <dc:creator>acer</dc:creator>
  <cp:lastModifiedBy>acer</cp:lastModifiedBy>
  <cp:revision>171</cp:revision>
  <dcterms:created xsi:type="dcterms:W3CDTF">2017-01-06T17:40:22Z</dcterms:created>
  <dcterms:modified xsi:type="dcterms:W3CDTF">2017-04-19T17:31:51Z</dcterms:modified>
</cp:coreProperties>
</file>