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79" r:id="rId4"/>
    <p:sldId id="280" r:id="rId5"/>
    <p:sldId id="258" r:id="rId6"/>
    <p:sldId id="259" r:id="rId7"/>
    <p:sldId id="289" r:id="rId8"/>
    <p:sldId id="281" r:id="rId9"/>
    <p:sldId id="290" r:id="rId10"/>
    <p:sldId id="261" r:id="rId11"/>
    <p:sldId id="286" r:id="rId12"/>
    <p:sldId id="262" r:id="rId13"/>
    <p:sldId id="301" r:id="rId14"/>
    <p:sldId id="302" r:id="rId15"/>
    <p:sldId id="303" r:id="rId16"/>
    <p:sldId id="304" r:id="rId17"/>
    <p:sldId id="287" r:id="rId18"/>
    <p:sldId id="282" r:id="rId19"/>
    <p:sldId id="263" r:id="rId20"/>
    <p:sldId id="264" r:id="rId21"/>
    <p:sldId id="292" r:id="rId22"/>
    <p:sldId id="293" r:id="rId23"/>
    <p:sldId id="283" r:id="rId24"/>
    <p:sldId id="307" r:id="rId25"/>
    <p:sldId id="266" r:id="rId26"/>
    <p:sldId id="267" r:id="rId27"/>
    <p:sldId id="268" r:id="rId28"/>
    <p:sldId id="308" r:id="rId29"/>
    <p:sldId id="269" r:id="rId30"/>
    <p:sldId id="270" r:id="rId31"/>
    <p:sldId id="309" r:id="rId32"/>
    <p:sldId id="271" r:id="rId33"/>
    <p:sldId id="284" r:id="rId34"/>
    <p:sldId id="272" r:id="rId35"/>
    <p:sldId id="273" r:id="rId36"/>
    <p:sldId id="274" r:id="rId37"/>
    <p:sldId id="275" r:id="rId38"/>
    <p:sldId id="310" r:id="rId39"/>
    <p:sldId id="285" r:id="rId40"/>
    <p:sldId id="276" r:id="rId41"/>
    <p:sldId id="311" r:id="rId42"/>
    <p:sldId id="277" r:id="rId43"/>
    <p:sldId id="306" r:id="rId44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7" d="100"/>
          <a:sy n="37" d="100"/>
        </p:scale>
        <p:origin x="-1164" y="-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80F4D028-FB26-4668-883B-2566F37A9A5A}" type="datetimeFigureOut">
              <a:rPr lang="th-TH" smtClean="0"/>
              <a:pPr/>
              <a:t>03/10/59</a:t>
            </a:fld>
            <a:endParaRPr lang="th-TH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th-TH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71A88E5-1DC5-4528-86D8-733DE1486BE3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4D028-FB26-4668-883B-2566F37A9A5A}" type="datetimeFigureOut">
              <a:rPr lang="th-TH" smtClean="0"/>
              <a:pPr/>
              <a:t>03/10/59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A88E5-1DC5-4528-86D8-733DE1486BE3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80F4D028-FB26-4668-883B-2566F37A9A5A}" type="datetimeFigureOut">
              <a:rPr lang="th-TH" smtClean="0"/>
              <a:pPr/>
              <a:t>03/10/59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th-TH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571A88E5-1DC5-4528-86D8-733DE1486BE3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4D028-FB26-4668-883B-2566F37A9A5A}" type="datetimeFigureOut">
              <a:rPr lang="th-TH" smtClean="0"/>
              <a:pPr/>
              <a:t>03/10/59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71A88E5-1DC5-4528-86D8-733DE1486BE3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4D028-FB26-4668-883B-2566F37A9A5A}" type="datetimeFigureOut">
              <a:rPr lang="th-TH" smtClean="0"/>
              <a:pPr/>
              <a:t>03/10/59</a:t>
            </a:fld>
            <a:endParaRPr lang="th-TH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571A88E5-1DC5-4528-86D8-733DE1486BE3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80F4D028-FB26-4668-883B-2566F37A9A5A}" type="datetimeFigureOut">
              <a:rPr lang="th-TH" smtClean="0"/>
              <a:pPr/>
              <a:t>03/10/59</a:t>
            </a:fld>
            <a:endParaRPr lang="th-TH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571A88E5-1DC5-4528-86D8-733DE1486BE3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80F4D028-FB26-4668-883B-2566F37A9A5A}" type="datetimeFigureOut">
              <a:rPr lang="th-TH" smtClean="0"/>
              <a:pPr/>
              <a:t>03/10/59</a:t>
            </a:fld>
            <a:endParaRPr lang="th-TH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571A88E5-1DC5-4528-86D8-733DE1486BE3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th-TH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4D028-FB26-4668-883B-2566F37A9A5A}" type="datetimeFigureOut">
              <a:rPr lang="th-TH" smtClean="0"/>
              <a:pPr/>
              <a:t>03/10/59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71A88E5-1DC5-4528-86D8-733DE1486BE3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4D028-FB26-4668-883B-2566F37A9A5A}" type="datetimeFigureOut">
              <a:rPr lang="th-TH" smtClean="0"/>
              <a:pPr/>
              <a:t>03/10/59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71A88E5-1DC5-4528-86D8-733DE1486BE3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4D028-FB26-4668-883B-2566F37A9A5A}" type="datetimeFigureOut">
              <a:rPr lang="th-TH" smtClean="0"/>
              <a:pPr/>
              <a:t>03/10/59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71A88E5-1DC5-4528-86D8-733DE1486BE3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80F4D028-FB26-4668-883B-2566F37A9A5A}" type="datetimeFigureOut">
              <a:rPr lang="th-TH" smtClean="0"/>
              <a:pPr/>
              <a:t>03/10/59</a:t>
            </a:fld>
            <a:endParaRPr lang="th-TH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571A88E5-1DC5-4528-86D8-733DE1486BE3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0F4D028-FB26-4668-883B-2566F37A9A5A}" type="datetimeFigureOut">
              <a:rPr lang="th-TH" smtClean="0"/>
              <a:pPr/>
              <a:t>03/10/59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th-TH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571A88E5-1DC5-4528-86D8-733DE1486BE3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bestpractice.bmj.com/best-practice/monograph/501/diagnosis/criteria.html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bestpractice.bmj.com/best-practice/monograph/501/diagnosis/criteria.html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bestpractice.bmj.com/best-practice/monograph/501/diagnosis/criteria.html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bestpractice.bmj.com/best-practice/monograph/501/diagnosis/criteria.html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7584" y="2420888"/>
            <a:ext cx="7772400" cy="1470025"/>
          </a:xfrm>
        </p:spPr>
        <p:txBody>
          <a:bodyPr>
            <a:noAutofit/>
          </a:bodyPr>
          <a:lstStyle/>
          <a:p>
            <a:pPr algn="ctr"/>
            <a:r>
              <a:rPr lang="en-US" sz="4800" b="1" dirty="0" smtClean="0"/>
              <a:t/>
            </a:r>
            <a:br>
              <a:rPr lang="en-US" sz="4800" b="1" dirty="0" smtClean="0"/>
            </a:br>
            <a:r>
              <a:rPr lang="en-US" sz="4800" b="1" dirty="0" smtClean="0"/>
              <a:t>ALLERGIC </a:t>
            </a:r>
            <a:r>
              <a:rPr lang="en-US" sz="4800" b="1" dirty="0"/>
              <a:t>REACTIONS </a:t>
            </a:r>
            <a:r>
              <a:rPr lang="en-US" sz="4800" b="1" dirty="0" smtClean="0"/>
              <a:t/>
            </a:r>
            <a:br>
              <a:rPr lang="en-US" sz="4800" b="1" dirty="0" smtClean="0"/>
            </a:br>
            <a:r>
              <a:rPr lang="en-US" sz="4800" b="1" dirty="0" smtClean="0"/>
              <a:t>AND</a:t>
            </a:r>
            <a:r>
              <a:rPr lang="en-US" sz="4800" b="1" dirty="0"/>
              <a:t/>
            </a:r>
            <a:br>
              <a:rPr lang="en-US" sz="4800" b="1" dirty="0"/>
            </a:br>
            <a:r>
              <a:rPr lang="en-US" sz="4800" b="1" dirty="0"/>
              <a:t>ANAPHYLAXIS </a:t>
            </a:r>
            <a:r>
              <a:rPr lang="en-US" sz="4800" b="1" dirty="0" smtClean="0"/>
              <a:t/>
            </a:r>
            <a:br>
              <a:rPr lang="en-US" sz="4800" b="1" dirty="0" smtClean="0"/>
            </a:br>
            <a:r>
              <a:rPr lang="en-US" sz="4800" b="1" dirty="0" smtClean="0"/>
              <a:t>DURING ANAESTHESIA</a:t>
            </a:r>
            <a:endParaRPr lang="th-TH" sz="48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9552" y="4077072"/>
            <a:ext cx="8352928" cy="1752600"/>
          </a:xfrm>
        </p:spPr>
        <p:txBody>
          <a:bodyPr>
            <a:normAutofit fontScale="70000" lnSpcReduction="20000"/>
          </a:bodyPr>
          <a:lstStyle/>
          <a:p>
            <a:r>
              <a:rPr lang="nb-NO" i="1" dirty="0"/>
              <a:t>JM Dippenaar | MBChB, DA(SA), </a:t>
            </a:r>
            <a:r>
              <a:rPr lang="nb-NO" i="1" dirty="0" smtClean="0"/>
              <a:t>MMed </a:t>
            </a:r>
            <a:r>
              <a:rPr lang="nb-NO" i="1" dirty="0"/>
              <a:t>(Anes)1</a:t>
            </a:r>
          </a:p>
          <a:p>
            <a:r>
              <a:rPr lang="en-US" i="1" dirty="0"/>
              <a:t>S </a:t>
            </a:r>
            <a:r>
              <a:rPr lang="en-US" i="1" dirty="0" err="1"/>
              <a:t>Naidoo</a:t>
            </a:r>
            <a:r>
              <a:rPr lang="en-US" i="1" dirty="0"/>
              <a:t> | </a:t>
            </a:r>
            <a:r>
              <a:rPr lang="en-US" i="1" dirty="0" err="1"/>
              <a:t>MBChB</a:t>
            </a:r>
            <a:r>
              <a:rPr lang="en-US" i="1" dirty="0"/>
              <a:t>, </a:t>
            </a:r>
            <a:r>
              <a:rPr lang="en-US" i="1" dirty="0" err="1"/>
              <a:t>MMed</a:t>
            </a:r>
            <a:r>
              <a:rPr lang="en-US" i="1" dirty="0"/>
              <a:t> (</a:t>
            </a:r>
            <a:r>
              <a:rPr lang="en-US" i="1" dirty="0" err="1"/>
              <a:t>Anes</a:t>
            </a:r>
            <a:r>
              <a:rPr lang="en-US" i="1" dirty="0"/>
              <a:t>)2</a:t>
            </a:r>
          </a:p>
          <a:p>
            <a:r>
              <a:rPr lang="en-US" i="1" dirty="0"/>
              <a:t>1. Principal Specialist </a:t>
            </a:r>
            <a:r>
              <a:rPr lang="en-US" i="1" dirty="0" err="1"/>
              <a:t>Anaesthesiology</a:t>
            </a:r>
            <a:r>
              <a:rPr lang="en-US" i="1" dirty="0"/>
              <a:t>, Department of </a:t>
            </a:r>
            <a:r>
              <a:rPr lang="en-US" i="1" dirty="0" err="1"/>
              <a:t>Maxillo</a:t>
            </a:r>
            <a:r>
              <a:rPr lang="en-US" i="1" dirty="0"/>
              <a:t> Facial Oral Surgery, Oral and Dental Hospital, University of Pretoria</a:t>
            </a:r>
          </a:p>
          <a:p>
            <a:r>
              <a:rPr lang="en-US" i="1" dirty="0"/>
              <a:t>2. Specialist </a:t>
            </a:r>
            <a:r>
              <a:rPr lang="en-US" i="1" dirty="0" err="1"/>
              <a:t>Anaesthesiology</a:t>
            </a:r>
            <a:r>
              <a:rPr lang="en-US" i="1" dirty="0"/>
              <a:t>, Department of </a:t>
            </a:r>
            <a:r>
              <a:rPr lang="en-US" i="1" dirty="0" err="1"/>
              <a:t>Anaesthesiology</a:t>
            </a:r>
            <a:r>
              <a:rPr lang="en-US" i="1" dirty="0"/>
              <a:t> and Intensive Care, </a:t>
            </a:r>
            <a:r>
              <a:rPr lang="en-US" i="1" dirty="0" err="1"/>
              <a:t>Kalafong</a:t>
            </a:r>
            <a:r>
              <a:rPr lang="en-US" i="1" dirty="0"/>
              <a:t> Hospital, University of Pretoria</a:t>
            </a:r>
            <a:endParaRPr lang="th-TH" i="1" dirty="0"/>
          </a:p>
        </p:txBody>
      </p:sp>
      <p:sp>
        <p:nvSpPr>
          <p:cNvPr id="4" name="Rectangle 3"/>
          <p:cNvSpPr/>
          <p:nvPr/>
        </p:nvSpPr>
        <p:spPr>
          <a:xfrm>
            <a:off x="2339752" y="6237312"/>
            <a:ext cx="684076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800" b="1" dirty="0" smtClean="0"/>
              <a:t>Current  Allergy &amp; Clinical Immunology | March 2015 | </a:t>
            </a:r>
            <a:r>
              <a:rPr lang="en-US" sz="1800" b="1" dirty="0" err="1" smtClean="0"/>
              <a:t>Vol</a:t>
            </a:r>
            <a:r>
              <a:rPr lang="en-US" sz="1800" b="1" dirty="0" smtClean="0"/>
              <a:t> 28, No 1</a:t>
            </a:r>
            <a:endParaRPr lang="th-TH" sz="1800" b="1" dirty="0"/>
          </a:p>
        </p:txBody>
      </p:sp>
      <p:sp>
        <p:nvSpPr>
          <p:cNvPr id="5" name="Rectangle 4"/>
          <p:cNvSpPr/>
          <p:nvPr/>
        </p:nvSpPr>
        <p:spPr>
          <a:xfrm>
            <a:off x="660199" y="332656"/>
            <a:ext cx="225561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Review Article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PREVENTION AND DIAGNOSIS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A </a:t>
            </a:r>
            <a:r>
              <a:rPr lang="en-US" sz="3200" dirty="0"/>
              <a:t>careful and </a:t>
            </a:r>
            <a:r>
              <a:rPr lang="en-US" sz="3200" dirty="0">
                <a:solidFill>
                  <a:srgbClr val="FF0000"/>
                </a:solidFill>
              </a:rPr>
              <a:t>specific history </a:t>
            </a:r>
            <a:r>
              <a:rPr lang="en-US" sz="3200" dirty="0"/>
              <a:t>of adverse or allergic </a:t>
            </a:r>
            <a:r>
              <a:rPr lang="en-US" sz="3200" dirty="0" smtClean="0"/>
              <a:t>drug reactions </a:t>
            </a:r>
            <a:r>
              <a:rPr lang="en-US" sz="3200" dirty="0"/>
              <a:t>and subsequent avoidance of these drugs are </a:t>
            </a:r>
            <a:r>
              <a:rPr lang="en-US" sz="3200" dirty="0" smtClean="0"/>
              <a:t>the safest </a:t>
            </a:r>
            <a:r>
              <a:rPr lang="en-US" sz="3200" dirty="0"/>
              <a:t>way to prevent </a:t>
            </a:r>
            <a:r>
              <a:rPr lang="en-US" sz="3200" dirty="0" err="1"/>
              <a:t>peri</a:t>
            </a:r>
            <a:r>
              <a:rPr lang="en-US" sz="3200" dirty="0"/>
              <a:t>-operative anaphylaxis. </a:t>
            </a:r>
            <a:endParaRPr lang="en-US" sz="3200" dirty="0" smtClean="0"/>
          </a:p>
          <a:p>
            <a:r>
              <a:rPr lang="en-US" sz="3200" dirty="0" smtClean="0"/>
              <a:t>Female patients </a:t>
            </a:r>
            <a:r>
              <a:rPr lang="en-US" sz="3200" dirty="0"/>
              <a:t>are three times more prone to allergies to </a:t>
            </a:r>
            <a:r>
              <a:rPr lang="en-US" sz="3200" dirty="0" smtClean="0"/>
              <a:t>latex and </a:t>
            </a:r>
            <a:r>
              <a:rPr lang="en-US" sz="3200" dirty="0"/>
              <a:t>neuromuscular blocking agents (NMBAs) than </a:t>
            </a:r>
            <a:r>
              <a:rPr lang="en-US" sz="3200" dirty="0" smtClean="0"/>
              <a:t>males.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PREVENTION AND DIAGNOSIS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Premedication</a:t>
            </a:r>
            <a:r>
              <a:rPr lang="en-US" sz="3200" dirty="0" smtClean="0"/>
              <a:t> </a:t>
            </a:r>
            <a:r>
              <a:rPr lang="en-US" sz="3200" dirty="0"/>
              <a:t>with histamine (</a:t>
            </a:r>
            <a:r>
              <a:rPr lang="en-US" sz="3200" dirty="0" smtClean="0"/>
              <a:t>H) 1 </a:t>
            </a:r>
            <a:r>
              <a:rPr lang="en-US" sz="3200" dirty="0"/>
              <a:t>or 2 receptor antagonists or </a:t>
            </a:r>
            <a:r>
              <a:rPr lang="en-US" sz="3200" dirty="0" err="1"/>
              <a:t>glucocorticoids</a:t>
            </a:r>
            <a:r>
              <a:rPr lang="en-US" sz="3200" dirty="0"/>
              <a:t> are not </a:t>
            </a:r>
            <a:r>
              <a:rPr lang="en-US" sz="3200" dirty="0" smtClean="0"/>
              <a:t>advantageous, as </a:t>
            </a:r>
            <a:r>
              <a:rPr lang="en-US" sz="3200" dirty="0"/>
              <a:t>it </a:t>
            </a:r>
            <a:r>
              <a:rPr lang="en-US" sz="3200" dirty="0">
                <a:solidFill>
                  <a:srgbClr val="FF0000"/>
                </a:solidFill>
              </a:rPr>
              <a:t>rarely prevents </a:t>
            </a:r>
            <a:r>
              <a:rPr lang="en-US" sz="3200" dirty="0"/>
              <a:t>the reaction and may </a:t>
            </a:r>
            <a:r>
              <a:rPr lang="en-US" sz="3200" dirty="0" smtClean="0">
                <a:solidFill>
                  <a:srgbClr val="FF0000"/>
                </a:solidFill>
              </a:rPr>
              <a:t>blunt the </a:t>
            </a:r>
            <a:r>
              <a:rPr lang="en-US" sz="3200" dirty="0">
                <a:solidFill>
                  <a:srgbClr val="FF0000"/>
                </a:solidFill>
              </a:rPr>
              <a:t>initial onset and delay </a:t>
            </a:r>
            <a:r>
              <a:rPr lang="en-US" sz="3200" dirty="0" smtClean="0">
                <a:solidFill>
                  <a:srgbClr val="FF0000"/>
                </a:solidFill>
              </a:rPr>
              <a:t>diagnosis</a:t>
            </a:r>
            <a:r>
              <a:rPr lang="en-US" sz="3200" dirty="0" smtClean="0"/>
              <a:t>.</a:t>
            </a:r>
          </a:p>
          <a:p>
            <a:r>
              <a:rPr lang="en-US" sz="3200" dirty="0" smtClean="0"/>
              <a:t>These </a:t>
            </a:r>
            <a:r>
              <a:rPr lang="en-US" sz="3200" dirty="0"/>
              <a:t>drugs </a:t>
            </a:r>
            <a:r>
              <a:rPr lang="en-US" sz="3200" dirty="0" smtClean="0"/>
              <a:t>should be </a:t>
            </a:r>
            <a:r>
              <a:rPr lang="en-US" sz="3200" dirty="0">
                <a:solidFill>
                  <a:srgbClr val="FF0000"/>
                </a:solidFill>
              </a:rPr>
              <a:t>reserved for early treatment </a:t>
            </a:r>
            <a:r>
              <a:rPr lang="en-US" sz="3200" dirty="0"/>
              <a:t>of the anaphylactic event</a:t>
            </a:r>
            <a:endParaRPr lang="th-TH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PREVENTION AND DIAGNOSIS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en-US" sz="3200" dirty="0"/>
              <a:t>The initial diagnosis of anaphylaxis relies on </a:t>
            </a:r>
            <a:r>
              <a:rPr lang="en-US" sz="3200" dirty="0">
                <a:solidFill>
                  <a:srgbClr val="FF0000"/>
                </a:solidFill>
              </a:rPr>
              <a:t>clinical </a:t>
            </a:r>
            <a:r>
              <a:rPr lang="en-US" sz="3200" dirty="0" smtClean="0">
                <a:solidFill>
                  <a:srgbClr val="FF0000"/>
                </a:solidFill>
              </a:rPr>
              <a:t>grounds</a:t>
            </a:r>
            <a:r>
              <a:rPr lang="en-US" sz="3200" dirty="0" smtClean="0"/>
              <a:t>.</a:t>
            </a:r>
            <a:endParaRPr lang="en-US" sz="3200" dirty="0"/>
          </a:p>
          <a:p>
            <a:r>
              <a:rPr lang="en-US" sz="3200" dirty="0"/>
              <a:t>The increase in </a:t>
            </a:r>
            <a:r>
              <a:rPr lang="en-US" sz="3200" dirty="0">
                <a:solidFill>
                  <a:srgbClr val="FF0000"/>
                </a:solidFill>
              </a:rPr>
              <a:t>serum </a:t>
            </a:r>
            <a:r>
              <a:rPr lang="en-US" sz="3200" dirty="0" err="1">
                <a:solidFill>
                  <a:srgbClr val="FF0000"/>
                </a:solidFill>
              </a:rPr>
              <a:t>tryptase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/>
              <a:t>is considered a fairly </a:t>
            </a:r>
            <a:r>
              <a:rPr lang="en-US" sz="3200" dirty="0" smtClean="0"/>
              <a:t>reliable </a:t>
            </a:r>
            <a:r>
              <a:rPr lang="en-US" sz="3200" dirty="0" smtClean="0">
                <a:solidFill>
                  <a:srgbClr val="FF0000"/>
                </a:solidFill>
              </a:rPr>
              <a:t>indicator </a:t>
            </a:r>
            <a:r>
              <a:rPr lang="en-US" sz="3200" dirty="0">
                <a:solidFill>
                  <a:srgbClr val="FF0000"/>
                </a:solidFill>
              </a:rPr>
              <a:t>of mast cell </a:t>
            </a:r>
            <a:r>
              <a:rPr lang="en-US" sz="3200" dirty="0" err="1">
                <a:solidFill>
                  <a:srgbClr val="FF0000"/>
                </a:solidFill>
              </a:rPr>
              <a:t>degranulation</a:t>
            </a:r>
            <a:r>
              <a:rPr lang="en-US" sz="3200" dirty="0"/>
              <a:t>, not of an </a:t>
            </a:r>
            <a:r>
              <a:rPr lang="en-US" sz="3200" dirty="0" smtClean="0"/>
              <a:t>anaphylactic reaction </a:t>
            </a:r>
            <a:r>
              <a:rPr lang="en-US" sz="3200" dirty="0"/>
              <a:t>as such. </a:t>
            </a:r>
            <a:endParaRPr lang="en-US" sz="3200" dirty="0" smtClean="0"/>
          </a:p>
          <a:p>
            <a:r>
              <a:rPr lang="en-US" sz="3200" dirty="0" smtClean="0"/>
              <a:t>Conversely</a:t>
            </a:r>
            <a:r>
              <a:rPr lang="en-US" sz="3200" dirty="0"/>
              <a:t>, drugs that </a:t>
            </a:r>
            <a:r>
              <a:rPr lang="en-US" sz="3200" dirty="0">
                <a:solidFill>
                  <a:srgbClr val="FF0000"/>
                </a:solidFill>
              </a:rPr>
              <a:t>cause direct mast </a:t>
            </a:r>
            <a:r>
              <a:rPr lang="en-US" sz="3200" dirty="0" smtClean="0">
                <a:solidFill>
                  <a:srgbClr val="FF0000"/>
                </a:solidFill>
              </a:rPr>
              <a:t>cell </a:t>
            </a:r>
            <a:r>
              <a:rPr lang="en-US" sz="3200" dirty="0" err="1" smtClean="0">
                <a:solidFill>
                  <a:srgbClr val="FF0000"/>
                </a:solidFill>
              </a:rPr>
              <a:t>degranulation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>
                <a:solidFill>
                  <a:srgbClr val="FF0000"/>
                </a:solidFill>
              </a:rPr>
              <a:t>will increase </a:t>
            </a:r>
            <a:r>
              <a:rPr lang="en-US" sz="3200" dirty="0" err="1">
                <a:solidFill>
                  <a:srgbClr val="FF0000"/>
                </a:solidFill>
              </a:rPr>
              <a:t>tryptase</a:t>
            </a:r>
            <a:r>
              <a:rPr lang="en-US" sz="3200" dirty="0">
                <a:solidFill>
                  <a:srgbClr val="FF0000"/>
                </a:solidFill>
              </a:rPr>
              <a:t> levels.</a:t>
            </a:r>
            <a:endParaRPr lang="th-TH" sz="3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b="1" dirty="0" smtClean="0"/>
              <a:t>Clinical criteria for diagnosing anaphylaxis</a:t>
            </a:r>
            <a:endParaRPr lang="th-TH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Anaphylaxis </a:t>
            </a:r>
            <a:r>
              <a:rPr lang="en-US" sz="3200" dirty="0"/>
              <a:t>is highly likely when any 1 of the following 3 criteria are fulfilled:</a:t>
            </a:r>
          </a:p>
          <a:p>
            <a:pPr lvl="1"/>
            <a:r>
              <a:rPr lang="en-US" sz="2800" dirty="0"/>
              <a:t>Acute </a:t>
            </a:r>
            <a:r>
              <a:rPr lang="en-US" sz="2800" dirty="0">
                <a:solidFill>
                  <a:srgbClr val="FF0000"/>
                </a:solidFill>
              </a:rPr>
              <a:t>onset</a:t>
            </a:r>
            <a:r>
              <a:rPr lang="en-US" sz="2800" dirty="0"/>
              <a:t> of an illness (minutes to hours)</a:t>
            </a:r>
          </a:p>
          <a:p>
            <a:pPr lvl="1"/>
            <a:r>
              <a:rPr lang="en-US" sz="2800" dirty="0" smtClean="0"/>
              <a:t>Occurrence </a:t>
            </a:r>
            <a:r>
              <a:rPr lang="en-US" sz="2800" dirty="0"/>
              <a:t>of 2 or more of the following </a:t>
            </a:r>
            <a:r>
              <a:rPr lang="en-US" sz="2800" dirty="0">
                <a:solidFill>
                  <a:srgbClr val="FF0000"/>
                </a:solidFill>
              </a:rPr>
              <a:t>symptoms or signs </a:t>
            </a:r>
            <a:r>
              <a:rPr lang="en-US" sz="2800" dirty="0"/>
              <a:t>after exposure to a likely allergen (minutes or hours)</a:t>
            </a:r>
          </a:p>
          <a:p>
            <a:pPr lvl="1"/>
            <a:r>
              <a:rPr lang="en-US" sz="2800" dirty="0" smtClean="0">
                <a:solidFill>
                  <a:srgbClr val="FF0000"/>
                </a:solidFill>
              </a:rPr>
              <a:t>Reduced </a:t>
            </a:r>
            <a:r>
              <a:rPr lang="en-US" sz="2800" dirty="0">
                <a:solidFill>
                  <a:srgbClr val="FF0000"/>
                </a:solidFill>
              </a:rPr>
              <a:t>BP </a:t>
            </a:r>
            <a:r>
              <a:rPr lang="en-US" sz="2800" dirty="0"/>
              <a:t>after exposure to a known allergen (minutes to several hours)</a:t>
            </a:r>
          </a:p>
          <a:p>
            <a:pPr>
              <a:buNone/>
            </a:pPr>
            <a:endParaRPr lang="th-TH" sz="3200" dirty="0"/>
          </a:p>
        </p:txBody>
      </p:sp>
      <p:sp>
        <p:nvSpPr>
          <p:cNvPr id="4" name="Rectangle 3"/>
          <p:cNvSpPr/>
          <p:nvPr/>
        </p:nvSpPr>
        <p:spPr>
          <a:xfrm>
            <a:off x="-21718" y="6505599"/>
            <a:ext cx="917481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600" i="1" dirty="0" smtClean="0">
                <a:hlinkClick r:id="rId2"/>
              </a:rPr>
              <a:t>http://bestpractice.bmj.com/best-practice/monograph/501/diagnosis/criteria.html</a:t>
            </a:r>
            <a:r>
              <a:rPr lang="en-US" sz="1600" i="1" dirty="0" smtClean="0"/>
              <a:t> Last updated: Aug 19, 2016</a:t>
            </a:r>
            <a:endParaRPr lang="th-TH" sz="16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b="1" dirty="0" smtClean="0"/>
              <a:t>Clinical criteria for diagnosing anaphylaxis</a:t>
            </a:r>
            <a:endParaRPr lang="th-TH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Acute </a:t>
            </a:r>
            <a:r>
              <a:rPr lang="en-US" sz="3200" dirty="0"/>
              <a:t>onset of an illness (minutes to hours)</a:t>
            </a:r>
          </a:p>
          <a:p>
            <a:pPr lvl="1"/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FF0000"/>
                </a:solidFill>
              </a:rPr>
              <a:t>Involvement </a:t>
            </a:r>
            <a:r>
              <a:rPr lang="en-US" sz="2800" dirty="0">
                <a:solidFill>
                  <a:srgbClr val="FF0000"/>
                </a:solidFill>
              </a:rPr>
              <a:t>of skin</a:t>
            </a:r>
            <a:r>
              <a:rPr lang="en-US" sz="2800" dirty="0"/>
              <a:t>, mucosal tissue, or both (i.e., </a:t>
            </a:r>
            <a:r>
              <a:rPr lang="en-US" sz="2800" dirty="0" err="1"/>
              <a:t>generalised</a:t>
            </a:r>
            <a:r>
              <a:rPr lang="en-US" sz="2800" dirty="0"/>
              <a:t> hives, </a:t>
            </a:r>
            <a:r>
              <a:rPr lang="en-US" sz="2800" dirty="0" err="1"/>
              <a:t>pruritus</a:t>
            </a:r>
            <a:r>
              <a:rPr lang="en-US" sz="2800" dirty="0"/>
              <a:t>, or flushing, swollen lips-tongue-uvula) </a:t>
            </a:r>
            <a:endParaRPr lang="en-US" sz="2800" dirty="0" smtClean="0"/>
          </a:p>
          <a:p>
            <a:pPr lvl="1"/>
            <a:r>
              <a:rPr lang="en-US" sz="2800" dirty="0" smtClean="0"/>
              <a:t>and </a:t>
            </a:r>
            <a:r>
              <a:rPr lang="en-US" sz="2800" dirty="0"/>
              <a:t>at least 1 of the following: </a:t>
            </a:r>
            <a:endParaRPr lang="en-US" sz="2800" dirty="0" smtClean="0"/>
          </a:p>
          <a:p>
            <a:pPr lvl="2"/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FF0000"/>
                </a:solidFill>
              </a:rPr>
              <a:t>respiratory </a:t>
            </a:r>
            <a:r>
              <a:rPr lang="en-US" sz="2400" dirty="0">
                <a:solidFill>
                  <a:srgbClr val="FF0000"/>
                </a:solidFill>
              </a:rPr>
              <a:t>compromise </a:t>
            </a:r>
            <a:r>
              <a:rPr lang="en-US" sz="2400" dirty="0"/>
              <a:t>(i.e., </a:t>
            </a:r>
            <a:r>
              <a:rPr lang="en-US" sz="2400" dirty="0" err="1"/>
              <a:t>dyspnoea</a:t>
            </a:r>
            <a:r>
              <a:rPr lang="en-US" sz="2400" dirty="0"/>
              <a:t>, wheeze-</a:t>
            </a:r>
            <a:r>
              <a:rPr lang="en-US" sz="2400" dirty="0" err="1"/>
              <a:t>bronchospasm</a:t>
            </a:r>
            <a:r>
              <a:rPr lang="en-US" sz="2400" dirty="0"/>
              <a:t>, </a:t>
            </a:r>
            <a:r>
              <a:rPr lang="en-US" sz="2400" dirty="0" err="1"/>
              <a:t>stridor</a:t>
            </a:r>
            <a:r>
              <a:rPr lang="en-US" sz="2400" dirty="0"/>
              <a:t>, reduced peak expiratory flow [PEF], </a:t>
            </a:r>
            <a:r>
              <a:rPr lang="en-US" sz="2400" dirty="0" err="1"/>
              <a:t>hypoxaemia</a:t>
            </a:r>
            <a:r>
              <a:rPr lang="en-US" sz="2400" dirty="0"/>
              <a:t>) </a:t>
            </a:r>
            <a:endParaRPr lang="en-US" sz="2400" dirty="0" smtClean="0"/>
          </a:p>
          <a:p>
            <a:pPr lvl="2"/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FF0000"/>
                </a:solidFill>
              </a:rPr>
              <a:t>reduced </a:t>
            </a:r>
            <a:r>
              <a:rPr lang="en-US" sz="2400" dirty="0">
                <a:solidFill>
                  <a:srgbClr val="FF0000"/>
                </a:solidFill>
              </a:rPr>
              <a:t>BP </a:t>
            </a:r>
            <a:r>
              <a:rPr lang="en-US" sz="2400" dirty="0"/>
              <a:t>or associated symptoms of end-organ dysfunction (i.e., </a:t>
            </a:r>
            <a:r>
              <a:rPr lang="en-US" sz="2400" dirty="0" err="1"/>
              <a:t>hypotonia</a:t>
            </a:r>
            <a:r>
              <a:rPr lang="en-US" sz="2400" dirty="0"/>
              <a:t>/collapse, syncope, incontinence</a:t>
            </a:r>
            <a:r>
              <a:rPr lang="en-US" sz="2400" dirty="0" smtClean="0"/>
              <a:t>)</a:t>
            </a:r>
            <a:endParaRPr lang="en-US" sz="2400" dirty="0"/>
          </a:p>
        </p:txBody>
      </p:sp>
      <p:sp>
        <p:nvSpPr>
          <p:cNvPr id="4" name="Rectangle 3"/>
          <p:cNvSpPr/>
          <p:nvPr/>
        </p:nvSpPr>
        <p:spPr>
          <a:xfrm>
            <a:off x="-21718" y="6505599"/>
            <a:ext cx="917481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600" i="1" dirty="0" smtClean="0">
                <a:hlinkClick r:id="rId2"/>
              </a:rPr>
              <a:t>http://bestpractice.bmj.com/best-practice/monograph/501/diagnosis/criteria.html</a:t>
            </a:r>
            <a:r>
              <a:rPr lang="en-US" sz="1600" i="1" dirty="0" smtClean="0"/>
              <a:t> Last updated: Aug 19, 2016</a:t>
            </a:r>
            <a:endParaRPr lang="th-TH" sz="16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b="1" dirty="0" smtClean="0"/>
              <a:t>Clinical criteria for diagnosing anaphylaxis</a:t>
            </a:r>
            <a:endParaRPr lang="th-TH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Occurrence </a:t>
            </a:r>
            <a:r>
              <a:rPr lang="en-US" sz="2800" dirty="0"/>
              <a:t>of 2 or more of the following symptoms or signs after exposure to a likely allergen (minutes or hours)</a:t>
            </a:r>
          </a:p>
          <a:p>
            <a:pPr lvl="1"/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FF0000"/>
                </a:solidFill>
              </a:rPr>
              <a:t>Involvement </a:t>
            </a:r>
            <a:r>
              <a:rPr lang="en-US" sz="2400" dirty="0">
                <a:solidFill>
                  <a:srgbClr val="FF0000"/>
                </a:solidFill>
              </a:rPr>
              <a:t>of skin</a:t>
            </a:r>
            <a:r>
              <a:rPr lang="en-US" sz="2400" dirty="0"/>
              <a:t>, mucosal tissue, or both (i.e., </a:t>
            </a:r>
            <a:r>
              <a:rPr lang="en-US" sz="2400" dirty="0" err="1"/>
              <a:t>generalised</a:t>
            </a:r>
            <a:r>
              <a:rPr lang="en-US" sz="2400" dirty="0"/>
              <a:t> hives, </a:t>
            </a:r>
            <a:r>
              <a:rPr lang="en-US" sz="2400" dirty="0" err="1"/>
              <a:t>pruritus</a:t>
            </a:r>
            <a:r>
              <a:rPr lang="en-US" sz="2400" dirty="0"/>
              <a:t>, or flushing, swollen lips-tongue-uvula)</a:t>
            </a:r>
          </a:p>
          <a:p>
            <a:pPr lvl="1"/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FF0000"/>
                </a:solidFill>
              </a:rPr>
              <a:t>Respiratory </a:t>
            </a:r>
            <a:r>
              <a:rPr lang="en-US" sz="2400" dirty="0">
                <a:solidFill>
                  <a:srgbClr val="FF0000"/>
                </a:solidFill>
              </a:rPr>
              <a:t>compromise </a:t>
            </a:r>
            <a:r>
              <a:rPr lang="en-US" sz="2400" dirty="0"/>
              <a:t>(i.e., </a:t>
            </a:r>
            <a:r>
              <a:rPr lang="en-US" sz="2400" dirty="0" err="1"/>
              <a:t>dyspnoea</a:t>
            </a:r>
            <a:r>
              <a:rPr lang="en-US" sz="2400" dirty="0"/>
              <a:t>, wheeze-</a:t>
            </a:r>
            <a:r>
              <a:rPr lang="en-US" sz="2400" dirty="0" err="1"/>
              <a:t>bronchospasm</a:t>
            </a:r>
            <a:r>
              <a:rPr lang="en-US" sz="2400" dirty="0"/>
              <a:t>, </a:t>
            </a:r>
            <a:r>
              <a:rPr lang="en-US" sz="2400" dirty="0" err="1"/>
              <a:t>stridor</a:t>
            </a:r>
            <a:r>
              <a:rPr lang="en-US" sz="2400" dirty="0"/>
              <a:t>, reduced PEF, </a:t>
            </a:r>
            <a:r>
              <a:rPr lang="en-US" sz="2400" dirty="0" err="1"/>
              <a:t>hypoxaemia</a:t>
            </a:r>
            <a:r>
              <a:rPr lang="en-US" sz="2400" dirty="0"/>
              <a:t>)</a:t>
            </a:r>
          </a:p>
          <a:p>
            <a:pPr lvl="1"/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FF0000"/>
                </a:solidFill>
              </a:rPr>
              <a:t>Reduced </a:t>
            </a:r>
            <a:r>
              <a:rPr lang="en-US" sz="2400" dirty="0">
                <a:solidFill>
                  <a:srgbClr val="FF0000"/>
                </a:solidFill>
              </a:rPr>
              <a:t>BP </a:t>
            </a:r>
            <a:r>
              <a:rPr lang="en-US" sz="2400" dirty="0"/>
              <a:t>or associated symptoms of end-organ dysfunction (i.e., </a:t>
            </a:r>
            <a:r>
              <a:rPr lang="en-US" sz="2400" dirty="0" err="1"/>
              <a:t>hypotonia</a:t>
            </a:r>
            <a:r>
              <a:rPr lang="en-US" sz="2400" dirty="0"/>
              <a:t>/collapse, syncope, incontinence)</a:t>
            </a:r>
          </a:p>
          <a:p>
            <a:pPr lvl="1"/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FF0000"/>
                </a:solidFill>
              </a:rPr>
              <a:t>Persistent </a:t>
            </a:r>
            <a:r>
              <a:rPr lang="en-US" sz="2400" dirty="0">
                <a:solidFill>
                  <a:srgbClr val="FF0000"/>
                </a:solidFill>
              </a:rPr>
              <a:t>GI symptoms </a:t>
            </a:r>
            <a:r>
              <a:rPr lang="en-US" sz="2400" dirty="0"/>
              <a:t>(i.e., </a:t>
            </a:r>
            <a:r>
              <a:rPr lang="en-US" sz="2400" dirty="0" err="1"/>
              <a:t>crampy</a:t>
            </a:r>
            <a:r>
              <a:rPr lang="en-US" sz="2400" dirty="0"/>
              <a:t> abdominal pain, vomiting</a:t>
            </a:r>
            <a:r>
              <a:rPr lang="en-US" sz="2400" dirty="0" smtClean="0"/>
              <a:t>)</a:t>
            </a:r>
            <a:endParaRPr lang="en-US" sz="2400" dirty="0"/>
          </a:p>
        </p:txBody>
      </p:sp>
      <p:sp>
        <p:nvSpPr>
          <p:cNvPr id="4" name="Rectangle 3"/>
          <p:cNvSpPr/>
          <p:nvPr/>
        </p:nvSpPr>
        <p:spPr>
          <a:xfrm>
            <a:off x="-21718" y="6505599"/>
            <a:ext cx="917481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600" i="1" dirty="0" smtClean="0">
                <a:hlinkClick r:id="rId2"/>
              </a:rPr>
              <a:t>http://bestpractice.bmj.com/best-practice/monograph/501/diagnosis/criteria.html</a:t>
            </a:r>
            <a:r>
              <a:rPr lang="en-US" sz="1600" i="1" dirty="0" smtClean="0"/>
              <a:t> Last updated: Aug 19, 2016</a:t>
            </a:r>
            <a:endParaRPr lang="th-TH" sz="16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b="1" dirty="0" smtClean="0"/>
              <a:t>Clinical criteria for diagnosing anaphylaxis</a:t>
            </a:r>
            <a:endParaRPr lang="th-TH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Reduced </a:t>
            </a:r>
            <a:r>
              <a:rPr lang="en-US" sz="3200" dirty="0"/>
              <a:t>BP after exposure to a known allergen (minutes to several hours)</a:t>
            </a:r>
          </a:p>
          <a:p>
            <a:pPr lvl="1"/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FF0000"/>
                </a:solidFill>
              </a:rPr>
              <a:t>Systolic </a:t>
            </a:r>
            <a:r>
              <a:rPr lang="en-US" sz="2800" dirty="0">
                <a:solidFill>
                  <a:srgbClr val="FF0000"/>
                </a:solidFill>
              </a:rPr>
              <a:t>BP </a:t>
            </a:r>
            <a:r>
              <a:rPr lang="en-US" sz="2800" dirty="0"/>
              <a:t>of &lt;90 mmHg or &gt;30% decrease from baseline.</a:t>
            </a:r>
          </a:p>
          <a:p>
            <a:endParaRPr lang="th-TH" sz="3200" dirty="0"/>
          </a:p>
        </p:txBody>
      </p:sp>
      <p:sp>
        <p:nvSpPr>
          <p:cNvPr id="4" name="Rectangle 3"/>
          <p:cNvSpPr/>
          <p:nvPr/>
        </p:nvSpPr>
        <p:spPr>
          <a:xfrm>
            <a:off x="-21718" y="6505599"/>
            <a:ext cx="917481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600" i="1" dirty="0" smtClean="0">
                <a:hlinkClick r:id="rId2"/>
              </a:rPr>
              <a:t>http://bestpractice.bmj.com/best-practice/monograph/501/diagnosis/criteria.html</a:t>
            </a:r>
            <a:r>
              <a:rPr lang="en-US" sz="1600" i="1" dirty="0" smtClean="0"/>
              <a:t> Last updated: Aug 19, 2016</a:t>
            </a:r>
            <a:endParaRPr lang="th-TH" sz="16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822" y="548680"/>
            <a:ext cx="8978674" cy="5826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SPECIFIC DRUGS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NEURO MUSCULAR BLOCKING AGENTS</a:t>
            </a:r>
          </a:p>
          <a:p>
            <a:r>
              <a:rPr lang="en-US" sz="3200" dirty="0" smtClean="0"/>
              <a:t>ANTIBIOTICS</a:t>
            </a:r>
          </a:p>
          <a:p>
            <a:r>
              <a:rPr lang="en-US" sz="3200" dirty="0" smtClean="0"/>
              <a:t>LATEX</a:t>
            </a:r>
          </a:p>
          <a:p>
            <a:r>
              <a:rPr lang="en-US" sz="3200" dirty="0" smtClean="0"/>
              <a:t>LOCAL ANAESTHETICS</a:t>
            </a:r>
          </a:p>
          <a:p>
            <a:r>
              <a:rPr lang="en-US" sz="3200" dirty="0" smtClean="0"/>
              <a:t>OPIOIDS</a:t>
            </a:r>
          </a:p>
          <a:p>
            <a:r>
              <a:rPr lang="en-US" sz="3200" dirty="0" smtClean="0"/>
              <a:t>INDUCTION AGENTS</a:t>
            </a:r>
          </a:p>
          <a:p>
            <a:r>
              <a:rPr lang="en-US" sz="3200" dirty="0" smtClean="0"/>
              <a:t>VOLATILE AGENTS</a:t>
            </a:r>
            <a:endParaRPr lang="th-TH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NEURO MUSCULAR BLOCKING AGENTS</a:t>
            </a:r>
            <a:endParaRPr lang="th-TH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The </a:t>
            </a:r>
            <a:r>
              <a:rPr lang="en-US" sz="3200" dirty="0"/>
              <a:t>muscle relaxants as a group cause about </a:t>
            </a:r>
            <a:r>
              <a:rPr lang="en-US" sz="3200" dirty="0">
                <a:solidFill>
                  <a:srgbClr val="FF0000"/>
                </a:solidFill>
              </a:rPr>
              <a:t>60% of </a:t>
            </a:r>
            <a:r>
              <a:rPr lang="en-US" sz="3200" dirty="0" smtClean="0">
                <a:solidFill>
                  <a:srgbClr val="FF0000"/>
                </a:solidFill>
              </a:rPr>
              <a:t>immediate hypersensitivity </a:t>
            </a:r>
            <a:r>
              <a:rPr lang="en-US" sz="3200" dirty="0">
                <a:solidFill>
                  <a:srgbClr val="FF0000"/>
                </a:solidFill>
              </a:rPr>
              <a:t>reactions</a:t>
            </a:r>
            <a:r>
              <a:rPr lang="en-US" sz="3200" dirty="0"/>
              <a:t>. </a:t>
            </a:r>
            <a:endParaRPr lang="en-US" sz="3200" dirty="0" smtClean="0"/>
          </a:p>
          <a:p>
            <a:r>
              <a:rPr lang="en-US" sz="3200" dirty="0" smtClean="0"/>
              <a:t>The </a:t>
            </a:r>
            <a:r>
              <a:rPr lang="en-US" sz="3200" dirty="0">
                <a:solidFill>
                  <a:srgbClr val="FF0000"/>
                </a:solidFill>
              </a:rPr>
              <a:t>quaternary </a:t>
            </a:r>
            <a:r>
              <a:rPr lang="en-US" sz="3200" dirty="0" smtClean="0">
                <a:solidFill>
                  <a:srgbClr val="FF0000"/>
                </a:solidFill>
              </a:rPr>
              <a:t>ammonium structure </a:t>
            </a:r>
            <a:r>
              <a:rPr lang="en-US" sz="3200" dirty="0"/>
              <a:t>is the main contributing factor in development </a:t>
            </a:r>
            <a:r>
              <a:rPr lang="en-US" sz="3200" dirty="0" smtClean="0"/>
              <a:t>of allergic reactions.</a:t>
            </a:r>
          </a:p>
          <a:p>
            <a:r>
              <a:rPr lang="en-US" sz="3200" dirty="0" smtClean="0"/>
              <a:t>Although </a:t>
            </a:r>
            <a:r>
              <a:rPr lang="en-US" sz="3200" dirty="0"/>
              <a:t>uneventful first exposure to an NMBA may </a:t>
            </a:r>
            <a:r>
              <a:rPr lang="en-US" sz="3200" dirty="0" smtClean="0"/>
              <a:t>cause </a:t>
            </a:r>
            <a:r>
              <a:rPr lang="en-US" sz="3200" dirty="0" err="1" smtClean="0">
                <a:solidFill>
                  <a:srgbClr val="FF0000"/>
                </a:solidFill>
              </a:rPr>
              <a:t>sensitisation</a:t>
            </a:r>
            <a:r>
              <a:rPr lang="en-US" sz="3200" dirty="0" smtClean="0"/>
              <a:t> </a:t>
            </a:r>
            <a:r>
              <a:rPr lang="en-US" sz="3200" dirty="0"/>
              <a:t>with </a:t>
            </a:r>
            <a:r>
              <a:rPr lang="en-US" sz="3200" dirty="0">
                <a:solidFill>
                  <a:srgbClr val="FF0000"/>
                </a:solidFill>
              </a:rPr>
              <a:t>type I reaction at next </a:t>
            </a:r>
            <a:r>
              <a:rPr lang="en-US" sz="3200" dirty="0" smtClean="0">
                <a:solidFill>
                  <a:srgbClr val="FF0000"/>
                </a:solidFill>
              </a:rPr>
              <a:t>exposure</a:t>
            </a:r>
            <a:r>
              <a:rPr lang="en-US" sz="3200" dirty="0" smtClean="0"/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INTRODUCTION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Anaphylaxis </a:t>
            </a:r>
            <a:r>
              <a:rPr lang="en-US" sz="3200" dirty="0"/>
              <a:t>during </a:t>
            </a:r>
            <a:r>
              <a:rPr lang="en-US" sz="3200" dirty="0" err="1"/>
              <a:t>anaesthesia</a:t>
            </a:r>
            <a:r>
              <a:rPr lang="en-US" sz="3200" dirty="0"/>
              <a:t> is a rare </a:t>
            </a:r>
            <a:r>
              <a:rPr lang="en-US" sz="3200" dirty="0" smtClean="0"/>
              <a:t>phenomenon, but </a:t>
            </a:r>
            <a:r>
              <a:rPr lang="en-US" sz="3200" dirty="0"/>
              <a:t>may have </a:t>
            </a:r>
            <a:r>
              <a:rPr lang="en-US" sz="3200" dirty="0">
                <a:solidFill>
                  <a:srgbClr val="FF0000"/>
                </a:solidFill>
              </a:rPr>
              <a:t>life threatening </a:t>
            </a:r>
            <a:r>
              <a:rPr lang="en-US" sz="3200" dirty="0"/>
              <a:t>consequences when </a:t>
            </a:r>
            <a:r>
              <a:rPr lang="en-US" sz="3200" dirty="0" smtClean="0"/>
              <a:t>encountered and </a:t>
            </a:r>
            <a:r>
              <a:rPr lang="en-US" sz="3200" dirty="0"/>
              <a:t>if not managed correctly. </a:t>
            </a:r>
            <a:endParaRPr lang="en-US" sz="3200" dirty="0" smtClean="0"/>
          </a:p>
          <a:p>
            <a:r>
              <a:rPr lang="en-US" sz="3200" dirty="0" smtClean="0"/>
              <a:t> </a:t>
            </a:r>
            <a:r>
              <a:rPr lang="en-US" sz="3200" dirty="0" smtClean="0">
                <a:solidFill>
                  <a:srgbClr val="FF0000"/>
                </a:solidFill>
              </a:rPr>
              <a:t>Early </a:t>
            </a:r>
            <a:r>
              <a:rPr lang="en-US" sz="3200" dirty="0">
                <a:solidFill>
                  <a:srgbClr val="FF0000"/>
                </a:solidFill>
              </a:rPr>
              <a:t>signs </a:t>
            </a:r>
            <a:r>
              <a:rPr lang="en-US" sz="3200" dirty="0"/>
              <a:t>and </a:t>
            </a:r>
            <a:r>
              <a:rPr lang="en-US" sz="3200" dirty="0">
                <a:solidFill>
                  <a:srgbClr val="FF0000"/>
                </a:solidFill>
              </a:rPr>
              <a:t>mild symptoms </a:t>
            </a:r>
            <a:r>
              <a:rPr lang="en-US" sz="3200" dirty="0"/>
              <a:t>remain </a:t>
            </a:r>
            <a:r>
              <a:rPr lang="en-US" sz="3200" dirty="0" smtClean="0"/>
              <a:t>virtually </a:t>
            </a:r>
            <a:r>
              <a:rPr lang="en-US" sz="3200" dirty="0" err="1" smtClean="0">
                <a:solidFill>
                  <a:srgbClr val="FF0000"/>
                </a:solidFill>
              </a:rPr>
              <a:t>unrecognised</a:t>
            </a:r>
            <a:r>
              <a:rPr lang="en-US" sz="3200" dirty="0" smtClean="0"/>
              <a:t> </a:t>
            </a:r>
            <a:r>
              <a:rPr lang="en-US" sz="3200" dirty="0"/>
              <a:t>as, or when patients are unconscious </a:t>
            </a:r>
            <a:r>
              <a:rPr lang="en-US" sz="3200" dirty="0" smtClean="0"/>
              <a:t>and covered </a:t>
            </a:r>
            <a:r>
              <a:rPr lang="en-US" sz="3200" dirty="0"/>
              <a:t>with surgical drapes, preventing observation </a:t>
            </a:r>
            <a:r>
              <a:rPr lang="en-US" sz="3200" dirty="0" smtClean="0"/>
              <a:t>of the </a:t>
            </a:r>
            <a:r>
              <a:rPr lang="en-US" sz="3200" dirty="0"/>
              <a:t>initial skin manifestations. </a:t>
            </a:r>
            <a:endParaRPr lang="en-US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NEURO MUSCULAR BLOCKING AGENTS</a:t>
            </a:r>
            <a:endParaRPr lang="th-TH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Most </a:t>
            </a:r>
            <a:r>
              <a:rPr lang="en-US" sz="3200" dirty="0"/>
              <a:t>cases of anaphylaxis are described with the use </a:t>
            </a:r>
            <a:r>
              <a:rPr lang="en-US" sz="3200" dirty="0" smtClean="0"/>
              <a:t>of </a:t>
            </a:r>
            <a:r>
              <a:rPr lang="en-US" sz="3200" dirty="0" err="1" smtClean="0">
                <a:solidFill>
                  <a:srgbClr val="FF0000"/>
                </a:solidFill>
              </a:rPr>
              <a:t>succinylcholine</a:t>
            </a:r>
            <a:r>
              <a:rPr lang="en-US" sz="3200" dirty="0" smtClean="0"/>
              <a:t>.</a:t>
            </a:r>
          </a:p>
          <a:p>
            <a:r>
              <a:rPr lang="en-US" sz="3200" dirty="0" smtClean="0"/>
              <a:t>The </a:t>
            </a:r>
            <a:r>
              <a:rPr lang="en-US" sz="3200" dirty="0"/>
              <a:t>inherent mobility of the </a:t>
            </a:r>
            <a:r>
              <a:rPr lang="en-US" sz="3200" dirty="0" smtClean="0"/>
              <a:t>molecular structure </a:t>
            </a:r>
            <a:r>
              <a:rPr lang="en-US" sz="3200" dirty="0" err="1"/>
              <a:t>favours</a:t>
            </a:r>
            <a:r>
              <a:rPr lang="en-US" sz="3200" dirty="0"/>
              <a:t> </a:t>
            </a:r>
            <a:r>
              <a:rPr lang="en-US" sz="3200" dirty="0">
                <a:solidFill>
                  <a:srgbClr val="FF0000"/>
                </a:solidFill>
              </a:rPr>
              <a:t>binding to </a:t>
            </a:r>
            <a:r>
              <a:rPr lang="en-US" sz="3200" dirty="0" err="1">
                <a:solidFill>
                  <a:srgbClr val="FF0000"/>
                </a:solidFill>
              </a:rPr>
              <a:t>IgE</a:t>
            </a:r>
            <a:r>
              <a:rPr lang="en-US" sz="3200" dirty="0">
                <a:solidFill>
                  <a:srgbClr val="FF0000"/>
                </a:solidFill>
              </a:rPr>
              <a:t> antibodies </a:t>
            </a:r>
            <a:r>
              <a:rPr lang="en-US" sz="3200" dirty="0"/>
              <a:t>with </a:t>
            </a:r>
            <a:r>
              <a:rPr lang="en-US" sz="3200" dirty="0" smtClean="0"/>
              <a:t>subsequent reaction</a:t>
            </a:r>
            <a:r>
              <a:rPr lang="en-US" sz="3200" dirty="0"/>
              <a:t>. </a:t>
            </a:r>
            <a:endParaRPr lang="en-US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NEURO MUSCULAR BLOCKING AGENTS</a:t>
            </a:r>
            <a:endParaRPr lang="th-TH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en-US" sz="3200" dirty="0" err="1" smtClean="0">
                <a:solidFill>
                  <a:srgbClr val="FF0000"/>
                </a:solidFill>
              </a:rPr>
              <a:t>Rocuronium</a:t>
            </a:r>
            <a:r>
              <a:rPr lang="en-US" sz="3200" dirty="0" smtClean="0"/>
              <a:t> has a slightly less mobile structure, but may </a:t>
            </a:r>
            <a:r>
              <a:rPr lang="en-US" sz="3200" dirty="0" smtClean="0">
                <a:solidFill>
                  <a:srgbClr val="FF0000"/>
                </a:solidFill>
              </a:rPr>
              <a:t>bind to </a:t>
            </a:r>
            <a:r>
              <a:rPr lang="en-US" sz="3200" dirty="0" err="1" smtClean="0">
                <a:solidFill>
                  <a:srgbClr val="FF0000"/>
                </a:solidFill>
              </a:rPr>
              <a:t>IgE</a:t>
            </a:r>
            <a:r>
              <a:rPr lang="en-US" sz="3200" dirty="0" smtClean="0"/>
              <a:t> in similar fashion.</a:t>
            </a:r>
          </a:p>
          <a:p>
            <a:r>
              <a:rPr lang="en-US" sz="3200" dirty="0" smtClean="0"/>
              <a:t>Anecdotal evidence suggests </a:t>
            </a:r>
            <a:r>
              <a:rPr lang="en-US" sz="3200" dirty="0"/>
              <a:t>that </a:t>
            </a:r>
            <a:r>
              <a:rPr lang="en-US" sz="3200" dirty="0" err="1">
                <a:solidFill>
                  <a:srgbClr val="FF0000"/>
                </a:solidFill>
              </a:rPr>
              <a:t>sugammadex</a:t>
            </a:r>
            <a:r>
              <a:rPr lang="en-US" sz="3200" dirty="0"/>
              <a:t>, an alternative reversal </a:t>
            </a:r>
            <a:r>
              <a:rPr lang="en-US" sz="3200" dirty="0" smtClean="0"/>
              <a:t>agent for </a:t>
            </a:r>
            <a:r>
              <a:rPr lang="en-US" sz="3200" dirty="0"/>
              <a:t>amino steroid non-</a:t>
            </a:r>
            <a:r>
              <a:rPr lang="en-US" sz="3200" dirty="0" err="1"/>
              <a:t>depolarising</a:t>
            </a:r>
            <a:r>
              <a:rPr lang="en-US" sz="3200" dirty="0"/>
              <a:t> NMBA’s may </a:t>
            </a:r>
            <a:r>
              <a:rPr lang="en-US" sz="3200" dirty="0" smtClean="0">
                <a:solidFill>
                  <a:srgbClr val="FF0000"/>
                </a:solidFill>
              </a:rPr>
              <a:t>terminate the </a:t>
            </a:r>
            <a:r>
              <a:rPr lang="en-US" sz="3200" dirty="0">
                <a:solidFill>
                  <a:srgbClr val="FF0000"/>
                </a:solidFill>
              </a:rPr>
              <a:t>anaphylactic reaction </a:t>
            </a:r>
            <a:r>
              <a:rPr lang="en-US" sz="3200" dirty="0"/>
              <a:t>as it </a:t>
            </a:r>
            <a:r>
              <a:rPr lang="en-US" sz="3200" dirty="0" err="1"/>
              <a:t>chelates</a:t>
            </a:r>
            <a:r>
              <a:rPr lang="en-US" sz="3200" dirty="0"/>
              <a:t> and removes </a:t>
            </a:r>
            <a:r>
              <a:rPr lang="en-US" sz="3200" dirty="0" smtClean="0"/>
              <a:t>the offending </a:t>
            </a:r>
            <a:r>
              <a:rPr lang="en-US" sz="3200" dirty="0" err="1"/>
              <a:t>rocuronium</a:t>
            </a:r>
            <a:r>
              <a:rPr lang="en-US" sz="3200" dirty="0"/>
              <a:t> </a:t>
            </a:r>
            <a:r>
              <a:rPr lang="en-US" sz="3200" dirty="0" smtClean="0"/>
              <a:t>molecules.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NEURO MUSCULAR BLOCKING AGENTS</a:t>
            </a:r>
            <a:endParaRPr lang="th-TH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3200" dirty="0" err="1" smtClean="0">
                <a:solidFill>
                  <a:srgbClr val="FF0000"/>
                </a:solidFill>
              </a:rPr>
              <a:t>Benzylisoquinoliniums</a:t>
            </a:r>
            <a:r>
              <a:rPr lang="en-US" sz="3200" dirty="0" smtClean="0"/>
              <a:t> such as </a:t>
            </a:r>
            <a:r>
              <a:rPr lang="en-US" sz="3200" dirty="0" err="1" smtClean="0"/>
              <a:t>mivacurium</a:t>
            </a:r>
            <a:r>
              <a:rPr lang="en-US" sz="3200" dirty="0" smtClean="0"/>
              <a:t> and </a:t>
            </a:r>
            <a:r>
              <a:rPr lang="en-US" sz="3200" dirty="0" err="1" smtClean="0"/>
              <a:t>atracurium</a:t>
            </a:r>
            <a:r>
              <a:rPr lang="en-US" sz="3200" dirty="0" smtClean="0"/>
              <a:t> causes </a:t>
            </a:r>
            <a:r>
              <a:rPr lang="en-US" sz="3200" dirty="0" smtClean="0">
                <a:solidFill>
                  <a:srgbClr val="FF0000"/>
                </a:solidFill>
              </a:rPr>
              <a:t>direct mast cell </a:t>
            </a:r>
            <a:r>
              <a:rPr lang="en-US" sz="3200" dirty="0" err="1" smtClean="0">
                <a:solidFill>
                  <a:srgbClr val="FF0000"/>
                </a:solidFill>
              </a:rPr>
              <a:t>degranulation</a:t>
            </a:r>
            <a:r>
              <a:rPr lang="en-US" sz="3200" dirty="0" smtClean="0"/>
              <a:t>, when injected fast, causing a typical wheal and flare reaction. </a:t>
            </a:r>
          </a:p>
          <a:p>
            <a:r>
              <a:rPr lang="en-US" sz="3200" dirty="0" err="1" smtClean="0">
                <a:solidFill>
                  <a:srgbClr val="FF0000"/>
                </a:solidFill>
              </a:rPr>
              <a:t>Cisatracurium</a:t>
            </a:r>
            <a:r>
              <a:rPr lang="en-US" sz="3200" dirty="0" smtClean="0"/>
              <a:t>, an isomer of </a:t>
            </a:r>
            <a:r>
              <a:rPr lang="en-US" sz="3200" dirty="0" err="1" smtClean="0"/>
              <a:t>atracurium</a:t>
            </a:r>
            <a:r>
              <a:rPr lang="en-US" sz="3200" dirty="0" smtClean="0"/>
              <a:t>, is not associated with histamine release</a:t>
            </a:r>
            <a:endParaRPr lang="th-TH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ANTIBIOTICS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 </a:t>
            </a:r>
            <a:r>
              <a:rPr lang="en-US" sz="3200" dirty="0" smtClean="0">
                <a:solidFill>
                  <a:srgbClr val="FF0000"/>
                </a:solidFill>
              </a:rPr>
              <a:t>Penicillin</a:t>
            </a:r>
            <a:r>
              <a:rPr lang="en-US" sz="3200" dirty="0" smtClean="0"/>
              <a:t> </a:t>
            </a:r>
            <a:r>
              <a:rPr lang="en-US" sz="3200" dirty="0"/>
              <a:t>is responsible for about </a:t>
            </a:r>
            <a:r>
              <a:rPr lang="en-US" sz="3200" dirty="0">
                <a:solidFill>
                  <a:srgbClr val="FF0000"/>
                </a:solidFill>
              </a:rPr>
              <a:t>70% of </a:t>
            </a:r>
            <a:r>
              <a:rPr lang="en-US" sz="3200" dirty="0" smtClean="0">
                <a:solidFill>
                  <a:srgbClr val="FF0000"/>
                </a:solidFill>
              </a:rPr>
              <a:t>anaphylactic reaction </a:t>
            </a:r>
            <a:r>
              <a:rPr lang="en-US" sz="3200" dirty="0"/>
              <a:t>in the general </a:t>
            </a:r>
            <a:r>
              <a:rPr lang="en-US" sz="3200" dirty="0" smtClean="0"/>
              <a:t>population.</a:t>
            </a:r>
          </a:p>
          <a:p>
            <a:r>
              <a:rPr lang="en-US" sz="3200" dirty="0" smtClean="0"/>
              <a:t>Many </a:t>
            </a:r>
            <a:r>
              <a:rPr lang="en-US" sz="3200" dirty="0"/>
              <a:t>texts still quote an </a:t>
            </a:r>
            <a:r>
              <a:rPr lang="en-US" sz="3200" dirty="0">
                <a:solidFill>
                  <a:srgbClr val="FF0000"/>
                </a:solidFill>
              </a:rPr>
              <a:t>8-10% cross reactivity </a:t>
            </a:r>
            <a:r>
              <a:rPr lang="en-US" sz="3200" dirty="0"/>
              <a:t>for </a:t>
            </a:r>
            <a:r>
              <a:rPr lang="en-US" sz="3200" dirty="0">
                <a:solidFill>
                  <a:srgbClr val="FF0000"/>
                </a:solidFill>
              </a:rPr>
              <a:t>1st </a:t>
            </a:r>
            <a:r>
              <a:rPr lang="en-US" sz="3200" dirty="0" smtClean="0">
                <a:solidFill>
                  <a:srgbClr val="FF0000"/>
                </a:solidFill>
              </a:rPr>
              <a:t>generation </a:t>
            </a:r>
            <a:r>
              <a:rPr lang="en-US" sz="3200" dirty="0" err="1" smtClean="0">
                <a:solidFill>
                  <a:srgbClr val="FF0000"/>
                </a:solidFill>
              </a:rPr>
              <a:t>cephalosporins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/>
              <a:t>in penicillin allergy, possibly </a:t>
            </a:r>
            <a:r>
              <a:rPr lang="en-US" sz="3200" dirty="0" smtClean="0"/>
              <a:t>because they </a:t>
            </a:r>
            <a:r>
              <a:rPr lang="en-US" sz="3200" dirty="0"/>
              <a:t>share a beta-</a:t>
            </a:r>
            <a:r>
              <a:rPr lang="en-US" sz="3200" dirty="0" err="1"/>
              <a:t>lactam</a:t>
            </a:r>
            <a:r>
              <a:rPr lang="en-US" sz="3200" dirty="0"/>
              <a:t> ring structure. </a:t>
            </a:r>
            <a:endParaRPr lang="en-US" sz="3200" dirty="0" smtClean="0"/>
          </a:p>
          <a:p>
            <a:endParaRPr lang="th-TH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ANTIBIOTICS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Current recommendation is </a:t>
            </a:r>
            <a:r>
              <a:rPr lang="en-US" sz="3200" dirty="0"/>
              <a:t>that </a:t>
            </a:r>
            <a:r>
              <a:rPr lang="en-US" sz="3200" dirty="0">
                <a:solidFill>
                  <a:srgbClr val="FF0000"/>
                </a:solidFill>
              </a:rPr>
              <a:t>2nd and 3rd generation </a:t>
            </a:r>
            <a:r>
              <a:rPr lang="en-US" sz="3200" dirty="0" err="1">
                <a:solidFill>
                  <a:srgbClr val="FF0000"/>
                </a:solidFill>
              </a:rPr>
              <a:t>cephalosporins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/>
              <a:t>may </a:t>
            </a:r>
            <a:r>
              <a:rPr lang="en-US" sz="3200" dirty="0" smtClean="0"/>
              <a:t>be cautiously </a:t>
            </a:r>
            <a:r>
              <a:rPr lang="en-US" sz="3200" dirty="0"/>
              <a:t>administered to </a:t>
            </a:r>
            <a:r>
              <a:rPr lang="en-US" sz="3200" dirty="0">
                <a:solidFill>
                  <a:srgbClr val="FF0000"/>
                </a:solidFill>
              </a:rPr>
              <a:t>individuals with penicillin </a:t>
            </a:r>
            <a:r>
              <a:rPr lang="en-US" sz="3200" dirty="0" smtClean="0">
                <a:solidFill>
                  <a:srgbClr val="FF0000"/>
                </a:solidFill>
              </a:rPr>
              <a:t>allergy</a:t>
            </a:r>
            <a:r>
              <a:rPr lang="en-US" sz="3200" dirty="0" smtClean="0"/>
              <a:t>, but </a:t>
            </a:r>
            <a:r>
              <a:rPr lang="en-US" sz="3200" dirty="0"/>
              <a:t>not anaphylaxis, due to </a:t>
            </a:r>
            <a:r>
              <a:rPr lang="en-US" sz="3200" dirty="0" smtClean="0"/>
              <a:t>penicillin.</a:t>
            </a:r>
          </a:p>
          <a:p>
            <a:r>
              <a:rPr lang="en-US" sz="3200" dirty="0" smtClean="0"/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Vancomycin</a:t>
            </a:r>
            <a:r>
              <a:rPr lang="en-US" sz="3200" dirty="0"/>
              <a:t>, </a:t>
            </a:r>
            <a:r>
              <a:rPr lang="en-US" sz="3200" dirty="0" smtClean="0"/>
              <a:t>when administered </a:t>
            </a:r>
            <a:r>
              <a:rPr lang="en-US" sz="3200" dirty="0"/>
              <a:t>over a short period of time is known to </a:t>
            </a:r>
            <a:r>
              <a:rPr lang="en-US" sz="3200" dirty="0" smtClean="0"/>
              <a:t>cause </a:t>
            </a:r>
            <a:r>
              <a:rPr lang="en-US" sz="3200" dirty="0" err="1" smtClean="0"/>
              <a:t>generalised</a:t>
            </a:r>
            <a:r>
              <a:rPr lang="en-US" sz="3200" dirty="0" smtClean="0"/>
              <a:t> </a:t>
            </a:r>
            <a:r>
              <a:rPr lang="en-US" sz="3200" dirty="0"/>
              <a:t>histamine release – </a:t>
            </a:r>
            <a:r>
              <a:rPr lang="en-US" sz="3200" dirty="0">
                <a:solidFill>
                  <a:srgbClr val="FF0000"/>
                </a:solidFill>
              </a:rPr>
              <a:t>“Red Man Syndrome</a:t>
            </a:r>
            <a:r>
              <a:rPr lang="en-US" sz="3200" dirty="0" smtClean="0">
                <a:solidFill>
                  <a:srgbClr val="FF0000"/>
                </a:solidFill>
              </a:rPr>
              <a:t>”</a:t>
            </a:r>
            <a:r>
              <a:rPr lang="en-US" sz="3200" dirty="0" smtClean="0"/>
              <a:t>.</a:t>
            </a:r>
            <a:endParaRPr lang="en-US" sz="3200" dirty="0"/>
          </a:p>
          <a:p>
            <a:r>
              <a:rPr lang="en-US" sz="3200" dirty="0"/>
              <a:t>Anaphylaxis to other antibiotics is rare in </a:t>
            </a:r>
            <a:r>
              <a:rPr lang="en-US" sz="3200" dirty="0" err="1"/>
              <a:t>anaesthesia</a:t>
            </a:r>
            <a:r>
              <a:rPr lang="en-US" sz="3200" dirty="0"/>
              <a:t>.</a:t>
            </a:r>
            <a:endParaRPr lang="th-TH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LATEX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Latex is a natural rubber which is derived from the sap of </a:t>
            </a:r>
            <a:r>
              <a:rPr lang="en-US" sz="3200" i="1" dirty="0" err="1" smtClean="0"/>
              <a:t>Hevea</a:t>
            </a:r>
            <a:r>
              <a:rPr lang="en-US" sz="3200" i="1" dirty="0" smtClean="0"/>
              <a:t> </a:t>
            </a:r>
            <a:r>
              <a:rPr lang="en-US" sz="3200" i="1" dirty="0" err="1" smtClean="0"/>
              <a:t>brasilliensis</a:t>
            </a:r>
            <a:r>
              <a:rPr lang="en-US" sz="3200" i="1" dirty="0" smtClean="0"/>
              <a:t>. </a:t>
            </a:r>
          </a:p>
          <a:p>
            <a:r>
              <a:rPr lang="en-US" sz="3200" dirty="0" smtClean="0"/>
              <a:t>It causes about </a:t>
            </a:r>
            <a:r>
              <a:rPr lang="en-US" sz="3200" dirty="0" smtClean="0">
                <a:solidFill>
                  <a:srgbClr val="FF0000"/>
                </a:solidFill>
              </a:rPr>
              <a:t>20% of all anaphylactic </a:t>
            </a:r>
            <a:r>
              <a:rPr lang="en-US" sz="3200" dirty="0">
                <a:solidFill>
                  <a:srgbClr val="FF0000"/>
                </a:solidFill>
              </a:rPr>
              <a:t>reactions</a:t>
            </a:r>
            <a:r>
              <a:rPr lang="en-US" sz="3200" dirty="0"/>
              <a:t> in the </a:t>
            </a:r>
            <a:r>
              <a:rPr lang="en-US" sz="3200" dirty="0" err="1"/>
              <a:t>peri</a:t>
            </a:r>
            <a:r>
              <a:rPr lang="en-US" sz="3200" dirty="0"/>
              <a:t>-operative </a:t>
            </a:r>
            <a:r>
              <a:rPr lang="en-US" sz="3200" dirty="0" smtClean="0"/>
              <a:t>period.</a:t>
            </a:r>
          </a:p>
          <a:p>
            <a:r>
              <a:rPr lang="en-US" sz="3200" dirty="0" smtClean="0"/>
              <a:t>The incidence seems </a:t>
            </a:r>
            <a:r>
              <a:rPr lang="en-US" sz="3200" dirty="0"/>
              <a:t>to be decreasing as </a:t>
            </a:r>
            <a:r>
              <a:rPr lang="en-US" sz="3200" dirty="0">
                <a:solidFill>
                  <a:srgbClr val="FF0000"/>
                </a:solidFill>
              </a:rPr>
              <a:t>awareness</a:t>
            </a:r>
            <a:r>
              <a:rPr lang="en-US" sz="3200" dirty="0"/>
              <a:t> and </a:t>
            </a:r>
            <a:r>
              <a:rPr lang="en-US" sz="3200" dirty="0" smtClean="0">
                <a:solidFill>
                  <a:srgbClr val="FF0000"/>
                </a:solidFill>
              </a:rPr>
              <a:t>avoidance</a:t>
            </a:r>
            <a:r>
              <a:rPr lang="en-US" sz="3200" dirty="0" smtClean="0"/>
              <a:t> of </a:t>
            </a:r>
            <a:r>
              <a:rPr lang="en-US" sz="3200" dirty="0"/>
              <a:t>latex during the </a:t>
            </a:r>
            <a:r>
              <a:rPr lang="en-US" sz="3200" dirty="0" err="1"/>
              <a:t>peri</a:t>
            </a:r>
            <a:r>
              <a:rPr lang="en-US" sz="3200" dirty="0"/>
              <a:t>-operative period becomes </a:t>
            </a:r>
            <a:r>
              <a:rPr lang="en-US" sz="3200" dirty="0" smtClean="0"/>
              <a:t>more frequent.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LATEX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en-US" sz="3200" dirty="0"/>
              <a:t>During </a:t>
            </a:r>
            <a:r>
              <a:rPr lang="en-US" sz="3200" dirty="0" err="1"/>
              <a:t>anaesthesia</a:t>
            </a:r>
            <a:r>
              <a:rPr lang="en-US" sz="3200" dirty="0"/>
              <a:t> there are several points of </a:t>
            </a:r>
            <a:r>
              <a:rPr lang="en-US" sz="3200" dirty="0" smtClean="0"/>
              <a:t>possible contact </a:t>
            </a:r>
            <a:r>
              <a:rPr lang="en-US" sz="3200" dirty="0"/>
              <a:t>which can trigger a reaction including use </a:t>
            </a:r>
            <a:r>
              <a:rPr lang="en-US" sz="3200" dirty="0" smtClean="0"/>
              <a:t>of </a:t>
            </a:r>
            <a:r>
              <a:rPr lang="en-US" sz="3200" dirty="0" smtClean="0">
                <a:solidFill>
                  <a:srgbClr val="FF0000"/>
                </a:solidFill>
              </a:rPr>
              <a:t>gloves</a:t>
            </a:r>
            <a:r>
              <a:rPr lang="en-US" sz="3200" dirty="0" smtClean="0"/>
              <a:t> </a:t>
            </a:r>
            <a:r>
              <a:rPr lang="en-US" sz="3200" dirty="0"/>
              <a:t>by the healthcare provider, intravenous injection </a:t>
            </a:r>
            <a:r>
              <a:rPr lang="en-US" sz="3200" dirty="0" smtClean="0"/>
              <a:t>of drugs</a:t>
            </a:r>
            <a:r>
              <a:rPr lang="en-US" sz="3200" dirty="0"/>
              <a:t>, even insertion of </a:t>
            </a:r>
            <a:r>
              <a:rPr lang="en-US" sz="3200" dirty="0">
                <a:solidFill>
                  <a:srgbClr val="FF0000"/>
                </a:solidFill>
              </a:rPr>
              <a:t>urine catheters </a:t>
            </a:r>
            <a:r>
              <a:rPr lang="en-US" sz="3200" dirty="0"/>
              <a:t>and </a:t>
            </a:r>
            <a:r>
              <a:rPr lang="en-US" sz="3200" dirty="0" err="1" smtClean="0">
                <a:solidFill>
                  <a:srgbClr val="FF0000"/>
                </a:solidFill>
              </a:rPr>
              <a:t>endotracheal</a:t>
            </a:r>
            <a:r>
              <a:rPr lang="en-US" sz="3200" dirty="0" smtClean="0">
                <a:solidFill>
                  <a:srgbClr val="FF0000"/>
                </a:solidFill>
              </a:rPr>
              <a:t> tubes</a:t>
            </a:r>
            <a:r>
              <a:rPr lang="en-US" sz="3200" dirty="0"/>
              <a:t>. </a:t>
            </a:r>
            <a:endParaRPr lang="en-US" sz="3200" dirty="0" smtClean="0"/>
          </a:p>
          <a:p>
            <a:r>
              <a:rPr lang="en-US" sz="3200" dirty="0" smtClean="0">
                <a:solidFill>
                  <a:srgbClr val="FF0000"/>
                </a:solidFill>
              </a:rPr>
              <a:t>Avoidance</a:t>
            </a:r>
            <a:r>
              <a:rPr lang="en-US" sz="3200" dirty="0" smtClean="0"/>
              <a:t> </a:t>
            </a:r>
            <a:r>
              <a:rPr lang="en-US" sz="3200" dirty="0"/>
              <a:t>is the </a:t>
            </a:r>
            <a:r>
              <a:rPr lang="en-US" sz="3200" dirty="0">
                <a:solidFill>
                  <a:srgbClr val="FF0000"/>
                </a:solidFill>
              </a:rPr>
              <a:t>only effective treatment</a:t>
            </a:r>
            <a:r>
              <a:rPr lang="en-US" sz="3200" dirty="0"/>
              <a:t> </a:t>
            </a:r>
            <a:r>
              <a:rPr lang="en-US" sz="3200" dirty="0" smtClean="0"/>
              <a:t>option at </a:t>
            </a:r>
            <a:r>
              <a:rPr lang="en-US" sz="3200" dirty="0"/>
              <a:t>the </a:t>
            </a:r>
            <a:r>
              <a:rPr lang="en-US" sz="3200" dirty="0" smtClean="0"/>
              <a:t>moment.</a:t>
            </a:r>
            <a:endParaRPr lang="th-TH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LOCAL ANAESTHETICS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Anaphylaxis </a:t>
            </a:r>
            <a:r>
              <a:rPr lang="en-US" sz="3200" dirty="0"/>
              <a:t>due to local </a:t>
            </a:r>
            <a:r>
              <a:rPr lang="en-US" sz="3200" dirty="0" err="1"/>
              <a:t>anaesthetics</a:t>
            </a:r>
            <a:r>
              <a:rPr lang="en-US" sz="3200" dirty="0"/>
              <a:t> (LA) is </a:t>
            </a:r>
            <a:r>
              <a:rPr lang="en-US" sz="3200" dirty="0" smtClean="0"/>
              <a:t>exceedingly </a:t>
            </a:r>
            <a:r>
              <a:rPr lang="en-US" sz="3200" dirty="0" smtClean="0">
                <a:solidFill>
                  <a:srgbClr val="FF0000"/>
                </a:solidFill>
              </a:rPr>
              <a:t>rare</a:t>
            </a:r>
            <a:r>
              <a:rPr lang="en-US" sz="3200" dirty="0" smtClean="0"/>
              <a:t>.</a:t>
            </a:r>
          </a:p>
          <a:p>
            <a:r>
              <a:rPr lang="en-US" sz="3200" dirty="0" smtClean="0"/>
              <a:t>Esters </a:t>
            </a:r>
            <a:r>
              <a:rPr lang="en-US" sz="3200" dirty="0"/>
              <a:t>such as </a:t>
            </a:r>
            <a:r>
              <a:rPr lang="en-US" sz="3200" dirty="0" err="1"/>
              <a:t>tetracaine</a:t>
            </a:r>
            <a:r>
              <a:rPr lang="en-US" sz="3200" dirty="0"/>
              <a:t> and </a:t>
            </a:r>
            <a:r>
              <a:rPr lang="en-US" sz="3200" dirty="0" err="1"/>
              <a:t>benzocaine</a:t>
            </a:r>
            <a:r>
              <a:rPr lang="en-US" sz="3200" dirty="0"/>
              <a:t> are </a:t>
            </a:r>
            <a:r>
              <a:rPr lang="en-US" sz="3200" dirty="0" err="1" smtClean="0"/>
              <a:t>metabolised</a:t>
            </a:r>
            <a:r>
              <a:rPr lang="en-US" sz="3200" dirty="0" smtClean="0"/>
              <a:t> to </a:t>
            </a:r>
            <a:r>
              <a:rPr lang="en-US" sz="3200" dirty="0" err="1">
                <a:solidFill>
                  <a:srgbClr val="FF0000"/>
                </a:solidFill>
              </a:rPr>
              <a:t>para</a:t>
            </a:r>
            <a:r>
              <a:rPr lang="en-US" sz="3200" dirty="0">
                <a:solidFill>
                  <a:srgbClr val="FF0000"/>
                </a:solidFill>
              </a:rPr>
              <a:t>-amino-benzoic acid (PABA) </a:t>
            </a:r>
            <a:r>
              <a:rPr lang="en-US" sz="3200" dirty="0"/>
              <a:t>which </a:t>
            </a:r>
            <a:r>
              <a:rPr lang="en-US" sz="3200" dirty="0" smtClean="0"/>
              <a:t>can provoke </a:t>
            </a:r>
            <a:r>
              <a:rPr lang="en-US" sz="3200" dirty="0"/>
              <a:t>a type I </a:t>
            </a:r>
            <a:r>
              <a:rPr lang="en-US" sz="3200" dirty="0" err="1"/>
              <a:t>IgE</a:t>
            </a:r>
            <a:r>
              <a:rPr lang="en-US" sz="3200" dirty="0"/>
              <a:t>-mediated reaction. </a:t>
            </a:r>
            <a:endParaRPr lang="en-US" sz="3200" dirty="0" smtClean="0"/>
          </a:p>
          <a:p>
            <a:r>
              <a:rPr lang="en-US" sz="3200" dirty="0" smtClean="0"/>
              <a:t>The </a:t>
            </a:r>
            <a:r>
              <a:rPr lang="en-US" sz="3200" dirty="0" smtClean="0">
                <a:solidFill>
                  <a:srgbClr val="FF0000"/>
                </a:solidFill>
              </a:rPr>
              <a:t>preservatives</a:t>
            </a:r>
            <a:r>
              <a:rPr lang="en-US" sz="3200" dirty="0" smtClean="0"/>
              <a:t> </a:t>
            </a:r>
            <a:r>
              <a:rPr lang="en-US" sz="3200" dirty="0" err="1" smtClean="0"/>
              <a:t>methylparaben</a:t>
            </a:r>
            <a:r>
              <a:rPr lang="en-US" sz="3200" dirty="0" smtClean="0"/>
              <a:t> </a:t>
            </a:r>
            <a:r>
              <a:rPr lang="en-US" sz="3200" dirty="0"/>
              <a:t>and </a:t>
            </a:r>
            <a:r>
              <a:rPr lang="en-US" sz="3200" dirty="0" err="1"/>
              <a:t>metabisulphite</a:t>
            </a:r>
            <a:r>
              <a:rPr lang="en-US" sz="3200" dirty="0"/>
              <a:t>, is the second </a:t>
            </a:r>
            <a:r>
              <a:rPr lang="en-US" sz="3200" dirty="0" smtClean="0"/>
              <a:t>most likely </a:t>
            </a:r>
            <a:r>
              <a:rPr lang="en-US" sz="3200" dirty="0"/>
              <a:t>culprit in LA </a:t>
            </a:r>
            <a:r>
              <a:rPr lang="en-US" sz="3200" dirty="0" smtClean="0"/>
              <a:t>anaphylaxis.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LOCAL ANAESTHETICS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There </a:t>
            </a:r>
            <a:r>
              <a:rPr lang="en-US" sz="3200" dirty="0"/>
              <a:t>is </a:t>
            </a:r>
            <a:r>
              <a:rPr lang="en-US" sz="3200" dirty="0" smtClean="0">
                <a:solidFill>
                  <a:srgbClr val="FF0000"/>
                </a:solidFill>
              </a:rPr>
              <a:t>no cross </a:t>
            </a:r>
            <a:r>
              <a:rPr lang="en-US" sz="3200" dirty="0" err="1">
                <a:solidFill>
                  <a:srgbClr val="FF0000"/>
                </a:solidFill>
              </a:rPr>
              <a:t>sensitisation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/>
              <a:t>between ester and amide groups of </a:t>
            </a:r>
            <a:r>
              <a:rPr lang="en-US" sz="3200" dirty="0" smtClean="0"/>
              <a:t>LA drugs</a:t>
            </a:r>
            <a:r>
              <a:rPr lang="en-US" sz="3200" dirty="0"/>
              <a:t>. </a:t>
            </a:r>
            <a:endParaRPr lang="en-US" sz="3200" dirty="0" smtClean="0"/>
          </a:p>
          <a:p>
            <a:r>
              <a:rPr lang="en-US" sz="3200" dirty="0" smtClean="0"/>
              <a:t> </a:t>
            </a:r>
            <a:r>
              <a:rPr lang="en-US" sz="3200" dirty="0" smtClean="0">
                <a:solidFill>
                  <a:srgbClr val="FF0000"/>
                </a:solidFill>
              </a:rPr>
              <a:t>Systemic </a:t>
            </a:r>
            <a:r>
              <a:rPr lang="en-US" sz="3200" dirty="0">
                <a:solidFill>
                  <a:srgbClr val="FF0000"/>
                </a:solidFill>
              </a:rPr>
              <a:t>toxicity</a:t>
            </a:r>
            <a:r>
              <a:rPr lang="en-US" sz="3200" dirty="0"/>
              <a:t> should always be considered </a:t>
            </a:r>
            <a:r>
              <a:rPr lang="en-US" sz="3200" dirty="0" smtClean="0"/>
              <a:t>when a </a:t>
            </a:r>
            <a:r>
              <a:rPr lang="en-US" sz="3200" dirty="0"/>
              <a:t>patient presents with cardio-respiratory collapse after </a:t>
            </a:r>
            <a:r>
              <a:rPr lang="en-US" sz="3200" dirty="0" smtClean="0"/>
              <a:t>LA injection</a:t>
            </a:r>
            <a:r>
              <a:rPr lang="en-US" sz="3200" dirty="0"/>
              <a:t>.</a:t>
            </a:r>
            <a:endParaRPr lang="th-TH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OPIOIDS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en-US" sz="3000" dirty="0" smtClean="0"/>
              <a:t>True </a:t>
            </a:r>
            <a:r>
              <a:rPr lang="en-US" sz="3000" dirty="0"/>
              <a:t>anaphylaxis has been reported with every </a:t>
            </a:r>
            <a:r>
              <a:rPr lang="en-US" sz="3000" dirty="0" err="1"/>
              <a:t>opioid</a:t>
            </a:r>
            <a:r>
              <a:rPr lang="en-US" sz="3000" dirty="0"/>
              <a:t> </a:t>
            </a:r>
            <a:r>
              <a:rPr lang="en-US" sz="3000" dirty="0" smtClean="0"/>
              <a:t>drug, but </a:t>
            </a:r>
            <a:r>
              <a:rPr lang="en-US" sz="3000" dirty="0"/>
              <a:t>the incidence is </a:t>
            </a:r>
            <a:r>
              <a:rPr lang="en-US" sz="3000" dirty="0">
                <a:solidFill>
                  <a:srgbClr val="FF0000"/>
                </a:solidFill>
              </a:rPr>
              <a:t>extremely low</a:t>
            </a:r>
            <a:r>
              <a:rPr lang="en-US" sz="3000" dirty="0"/>
              <a:t>. </a:t>
            </a:r>
            <a:endParaRPr lang="en-US" sz="3000" dirty="0" smtClean="0"/>
          </a:p>
          <a:p>
            <a:r>
              <a:rPr lang="en-US" sz="3000" dirty="0" smtClean="0"/>
              <a:t>The </a:t>
            </a:r>
            <a:r>
              <a:rPr lang="en-US" sz="3000" dirty="0"/>
              <a:t>tertiary amine </a:t>
            </a:r>
            <a:r>
              <a:rPr lang="en-US" sz="3000" dirty="0" smtClean="0"/>
              <a:t>structure of </a:t>
            </a:r>
            <a:r>
              <a:rPr lang="en-US" sz="3000" dirty="0"/>
              <a:t>morphine, codeine and </a:t>
            </a:r>
            <a:r>
              <a:rPr lang="en-US" sz="3000" dirty="0" err="1"/>
              <a:t>meperidine</a:t>
            </a:r>
            <a:r>
              <a:rPr lang="en-US" sz="3000" dirty="0"/>
              <a:t> (</a:t>
            </a:r>
            <a:r>
              <a:rPr lang="en-US" sz="3000" dirty="0" err="1"/>
              <a:t>Pethidine</a:t>
            </a:r>
            <a:r>
              <a:rPr lang="en-US" sz="3000" dirty="0" smtClean="0"/>
              <a:t>®) predisposes </a:t>
            </a:r>
            <a:r>
              <a:rPr lang="en-US" sz="3000" dirty="0"/>
              <a:t>to </a:t>
            </a:r>
            <a:r>
              <a:rPr lang="en-US" sz="3000" dirty="0">
                <a:solidFill>
                  <a:srgbClr val="FF0000"/>
                </a:solidFill>
              </a:rPr>
              <a:t>mast cell </a:t>
            </a:r>
            <a:r>
              <a:rPr lang="en-US" sz="3000" dirty="0" err="1">
                <a:solidFill>
                  <a:srgbClr val="FF0000"/>
                </a:solidFill>
              </a:rPr>
              <a:t>degranulation</a:t>
            </a:r>
            <a:r>
              <a:rPr lang="en-US" sz="3000" dirty="0"/>
              <a:t> with </a:t>
            </a:r>
            <a:r>
              <a:rPr lang="en-US" sz="3000" dirty="0" smtClean="0"/>
              <a:t>histamine release</a:t>
            </a:r>
            <a:r>
              <a:rPr lang="en-US" sz="3000" dirty="0"/>
              <a:t>, with </a:t>
            </a:r>
            <a:r>
              <a:rPr lang="en-US" sz="3000" dirty="0" err="1"/>
              <a:t>meperidine</a:t>
            </a:r>
            <a:r>
              <a:rPr lang="en-US" sz="3000" dirty="0"/>
              <a:t> being the most common </a:t>
            </a:r>
            <a:r>
              <a:rPr lang="en-US" sz="3000" dirty="0" smtClean="0"/>
              <a:t>offender.</a:t>
            </a:r>
            <a:endParaRPr lang="en-US" sz="3000" dirty="0"/>
          </a:p>
          <a:p>
            <a:r>
              <a:rPr lang="en-US" sz="3000" dirty="0" smtClean="0">
                <a:solidFill>
                  <a:srgbClr val="FF0000"/>
                </a:solidFill>
              </a:rPr>
              <a:t>Cross </a:t>
            </a:r>
            <a:r>
              <a:rPr lang="en-US" sz="3000" dirty="0">
                <a:solidFill>
                  <a:srgbClr val="FF0000"/>
                </a:solidFill>
              </a:rPr>
              <a:t>reactivity </a:t>
            </a:r>
            <a:r>
              <a:rPr lang="en-US" sz="3000" dirty="0"/>
              <a:t>exists </a:t>
            </a:r>
            <a:r>
              <a:rPr lang="en-US" sz="3000" dirty="0" smtClean="0"/>
              <a:t>between </a:t>
            </a:r>
            <a:r>
              <a:rPr lang="en-US" sz="3000" dirty="0" err="1" smtClean="0"/>
              <a:t>opioids</a:t>
            </a:r>
            <a:r>
              <a:rPr lang="en-US" sz="3000" dirty="0" smtClean="0"/>
              <a:t> </a:t>
            </a:r>
            <a:r>
              <a:rPr lang="en-US" sz="3000" dirty="0"/>
              <a:t>of the same group, except in the </a:t>
            </a:r>
            <a:r>
              <a:rPr lang="en-US" sz="3000" dirty="0" err="1" smtClean="0"/>
              <a:t>phenylpiperidine</a:t>
            </a:r>
            <a:r>
              <a:rPr lang="en-US" sz="3000" dirty="0" smtClean="0"/>
              <a:t> group </a:t>
            </a:r>
            <a:r>
              <a:rPr lang="en-US" sz="3000" dirty="0"/>
              <a:t>(</a:t>
            </a:r>
            <a:r>
              <a:rPr lang="en-US" sz="3000" dirty="0" err="1" smtClean="0"/>
              <a:t>fentanyl</a:t>
            </a:r>
            <a:r>
              <a:rPr lang="en-US" sz="3000" dirty="0" smtClean="0"/>
              <a:t>, </a:t>
            </a:r>
            <a:r>
              <a:rPr lang="en-US" sz="3000" dirty="0" err="1"/>
              <a:t>sufentanil</a:t>
            </a:r>
            <a:r>
              <a:rPr lang="en-US" sz="3000" dirty="0"/>
              <a:t>, </a:t>
            </a:r>
            <a:r>
              <a:rPr lang="en-US" sz="3000" dirty="0" err="1" smtClean="0"/>
              <a:t>alfentanil</a:t>
            </a:r>
            <a:r>
              <a:rPr lang="en-US" sz="3000" dirty="0" smtClean="0"/>
              <a:t>, </a:t>
            </a:r>
            <a:r>
              <a:rPr lang="en-US" sz="3000" dirty="0" err="1" smtClean="0"/>
              <a:t>remifentanil</a:t>
            </a:r>
            <a:r>
              <a:rPr lang="en-US" sz="3000" dirty="0" smtClean="0"/>
              <a:t>).</a:t>
            </a:r>
            <a:endParaRPr lang="th-TH" sz="3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INTRODUCTION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Secondly</a:t>
            </a:r>
            <a:r>
              <a:rPr lang="en-US" sz="3200" dirty="0"/>
              <a:t>, the severity of </a:t>
            </a:r>
            <a:r>
              <a:rPr lang="en-US" sz="3200" dirty="0" smtClean="0"/>
              <a:t>the reaction </a:t>
            </a:r>
            <a:r>
              <a:rPr lang="en-US" sz="3200" dirty="0"/>
              <a:t>may be underestimated by the </a:t>
            </a:r>
            <a:r>
              <a:rPr lang="en-US" sz="3200" dirty="0" err="1" smtClean="0"/>
              <a:t>anaesthetist</a:t>
            </a:r>
            <a:r>
              <a:rPr lang="en-US" sz="3200" dirty="0" smtClean="0"/>
              <a:t>. The cardiovascular </a:t>
            </a:r>
            <a:r>
              <a:rPr lang="en-US" sz="3200" dirty="0"/>
              <a:t>deterioration may initially be masked by </a:t>
            </a:r>
            <a:r>
              <a:rPr lang="en-US" sz="3200" dirty="0" smtClean="0"/>
              <a:t>a light </a:t>
            </a:r>
            <a:r>
              <a:rPr lang="en-US" sz="3200" dirty="0"/>
              <a:t>plane of general </a:t>
            </a:r>
            <a:r>
              <a:rPr lang="en-US" sz="3200" dirty="0" err="1"/>
              <a:t>anaesthesia</a:t>
            </a:r>
            <a:r>
              <a:rPr lang="en-US" sz="3200" dirty="0"/>
              <a:t> (or an extensive </a:t>
            </a:r>
            <a:r>
              <a:rPr lang="en-US" sz="3200" dirty="0" smtClean="0"/>
              <a:t>regional block</a:t>
            </a:r>
            <a:r>
              <a:rPr lang="en-US" sz="3200" dirty="0"/>
              <a:t>). </a:t>
            </a:r>
            <a:r>
              <a:rPr lang="en-US" sz="3200" dirty="0" smtClean="0"/>
              <a:t> Conversely</a:t>
            </a:r>
            <a:r>
              <a:rPr lang="en-US" sz="3200" dirty="0"/>
              <a:t>, </a:t>
            </a:r>
            <a:r>
              <a:rPr lang="en-US" sz="3200" dirty="0">
                <a:solidFill>
                  <a:srgbClr val="FF0000"/>
                </a:solidFill>
              </a:rPr>
              <a:t>hypotension and difficulty in </a:t>
            </a:r>
            <a:r>
              <a:rPr lang="en-US" sz="3200" dirty="0" smtClean="0">
                <a:solidFill>
                  <a:srgbClr val="FF0000"/>
                </a:solidFill>
              </a:rPr>
              <a:t>ventilation </a:t>
            </a:r>
            <a:r>
              <a:rPr lang="en-US" sz="3200" dirty="0" smtClean="0"/>
              <a:t>may </a:t>
            </a:r>
            <a:r>
              <a:rPr lang="en-US" sz="3200" dirty="0"/>
              <a:t>have other more common causes that need to </a:t>
            </a:r>
            <a:r>
              <a:rPr lang="en-US" sz="3200" dirty="0" smtClean="0"/>
              <a:t>be excluded </a:t>
            </a:r>
            <a:r>
              <a:rPr lang="en-US" sz="3200" dirty="0"/>
              <a:t>first. </a:t>
            </a:r>
            <a:endParaRPr lang="en-US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INDUCTION AGENTS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95536" y="1556792"/>
            <a:ext cx="8229600" cy="4525963"/>
          </a:xfrm>
        </p:spPr>
        <p:txBody>
          <a:bodyPr>
            <a:noAutofit/>
          </a:bodyPr>
          <a:lstStyle/>
          <a:p>
            <a:r>
              <a:rPr lang="en-US" sz="3200" dirty="0" smtClean="0"/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Propofol</a:t>
            </a:r>
            <a:r>
              <a:rPr lang="en-US" sz="3200" dirty="0" smtClean="0"/>
              <a:t> </a:t>
            </a:r>
            <a:r>
              <a:rPr lang="en-US" sz="3200" dirty="0"/>
              <a:t>is responsible for 1.2% to 2% of all </a:t>
            </a:r>
            <a:r>
              <a:rPr lang="en-US" sz="3200" dirty="0" err="1" smtClean="0"/>
              <a:t>peri</a:t>
            </a:r>
            <a:r>
              <a:rPr lang="en-US" sz="3200" dirty="0" smtClean="0"/>
              <a:t>-operative anaphylactic reactions.</a:t>
            </a:r>
          </a:p>
          <a:p>
            <a:r>
              <a:rPr lang="en-US" sz="3200" dirty="0" smtClean="0"/>
              <a:t>Current </a:t>
            </a:r>
            <a:r>
              <a:rPr lang="en-US" sz="3200" dirty="0"/>
              <a:t>formulation in an </a:t>
            </a:r>
            <a:r>
              <a:rPr lang="en-US" sz="3200" dirty="0" smtClean="0"/>
              <a:t>emulsion of </a:t>
            </a:r>
            <a:r>
              <a:rPr lang="en-US" sz="3200" dirty="0"/>
              <a:t>soy oil, egg albumin and glycerol (</a:t>
            </a:r>
            <a:r>
              <a:rPr lang="en-US" sz="3200" dirty="0" err="1"/>
              <a:t>Intalipid</a:t>
            </a:r>
            <a:r>
              <a:rPr lang="en-US" sz="3200" dirty="0"/>
              <a:t>®) may </a:t>
            </a:r>
            <a:r>
              <a:rPr lang="en-US" sz="3200" dirty="0" smtClean="0"/>
              <a:t>suggest cautious </a:t>
            </a:r>
            <a:r>
              <a:rPr lang="en-US" sz="3200" dirty="0"/>
              <a:t>use in patients with </a:t>
            </a:r>
            <a:r>
              <a:rPr lang="en-US" sz="3200" dirty="0">
                <a:solidFill>
                  <a:srgbClr val="FF0000"/>
                </a:solidFill>
              </a:rPr>
              <a:t>egg or soy allergy</a:t>
            </a:r>
            <a:r>
              <a:rPr lang="en-US" sz="3200" dirty="0"/>
              <a:t>, but </a:t>
            </a:r>
            <a:r>
              <a:rPr lang="en-US" sz="3200" dirty="0" smtClean="0"/>
              <a:t>there is </a:t>
            </a:r>
            <a:r>
              <a:rPr lang="en-US" sz="3200" dirty="0">
                <a:solidFill>
                  <a:srgbClr val="FF0000"/>
                </a:solidFill>
              </a:rPr>
              <a:t>no evidence to show increased risk </a:t>
            </a:r>
            <a:r>
              <a:rPr lang="en-US" sz="3200" dirty="0"/>
              <a:t>of anaphylaxis in </a:t>
            </a:r>
            <a:r>
              <a:rPr lang="en-US" sz="3200" dirty="0" smtClean="0"/>
              <a:t>this population.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INDUCTION AGENTS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95536" y="1556792"/>
            <a:ext cx="8229600" cy="4525963"/>
          </a:xfrm>
        </p:spPr>
        <p:txBody>
          <a:bodyPr>
            <a:noAutofit/>
          </a:bodyPr>
          <a:lstStyle/>
          <a:p>
            <a:r>
              <a:rPr lang="en-US" sz="3200" dirty="0" smtClean="0"/>
              <a:t>The </a:t>
            </a:r>
            <a:r>
              <a:rPr lang="en-US" sz="3200" dirty="0"/>
              <a:t>incidence of </a:t>
            </a:r>
            <a:r>
              <a:rPr lang="en-US" sz="3200" dirty="0" err="1">
                <a:solidFill>
                  <a:srgbClr val="FF0000"/>
                </a:solidFill>
              </a:rPr>
              <a:t>thiopentone</a:t>
            </a:r>
            <a:r>
              <a:rPr lang="en-US" sz="3200" dirty="0"/>
              <a:t> allergy is 1:30000, but </a:t>
            </a:r>
            <a:r>
              <a:rPr lang="en-US" sz="3200" dirty="0" smtClean="0"/>
              <a:t>since it </a:t>
            </a:r>
            <a:r>
              <a:rPr lang="en-US" sz="3200" dirty="0"/>
              <a:t>is rarely used these days, reports of reactions to it </a:t>
            </a:r>
            <a:r>
              <a:rPr lang="en-US" sz="3200" dirty="0" smtClean="0"/>
              <a:t>are very </a:t>
            </a:r>
            <a:r>
              <a:rPr lang="en-US" sz="3200" dirty="0"/>
              <a:t>rare </a:t>
            </a:r>
            <a:r>
              <a:rPr lang="en-US" sz="3200" dirty="0" smtClean="0"/>
              <a:t>too.</a:t>
            </a:r>
          </a:p>
          <a:p>
            <a:r>
              <a:rPr lang="en-US" sz="3200" dirty="0" smtClean="0"/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Ketamine</a:t>
            </a:r>
            <a:r>
              <a:rPr lang="en-US" sz="3200" dirty="0" smtClean="0"/>
              <a:t> </a:t>
            </a:r>
            <a:r>
              <a:rPr lang="en-US" sz="3200" dirty="0"/>
              <a:t>allergy is extremely </a:t>
            </a:r>
            <a:r>
              <a:rPr lang="en-US" sz="3200" dirty="0" smtClean="0"/>
              <a:t>rare, and </a:t>
            </a:r>
            <a:r>
              <a:rPr lang="en-US" sz="3200" dirty="0" err="1" smtClean="0">
                <a:solidFill>
                  <a:srgbClr val="FF0000"/>
                </a:solidFill>
              </a:rPr>
              <a:t>etomidate</a:t>
            </a:r>
            <a:r>
              <a:rPr lang="en-US" sz="3200" dirty="0" smtClean="0"/>
              <a:t> </a:t>
            </a:r>
            <a:r>
              <a:rPr lang="en-US" sz="3200" dirty="0"/>
              <a:t>is deemed the </a:t>
            </a:r>
            <a:r>
              <a:rPr lang="en-US" sz="3200" dirty="0">
                <a:solidFill>
                  <a:srgbClr val="FF0000"/>
                </a:solidFill>
              </a:rPr>
              <a:t>“most immunologically safe </a:t>
            </a:r>
            <a:r>
              <a:rPr lang="en-US" sz="3200" dirty="0" smtClean="0">
                <a:solidFill>
                  <a:srgbClr val="FF0000"/>
                </a:solidFill>
              </a:rPr>
              <a:t>drug”</a:t>
            </a:r>
            <a:r>
              <a:rPr lang="en-US" sz="3200" dirty="0" smtClean="0"/>
              <a:t> in </a:t>
            </a:r>
            <a:r>
              <a:rPr lang="en-US" sz="3200" dirty="0" err="1" smtClean="0"/>
              <a:t>anaesthesia</a:t>
            </a:r>
            <a:r>
              <a:rPr lang="en-US" sz="3200" dirty="0" smtClean="0"/>
              <a:t>.</a:t>
            </a:r>
            <a:endParaRPr lang="th-TH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INDUCTION AGENTS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Anaphylaxis to </a:t>
            </a:r>
            <a:r>
              <a:rPr lang="en-US" sz="3200" dirty="0">
                <a:solidFill>
                  <a:srgbClr val="FF0000"/>
                </a:solidFill>
              </a:rPr>
              <a:t>benzodiazepines</a:t>
            </a:r>
            <a:r>
              <a:rPr lang="en-US" sz="3200" dirty="0"/>
              <a:t> (BZ) is extremely rare.</a:t>
            </a:r>
          </a:p>
          <a:p>
            <a:r>
              <a:rPr lang="en-US" sz="3200" dirty="0" smtClean="0"/>
              <a:t>Diazepam is dissolved in a propylene glycol base, making it more likely to cause anaphylaxis than </a:t>
            </a:r>
            <a:r>
              <a:rPr lang="en-US" sz="3200" dirty="0" err="1" smtClean="0"/>
              <a:t>midazolam</a:t>
            </a:r>
            <a:r>
              <a:rPr lang="en-US" sz="3200" dirty="0" smtClean="0"/>
              <a:t>.</a:t>
            </a:r>
          </a:p>
          <a:p>
            <a:r>
              <a:rPr lang="en-US" sz="3200" dirty="0" smtClean="0"/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Midazolam</a:t>
            </a:r>
            <a:r>
              <a:rPr lang="en-US" sz="3200" dirty="0" smtClean="0"/>
              <a:t> </a:t>
            </a:r>
            <a:r>
              <a:rPr lang="en-US" sz="3200" dirty="0"/>
              <a:t>has no metabolites, </a:t>
            </a:r>
            <a:r>
              <a:rPr lang="en-US" sz="3200" dirty="0" smtClean="0"/>
              <a:t>and is </a:t>
            </a:r>
            <a:r>
              <a:rPr lang="en-US" sz="3200" dirty="0"/>
              <a:t>considered the immunologically </a:t>
            </a:r>
            <a:r>
              <a:rPr lang="en-US" sz="3200" dirty="0">
                <a:solidFill>
                  <a:srgbClr val="FF0000"/>
                </a:solidFill>
              </a:rPr>
              <a:t>safest </a:t>
            </a:r>
            <a:r>
              <a:rPr lang="en-US" sz="3200" dirty="0" smtClean="0">
                <a:solidFill>
                  <a:srgbClr val="FF0000"/>
                </a:solidFill>
              </a:rPr>
              <a:t>BZ</a:t>
            </a:r>
            <a:r>
              <a:rPr lang="en-US" sz="3200" dirty="0" smtClean="0"/>
              <a:t>.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VOLATILE AGENTS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There is </a:t>
            </a:r>
            <a:r>
              <a:rPr lang="en-US" sz="3200" dirty="0" smtClean="0">
                <a:solidFill>
                  <a:srgbClr val="FF0000"/>
                </a:solidFill>
              </a:rPr>
              <a:t>not a single report </a:t>
            </a:r>
            <a:r>
              <a:rPr lang="en-US" sz="3200" dirty="0" smtClean="0"/>
              <a:t>of any anaphylactic reaction to any of the volatile agents. </a:t>
            </a:r>
          </a:p>
          <a:p>
            <a:r>
              <a:rPr lang="en-US" sz="3200" dirty="0" smtClean="0"/>
              <a:t>The rare </a:t>
            </a:r>
            <a:r>
              <a:rPr lang="en-US" sz="3200" dirty="0" err="1" smtClean="0"/>
              <a:t>fulminant</a:t>
            </a:r>
            <a:r>
              <a:rPr lang="en-US" sz="3200" dirty="0" smtClean="0"/>
              <a:t> form of hepatitis associated with halothane use is thought to have an immune component but is unrelated to anaphylaxis.</a:t>
            </a:r>
            <a:endParaRPr lang="th-TH" sz="3200" dirty="0" smtClean="0"/>
          </a:p>
          <a:p>
            <a:endParaRPr lang="th-TH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OTHER POTENTIAL PERI-OPERATIVE ALLERGENS</a:t>
            </a:r>
            <a:endParaRPr lang="th-TH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 </a:t>
            </a:r>
            <a:r>
              <a:rPr lang="en-US" sz="3200" dirty="0" smtClean="0">
                <a:solidFill>
                  <a:srgbClr val="FF0000"/>
                </a:solidFill>
              </a:rPr>
              <a:t>Topical </a:t>
            </a:r>
            <a:r>
              <a:rPr lang="en-US" sz="3200" dirty="0">
                <a:solidFill>
                  <a:srgbClr val="FF0000"/>
                </a:solidFill>
              </a:rPr>
              <a:t>antiseptics </a:t>
            </a:r>
            <a:r>
              <a:rPr lang="en-US" sz="3200" dirty="0"/>
              <a:t>such as </a:t>
            </a:r>
            <a:r>
              <a:rPr lang="en-US" sz="3200" dirty="0" err="1"/>
              <a:t>povidone</a:t>
            </a:r>
            <a:r>
              <a:rPr lang="en-US" sz="3200" dirty="0"/>
              <a:t>-iodine (</a:t>
            </a:r>
            <a:r>
              <a:rPr lang="en-US" sz="3200" dirty="0" err="1"/>
              <a:t>betadine</a:t>
            </a:r>
            <a:r>
              <a:rPr lang="en-US" sz="3200" dirty="0"/>
              <a:t>) </a:t>
            </a:r>
            <a:r>
              <a:rPr lang="en-US" sz="3200" dirty="0" err="1" smtClean="0"/>
              <a:t>and</a:t>
            </a:r>
            <a:r>
              <a:rPr lang="en-US" sz="3200" dirty="0" err="1"/>
              <a:t>chlorhexidine</a:t>
            </a:r>
            <a:r>
              <a:rPr lang="en-US" sz="3200" dirty="0"/>
              <a:t> have </a:t>
            </a:r>
            <a:r>
              <a:rPr lang="en-US" sz="3200" dirty="0">
                <a:solidFill>
                  <a:srgbClr val="FF0000"/>
                </a:solidFill>
              </a:rPr>
              <a:t>rarely</a:t>
            </a:r>
            <a:r>
              <a:rPr lang="en-US" sz="3200" dirty="0"/>
              <a:t> been reported as </a:t>
            </a:r>
            <a:r>
              <a:rPr lang="en-US" sz="3200" dirty="0" smtClean="0"/>
              <a:t>allergens.</a:t>
            </a:r>
            <a:endParaRPr lang="en-US" sz="3200" dirty="0"/>
          </a:p>
          <a:p>
            <a:r>
              <a:rPr lang="en-US" sz="3200" dirty="0" smtClean="0"/>
              <a:t> </a:t>
            </a:r>
            <a:r>
              <a:rPr lang="en-US" sz="3200" dirty="0" smtClean="0">
                <a:solidFill>
                  <a:srgbClr val="FF0000"/>
                </a:solidFill>
              </a:rPr>
              <a:t>Iodated </a:t>
            </a:r>
            <a:r>
              <a:rPr lang="en-US" sz="3200" dirty="0">
                <a:solidFill>
                  <a:srgbClr val="FF0000"/>
                </a:solidFill>
              </a:rPr>
              <a:t>contrast media </a:t>
            </a:r>
            <a:r>
              <a:rPr lang="en-US" sz="3200" dirty="0" smtClean="0"/>
              <a:t>may </a:t>
            </a:r>
            <a:r>
              <a:rPr lang="en-US" sz="3200" dirty="0"/>
              <a:t>stimulate a </a:t>
            </a:r>
            <a:r>
              <a:rPr lang="en-US" sz="3200" dirty="0" smtClean="0"/>
              <a:t>reaction.</a:t>
            </a:r>
          </a:p>
          <a:p>
            <a:r>
              <a:rPr lang="en-US" sz="3200" dirty="0" smtClean="0"/>
              <a:t> </a:t>
            </a:r>
            <a:r>
              <a:rPr lang="en-US" sz="3200" dirty="0" smtClean="0">
                <a:solidFill>
                  <a:srgbClr val="FF0000"/>
                </a:solidFill>
              </a:rPr>
              <a:t>Non-ionic </a:t>
            </a:r>
            <a:r>
              <a:rPr lang="en-US" sz="3200" dirty="0">
                <a:solidFill>
                  <a:srgbClr val="FF0000"/>
                </a:solidFill>
              </a:rPr>
              <a:t>media</a:t>
            </a:r>
            <a:r>
              <a:rPr lang="en-US" sz="3200" dirty="0"/>
              <a:t> are prone </a:t>
            </a:r>
            <a:r>
              <a:rPr lang="en-US" sz="3200" dirty="0" smtClean="0"/>
              <a:t>to cause </a:t>
            </a:r>
            <a:r>
              <a:rPr lang="en-US" sz="3200" dirty="0"/>
              <a:t>grade 1 (</a:t>
            </a:r>
            <a:r>
              <a:rPr lang="en-US" sz="3200" dirty="0" err="1"/>
              <a:t>cutaneous</a:t>
            </a:r>
            <a:r>
              <a:rPr lang="en-US" sz="3200" dirty="0"/>
              <a:t> manifestations) reactions, </a:t>
            </a:r>
            <a:r>
              <a:rPr lang="en-US" sz="3200" dirty="0" smtClean="0"/>
              <a:t>and pre-treatment </a:t>
            </a:r>
            <a:r>
              <a:rPr lang="en-US" sz="3200" dirty="0"/>
              <a:t>with </a:t>
            </a:r>
            <a:r>
              <a:rPr lang="en-US" sz="3200" dirty="0">
                <a:solidFill>
                  <a:srgbClr val="FF0000"/>
                </a:solidFill>
              </a:rPr>
              <a:t>antihistamines</a:t>
            </a:r>
            <a:r>
              <a:rPr lang="en-US" sz="3200" dirty="0"/>
              <a:t> and </a:t>
            </a:r>
            <a:r>
              <a:rPr lang="en-US" sz="3200" dirty="0">
                <a:solidFill>
                  <a:srgbClr val="FF0000"/>
                </a:solidFill>
              </a:rPr>
              <a:t>corticosteroids</a:t>
            </a:r>
            <a:r>
              <a:rPr lang="en-US" sz="3200" dirty="0"/>
              <a:t> </a:t>
            </a:r>
            <a:r>
              <a:rPr lang="en-US" sz="3200" dirty="0" smtClean="0"/>
              <a:t>are effective </a:t>
            </a:r>
            <a:r>
              <a:rPr lang="en-US" sz="3200" dirty="0"/>
              <a:t>in preventing these </a:t>
            </a:r>
            <a:r>
              <a:rPr lang="en-US" sz="3200" dirty="0" smtClean="0"/>
              <a:t>reactions.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OTHER POTENTIAL PERI-OPERATIVE ALLERGENS</a:t>
            </a:r>
            <a:endParaRPr lang="th-TH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 </a:t>
            </a:r>
            <a:r>
              <a:rPr lang="en-US" sz="3200" dirty="0" smtClean="0">
                <a:solidFill>
                  <a:srgbClr val="FF0000"/>
                </a:solidFill>
              </a:rPr>
              <a:t>Colloids</a:t>
            </a:r>
            <a:r>
              <a:rPr lang="en-US" sz="3200" dirty="0" smtClean="0"/>
              <a:t> </a:t>
            </a:r>
            <a:r>
              <a:rPr lang="en-US" sz="3200" dirty="0"/>
              <a:t>account for </a:t>
            </a:r>
            <a:r>
              <a:rPr lang="en-US" sz="3200" dirty="0" smtClean="0"/>
              <a:t>2.5</a:t>
            </a:r>
            <a:r>
              <a:rPr lang="en-US" sz="3200" dirty="0"/>
              <a:t>% of all anaphylactic </a:t>
            </a:r>
            <a:r>
              <a:rPr lang="en-US" sz="3200" dirty="0" smtClean="0"/>
              <a:t>reactions </a:t>
            </a:r>
            <a:r>
              <a:rPr lang="en-US" sz="3200" dirty="0" err="1" smtClean="0"/>
              <a:t>intraoperatively</a:t>
            </a:r>
            <a:r>
              <a:rPr lang="en-US" sz="3200" dirty="0" smtClean="0"/>
              <a:t>.</a:t>
            </a:r>
          </a:p>
          <a:p>
            <a:r>
              <a:rPr lang="en-US" sz="3200" dirty="0" smtClean="0"/>
              <a:t>The </a:t>
            </a:r>
            <a:r>
              <a:rPr lang="en-US" sz="3200" dirty="0"/>
              <a:t>incidence of allergic reactions is </a:t>
            </a:r>
            <a:r>
              <a:rPr lang="en-US" sz="3200" dirty="0" smtClean="0"/>
              <a:t>estimated to </a:t>
            </a:r>
            <a:r>
              <a:rPr lang="en-US" sz="3200" dirty="0"/>
              <a:t>be 0.06% for the hydroxyl-ethyl starches, </a:t>
            </a:r>
            <a:r>
              <a:rPr lang="en-US" sz="3200" dirty="0" smtClean="0"/>
              <a:t>0.1</a:t>
            </a:r>
            <a:r>
              <a:rPr lang="en-US" sz="3200" dirty="0"/>
              <a:t>% </a:t>
            </a:r>
            <a:r>
              <a:rPr lang="en-US" sz="3200" dirty="0" smtClean="0"/>
              <a:t>for albumin</a:t>
            </a:r>
            <a:r>
              <a:rPr lang="en-US" sz="3200" dirty="0"/>
              <a:t>, </a:t>
            </a:r>
            <a:r>
              <a:rPr lang="en-US" sz="3200" dirty="0" smtClean="0"/>
              <a:t>0.26</a:t>
            </a:r>
            <a:r>
              <a:rPr lang="en-US" sz="3200" dirty="0"/>
              <a:t>% for </a:t>
            </a:r>
            <a:r>
              <a:rPr lang="en-US" sz="3200" dirty="0" err="1"/>
              <a:t>dextrans</a:t>
            </a:r>
            <a:r>
              <a:rPr lang="en-US" sz="3200" dirty="0"/>
              <a:t> and </a:t>
            </a:r>
            <a:r>
              <a:rPr lang="en-US" sz="3200" dirty="0" smtClean="0"/>
              <a:t>0.34</a:t>
            </a:r>
            <a:r>
              <a:rPr lang="en-US" sz="3200" dirty="0"/>
              <a:t>% for </a:t>
            </a:r>
            <a:r>
              <a:rPr lang="en-US" sz="3200" dirty="0" smtClean="0"/>
              <a:t>gelatins.</a:t>
            </a:r>
          </a:p>
          <a:p>
            <a:r>
              <a:rPr lang="en-US" sz="3200" dirty="0" smtClean="0"/>
              <a:t> </a:t>
            </a:r>
            <a:r>
              <a:rPr lang="en-US" sz="3200" dirty="0" smtClean="0">
                <a:solidFill>
                  <a:srgbClr val="FF0000"/>
                </a:solidFill>
              </a:rPr>
              <a:t>Cross reactivity</a:t>
            </a:r>
            <a:r>
              <a:rPr lang="en-US" sz="3200" dirty="0" smtClean="0"/>
              <a:t> </a:t>
            </a:r>
            <a:r>
              <a:rPr lang="en-US" sz="3200" dirty="0"/>
              <a:t>between the different colloids does </a:t>
            </a:r>
            <a:r>
              <a:rPr lang="en-US" sz="3200" dirty="0">
                <a:solidFill>
                  <a:srgbClr val="FF0000"/>
                </a:solidFill>
              </a:rPr>
              <a:t>not exist</a:t>
            </a:r>
            <a:r>
              <a:rPr lang="en-US" sz="3200" dirty="0"/>
              <a:t>.</a:t>
            </a:r>
            <a:endParaRPr lang="th-TH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MANAGEMENT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Once </a:t>
            </a:r>
            <a:r>
              <a:rPr lang="en-US" sz="3200" dirty="0"/>
              <a:t>anaphylaxis is </a:t>
            </a:r>
            <a:r>
              <a:rPr lang="en-US" sz="3200" dirty="0" err="1"/>
              <a:t>recognised</a:t>
            </a:r>
            <a:r>
              <a:rPr lang="en-US" sz="3200" dirty="0"/>
              <a:t>, management </a:t>
            </a:r>
            <a:r>
              <a:rPr lang="en-US" sz="3200" dirty="0" smtClean="0"/>
              <a:t>consists of </a:t>
            </a:r>
            <a:r>
              <a:rPr lang="en-US" sz="3200" dirty="0"/>
              <a:t>three distinct actions: </a:t>
            </a:r>
            <a:endParaRPr lang="en-US" sz="3200" dirty="0" smtClean="0"/>
          </a:p>
          <a:p>
            <a:pPr marL="1028700" lvl="1" indent="-571500">
              <a:buFont typeface="+mj-lt"/>
              <a:buAutoNum type="romanUcPeriod"/>
            </a:pP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FF0000"/>
                </a:solidFill>
              </a:rPr>
              <a:t>withdrawal</a:t>
            </a:r>
            <a:r>
              <a:rPr lang="en-US" sz="2800" dirty="0" smtClean="0"/>
              <a:t> </a:t>
            </a:r>
            <a:r>
              <a:rPr lang="en-US" sz="2800" dirty="0"/>
              <a:t>of the </a:t>
            </a:r>
            <a:r>
              <a:rPr lang="en-US" sz="2800" dirty="0" smtClean="0"/>
              <a:t>offending substance</a:t>
            </a:r>
          </a:p>
          <a:p>
            <a:pPr marL="1028700" lvl="1" indent="-571500">
              <a:buFont typeface="+mj-lt"/>
              <a:buAutoNum type="romanUcPeriod"/>
            </a:pP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FF0000"/>
                </a:solidFill>
              </a:rPr>
              <a:t>interrupting</a:t>
            </a:r>
            <a:r>
              <a:rPr lang="en-US" sz="2800" dirty="0" smtClean="0"/>
              <a:t> </a:t>
            </a:r>
            <a:r>
              <a:rPr lang="en-US" sz="2800" dirty="0">
                <a:solidFill>
                  <a:srgbClr val="FF0000"/>
                </a:solidFill>
              </a:rPr>
              <a:t>the effects </a:t>
            </a:r>
            <a:r>
              <a:rPr lang="en-US" sz="2800" dirty="0"/>
              <a:t>of the preformed </a:t>
            </a:r>
            <a:r>
              <a:rPr lang="en-US" sz="2800" dirty="0" smtClean="0"/>
              <a:t>mediators released </a:t>
            </a:r>
            <a:r>
              <a:rPr lang="en-US" sz="2800" dirty="0"/>
              <a:t>in response to antigen </a:t>
            </a:r>
            <a:r>
              <a:rPr lang="en-US" sz="2800" dirty="0" smtClean="0"/>
              <a:t>presentation</a:t>
            </a:r>
          </a:p>
          <a:p>
            <a:pPr marL="1028700" lvl="1" indent="-571500">
              <a:buFont typeface="+mj-lt"/>
              <a:buAutoNum type="romanUcPeriod"/>
            </a:pP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FF0000"/>
                </a:solidFill>
              </a:rPr>
              <a:t>prevention</a:t>
            </a:r>
            <a:r>
              <a:rPr lang="en-US" sz="2800" dirty="0" smtClean="0"/>
              <a:t> </a:t>
            </a:r>
            <a:r>
              <a:rPr lang="en-US" sz="2800" dirty="0"/>
              <a:t>of further mediator release</a:t>
            </a:r>
            <a:r>
              <a:rPr lang="en-US" sz="2800" dirty="0" smtClean="0"/>
              <a:t>.</a:t>
            </a:r>
            <a:endParaRPr lang="th-TH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MANAGEMENT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Immediate </a:t>
            </a:r>
            <a:r>
              <a:rPr lang="en-US" sz="3200" dirty="0"/>
              <a:t>institution of </a:t>
            </a:r>
            <a:r>
              <a:rPr lang="en-US" sz="3200" dirty="0">
                <a:solidFill>
                  <a:srgbClr val="FF0000"/>
                </a:solidFill>
              </a:rPr>
              <a:t>basic life </a:t>
            </a:r>
            <a:r>
              <a:rPr lang="en-US" sz="3200" dirty="0" smtClean="0">
                <a:solidFill>
                  <a:srgbClr val="FF0000"/>
                </a:solidFill>
              </a:rPr>
              <a:t>support </a:t>
            </a:r>
            <a:r>
              <a:rPr lang="en-US" sz="3200" dirty="0" smtClean="0"/>
              <a:t>measures </a:t>
            </a:r>
            <a:r>
              <a:rPr lang="en-US" sz="3200" dirty="0"/>
              <a:t>(airway, breathing, circulation) and the early </a:t>
            </a:r>
            <a:r>
              <a:rPr lang="en-US" sz="3200" dirty="0" smtClean="0"/>
              <a:t>administration of </a:t>
            </a:r>
            <a:r>
              <a:rPr lang="en-US" sz="3200" dirty="0">
                <a:solidFill>
                  <a:srgbClr val="FF0000"/>
                </a:solidFill>
              </a:rPr>
              <a:t>adrenalin </a:t>
            </a:r>
            <a:r>
              <a:rPr lang="en-US" sz="3200" dirty="0" smtClean="0">
                <a:solidFill>
                  <a:srgbClr val="FF0000"/>
                </a:solidFill>
              </a:rPr>
              <a:t>(epinephrine – α and β agonist) </a:t>
            </a:r>
            <a:r>
              <a:rPr lang="en-US" sz="3200" dirty="0"/>
              <a:t>is the cornerstone </a:t>
            </a:r>
            <a:r>
              <a:rPr lang="en-US" sz="3200" dirty="0" smtClean="0"/>
              <a:t>of treatment.</a:t>
            </a:r>
          </a:p>
          <a:p>
            <a:r>
              <a:rPr lang="en-US" sz="3200" dirty="0" err="1" smtClean="0"/>
              <a:t>Endotracheal</a:t>
            </a:r>
            <a:r>
              <a:rPr lang="en-US" sz="3200" dirty="0" smtClean="0"/>
              <a:t> </a:t>
            </a:r>
            <a:r>
              <a:rPr lang="en-US" sz="3200" dirty="0"/>
              <a:t>intubation with delivery of </a:t>
            </a:r>
            <a:r>
              <a:rPr lang="en-US" sz="3200" dirty="0" smtClean="0">
                <a:solidFill>
                  <a:srgbClr val="FF0000"/>
                </a:solidFill>
              </a:rPr>
              <a:t>100% oxygen </a:t>
            </a:r>
            <a:r>
              <a:rPr lang="en-US" sz="3200" dirty="0"/>
              <a:t>via positive pressure ventilation is needed to </a:t>
            </a:r>
            <a:r>
              <a:rPr lang="en-US" sz="3200" dirty="0" smtClean="0"/>
              <a:t>compensate for </a:t>
            </a:r>
            <a:r>
              <a:rPr lang="en-US" sz="3200" dirty="0"/>
              <a:t>increased oxygen consumption</a:t>
            </a:r>
            <a:r>
              <a:rPr lang="en-US" sz="3200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MANAGEMENT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en-US" sz="3000" dirty="0" smtClean="0"/>
              <a:t> </a:t>
            </a:r>
            <a:r>
              <a:rPr lang="en-US" sz="3000" dirty="0" smtClean="0">
                <a:solidFill>
                  <a:srgbClr val="FF0000"/>
                </a:solidFill>
              </a:rPr>
              <a:t>Circulatory support </a:t>
            </a:r>
            <a:r>
              <a:rPr lang="en-US" sz="3000" dirty="0" smtClean="0"/>
              <a:t>includes administration of large volumes of intravenous fluids </a:t>
            </a:r>
            <a:r>
              <a:rPr lang="en-US" sz="3000" dirty="0" smtClean="0">
                <a:solidFill>
                  <a:srgbClr val="FF0000"/>
                </a:solidFill>
              </a:rPr>
              <a:t>(2-4 L of crystalloids) </a:t>
            </a:r>
            <a:r>
              <a:rPr lang="en-US" sz="3000" dirty="0" smtClean="0"/>
              <a:t>to counteract the loss of intravascular volume due to capillary leakage. </a:t>
            </a:r>
          </a:p>
          <a:p>
            <a:r>
              <a:rPr lang="en-US" sz="3000" dirty="0" smtClean="0"/>
              <a:t>The </a:t>
            </a:r>
            <a:r>
              <a:rPr lang="en-US" sz="3000" dirty="0" smtClean="0">
                <a:solidFill>
                  <a:srgbClr val="FF0000"/>
                </a:solidFill>
              </a:rPr>
              <a:t>α1 </a:t>
            </a:r>
            <a:r>
              <a:rPr lang="en-US" sz="3000" dirty="0">
                <a:solidFill>
                  <a:srgbClr val="FF0000"/>
                </a:solidFill>
              </a:rPr>
              <a:t>effect counteracts hypotension </a:t>
            </a:r>
            <a:r>
              <a:rPr lang="en-US" sz="3000" dirty="0"/>
              <a:t>by increased cardiac </a:t>
            </a:r>
            <a:r>
              <a:rPr lang="en-US" sz="3000" dirty="0" smtClean="0"/>
              <a:t>contractility and </a:t>
            </a:r>
            <a:r>
              <a:rPr lang="en-US" sz="3000" dirty="0"/>
              <a:t>vasoconstriction, while the </a:t>
            </a:r>
            <a:r>
              <a:rPr lang="en-US" sz="3000" dirty="0">
                <a:solidFill>
                  <a:srgbClr val="FF0000"/>
                </a:solidFill>
              </a:rPr>
              <a:t>β2 effect </a:t>
            </a:r>
            <a:r>
              <a:rPr lang="en-US" sz="3000" dirty="0" smtClean="0">
                <a:solidFill>
                  <a:srgbClr val="FF0000"/>
                </a:solidFill>
              </a:rPr>
              <a:t>induces </a:t>
            </a:r>
            <a:r>
              <a:rPr lang="en-US" sz="3000" dirty="0" err="1" smtClean="0">
                <a:solidFill>
                  <a:srgbClr val="FF0000"/>
                </a:solidFill>
              </a:rPr>
              <a:t>bronchodilation</a:t>
            </a:r>
            <a:r>
              <a:rPr lang="en-US" sz="3000" dirty="0">
                <a:solidFill>
                  <a:srgbClr val="FF0000"/>
                </a:solidFill>
              </a:rPr>
              <a:t>. </a:t>
            </a:r>
            <a:endParaRPr lang="en-US" sz="3000" dirty="0" smtClean="0">
              <a:solidFill>
                <a:srgbClr val="FF0000"/>
              </a:solidFill>
            </a:endParaRPr>
          </a:p>
          <a:p>
            <a:r>
              <a:rPr lang="en-US" sz="3000" dirty="0" smtClean="0"/>
              <a:t>Hypotension </a:t>
            </a:r>
            <a:r>
              <a:rPr lang="en-US" sz="3000" dirty="0"/>
              <a:t>necessitates </a:t>
            </a:r>
            <a:r>
              <a:rPr lang="en-US" sz="3000" dirty="0" smtClean="0"/>
              <a:t>boluses adrenalin </a:t>
            </a:r>
            <a:r>
              <a:rPr lang="en-US" sz="3000" dirty="0"/>
              <a:t>of </a:t>
            </a:r>
            <a:r>
              <a:rPr lang="en-US" sz="3000" dirty="0">
                <a:solidFill>
                  <a:srgbClr val="FF0000"/>
                </a:solidFill>
              </a:rPr>
              <a:t>5-10 </a:t>
            </a:r>
            <a:r>
              <a:rPr lang="el-GR" sz="3000" dirty="0">
                <a:solidFill>
                  <a:srgbClr val="FF0000"/>
                </a:solidFill>
              </a:rPr>
              <a:t>μ</a:t>
            </a:r>
            <a:r>
              <a:rPr lang="en-US" sz="3000" dirty="0" smtClean="0">
                <a:solidFill>
                  <a:srgbClr val="FF0000"/>
                </a:solidFill>
              </a:rPr>
              <a:t>g (0.2 </a:t>
            </a:r>
            <a:r>
              <a:rPr lang="en-US" sz="3000" dirty="0" err="1">
                <a:solidFill>
                  <a:srgbClr val="FF0000"/>
                </a:solidFill>
              </a:rPr>
              <a:t>μg</a:t>
            </a:r>
            <a:r>
              <a:rPr lang="en-US" sz="3000" dirty="0">
                <a:solidFill>
                  <a:srgbClr val="FF0000"/>
                </a:solidFill>
              </a:rPr>
              <a:t>/kg)</a:t>
            </a:r>
            <a:r>
              <a:rPr lang="en-US" sz="3000" dirty="0"/>
              <a:t> as needed, but </a:t>
            </a:r>
            <a:r>
              <a:rPr lang="en-US" sz="3000" dirty="0">
                <a:solidFill>
                  <a:srgbClr val="FF0000"/>
                </a:solidFill>
              </a:rPr>
              <a:t>CVS collapse requires</a:t>
            </a:r>
            <a:r>
              <a:rPr lang="en-US" sz="3000" dirty="0"/>
              <a:t> </a:t>
            </a:r>
            <a:r>
              <a:rPr lang="en-US" sz="3000" dirty="0" smtClean="0">
                <a:solidFill>
                  <a:srgbClr val="FF0000"/>
                </a:solidFill>
              </a:rPr>
              <a:t>0.5-1 mg (0.2 </a:t>
            </a:r>
            <a:r>
              <a:rPr lang="en-US" sz="3000" dirty="0">
                <a:solidFill>
                  <a:srgbClr val="FF0000"/>
                </a:solidFill>
              </a:rPr>
              <a:t>mg/kg)</a:t>
            </a:r>
            <a:r>
              <a:rPr lang="en-US" sz="3000" dirty="0"/>
              <a:t> </a:t>
            </a:r>
            <a:r>
              <a:rPr lang="en-US" sz="3000" dirty="0" smtClean="0"/>
              <a:t>boluses.</a:t>
            </a:r>
            <a:endParaRPr lang="th-TH" sz="3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31415"/>
            <a:ext cx="8424936" cy="68265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INTRODUCTION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Fourthly</a:t>
            </a:r>
            <a:r>
              <a:rPr lang="en-US" sz="3200" dirty="0"/>
              <a:t>, allergenic agents are not limited </a:t>
            </a:r>
            <a:r>
              <a:rPr lang="en-US" sz="3200" dirty="0" smtClean="0"/>
              <a:t>to intravenous </a:t>
            </a:r>
            <a:r>
              <a:rPr lang="en-US" sz="3200" dirty="0"/>
              <a:t>drugs or fluids, but include other </a:t>
            </a:r>
            <a:r>
              <a:rPr lang="en-US" sz="3200" dirty="0" smtClean="0"/>
              <a:t>substances used </a:t>
            </a:r>
            <a:r>
              <a:rPr lang="en-US" sz="3200" dirty="0"/>
              <a:t>in the operating room such as </a:t>
            </a:r>
            <a:r>
              <a:rPr lang="en-US" sz="3200" dirty="0">
                <a:solidFill>
                  <a:srgbClr val="FF0000"/>
                </a:solidFill>
              </a:rPr>
              <a:t>skin disinfectants, </a:t>
            </a:r>
            <a:r>
              <a:rPr lang="en-US" sz="3200" dirty="0" smtClean="0">
                <a:solidFill>
                  <a:srgbClr val="FF0000"/>
                </a:solidFill>
              </a:rPr>
              <a:t>latex  gloves </a:t>
            </a:r>
            <a:r>
              <a:rPr lang="en-US" sz="3200" dirty="0">
                <a:solidFill>
                  <a:srgbClr val="FF0000"/>
                </a:solidFill>
              </a:rPr>
              <a:t>and catheters</a:t>
            </a:r>
            <a:r>
              <a:rPr lang="en-US" sz="3200" dirty="0"/>
              <a:t>. </a:t>
            </a:r>
            <a:endParaRPr lang="en-US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MANAGEMENT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en-US" sz="3200" dirty="0"/>
              <a:t>To counter the effects of released mediators, it is </a:t>
            </a:r>
            <a:r>
              <a:rPr lang="en-US" sz="3200" dirty="0" smtClean="0"/>
              <a:t>necessary to </a:t>
            </a:r>
            <a:r>
              <a:rPr lang="en-US" sz="3200" dirty="0"/>
              <a:t>also administer H1 (</a:t>
            </a:r>
            <a:r>
              <a:rPr lang="en-US" sz="3200" dirty="0" err="1"/>
              <a:t>diphenhydramine</a:t>
            </a:r>
            <a:r>
              <a:rPr lang="en-US" sz="3200" dirty="0"/>
              <a:t>) and H2 (</a:t>
            </a:r>
            <a:r>
              <a:rPr lang="en-US" sz="3200" dirty="0" err="1" smtClean="0"/>
              <a:t>cimetidine</a:t>
            </a:r>
            <a:r>
              <a:rPr lang="en-US" sz="3200" dirty="0" smtClean="0"/>
              <a:t>, ranitidine</a:t>
            </a:r>
            <a:r>
              <a:rPr lang="en-US" sz="3200" dirty="0"/>
              <a:t>) receptor antagonists. </a:t>
            </a:r>
            <a:endParaRPr lang="en-US" sz="3200" dirty="0" smtClean="0"/>
          </a:p>
          <a:p>
            <a:r>
              <a:rPr lang="en-US" sz="3200" dirty="0" smtClean="0"/>
              <a:t>Persistent </a:t>
            </a:r>
            <a:r>
              <a:rPr lang="en-US" sz="3200" dirty="0" err="1" smtClean="0"/>
              <a:t>bronchospasm</a:t>
            </a:r>
            <a:r>
              <a:rPr lang="en-US" sz="3200" dirty="0" smtClean="0"/>
              <a:t> will </a:t>
            </a:r>
            <a:r>
              <a:rPr lang="en-US" sz="3200" dirty="0"/>
              <a:t>necessitate the use of pure β2 agonists (</a:t>
            </a:r>
            <a:r>
              <a:rPr lang="en-US" sz="3200" dirty="0" err="1"/>
              <a:t>salbutamol</a:t>
            </a:r>
            <a:r>
              <a:rPr lang="en-US" sz="3200" dirty="0" smtClean="0"/>
              <a:t>).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MANAGEMENT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Glucocorticoids</a:t>
            </a:r>
            <a:r>
              <a:rPr lang="en-US" sz="3200" dirty="0" smtClean="0"/>
              <a:t> </a:t>
            </a:r>
            <a:r>
              <a:rPr lang="en-US" sz="3200" dirty="0"/>
              <a:t>have mast cell </a:t>
            </a:r>
            <a:r>
              <a:rPr lang="en-US" sz="3200" dirty="0" err="1"/>
              <a:t>stabilising</a:t>
            </a:r>
            <a:r>
              <a:rPr lang="en-US" sz="3200" dirty="0"/>
              <a:t> properties, </a:t>
            </a:r>
            <a:r>
              <a:rPr lang="en-US" sz="3200" dirty="0" smtClean="0"/>
              <a:t>are anti-inflammatory </a:t>
            </a:r>
            <a:r>
              <a:rPr lang="en-US" sz="3200" dirty="0"/>
              <a:t>and therefore will prevent recurrence </a:t>
            </a:r>
            <a:r>
              <a:rPr lang="en-US" sz="3200" dirty="0" smtClean="0"/>
              <a:t>and </a:t>
            </a:r>
            <a:r>
              <a:rPr lang="en-US" sz="3200" dirty="0" err="1" smtClean="0"/>
              <a:t>minimise</a:t>
            </a:r>
            <a:r>
              <a:rPr lang="en-US" sz="3200" dirty="0" smtClean="0"/>
              <a:t> </a:t>
            </a:r>
            <a:r>
              <a:rPr lang="en-US" sz="3200" dirty="0"/>
              <a:t>airway swelling. </a:t>
            </a:r>
            <a:endParaRPr lang="en-US" sz="3200" dirty="0" smtClean="0"/>
          </a:p>
          <a:p>
            <a:r>
              <a:rPr lang="en-US" sz="3200" dirty="0" smtClean="0"/>
              <a:t> </a:t>
            </a:r>
            <a:r>
              <a:rPr lang="en-US" sz="3200" dirty="0" smtClean="0">
                <a:solidFill>
                  <a:srgbClr val="FF0000"/>
                </a:solidFill>
              </a:rPr>
              <a:t>Hydrocortisone</a:t>
            </a:r>
            <a:r>
              <a:rPr lang="en-US" sz="3200" dirty="0" smtClean="0"/>
              <a:t> </a:t>
            </a:r>
            <a:r>
              <a:rPr lang="en-US" sz="3200" dirty="0"/>
              <a:t>is the </a:t>
            </a:r>
            <a:r>
              <a:rPr lang="en-US" sz="3200" dirty="0" smtClean="0"/>
              <a:t>preferred corticosteroid </a:t>
            </a:r>
            <a:r>
              <a:rPr lang="en-US" sz="3200" dirty="0"/>
              <a:t>because of its </a:t>
            </a:r>
            <a:r>
              <a:rPr lang="en-US" sz="3200" dirty="0">
                <a:solidFill>
                  <a:srgbClr val="FF0000"/>
                </a:solidFill>
              </a:rPr>
              <a:t>fast onset </a:t>
            </a:r>
            <a:r>
              <a:rPr lang="en-US" sz="3200" dirty="0"/>
              <a:t>of </a:t>
            </a:r>
            <a:r>
              <a:rPr lang="en-US" sz="3200" dirty="0" smtClean="0"/>
              <a:t>action.</a:t>
            </a:r>
            <a:endParaRPr lang="en-US" sz="3200" dirty="0"/>
          </a:p>
          <a:p>
            <a:r>
              <a:rPr lang="en-US" sz="3200" dirty="0"/>
              <a:t>Once the patient is stable the airway may be </a:t>
            </a:r>
            <a:r>
              <a:rPr lang="en-US" sz="3200" dirty="0" err="1"/>
              <a:t>extubated</a:t>
            </a:r>
            <a:r>
              <a:rPr lang="en-US" sz="3200" dirty="0"/>
              <a:t>. </a:t>
            </a:r>
            <a:endParaRPr lang="en-US" sz="3200" dirty="0" smtClean="0"/>
          </a:p>
          <a:p>
            <a:r>
              <a:rPr lang="en-US" sz="3200" dirty="0" smtClean="0"/>
              <a:t>The patient </a:t>
            </a:r>
            <a:r>
              <a:rPr lang="en-US" sz="3200" dirty="0"/>
              <a:t>will need close observation in the ward for 24 </a:t>
            </a:r>
            <a:r>
              <a:rPr lang="en-US" sz="3200" dirty="0" smtClean="0"/>
              <a:t>hours.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SUMMARY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Although </a:t>
            </a:r>
            <a:r>
              <a:rPr lang="en-US" sz="2800" dirty="0">
                <a:solidFill>
                  <a:srgbClr val="FF0000"/>
                </a:solidFill>
              </a:rPr>
              <a:t>most drugs used </a:t>
            </a:r>
            <a:r>
              <a:rPr lang="en-US" sz="2800" dirty="0"/>
              <a:t>in the </a:t>
            </a:r>
            <a:r>
              <a:rPr lang="en-US" sz="2800" dirty="0" err="1"/>
              <a:t>perioperative</a:t>
            </a:r>
            <a:r>
              <a:rPr lang="en-US" sz="2800" dirty="0"/>
              <a:t> period </a:t>
            </a:r>
            <a:r>
              <a:rPr lang="en-US" sz="2800" dirty="0" smtClean="0"/>
              <a:t>can cause </a:t>
            </a:r>
            <a:r>
              <a:rPr lang="en-US" sz="2800" dirty="0"/>
              <a:t>anaphylaxis, it is fortunately a rare </a:t>
            </a:r>
            <a:r>
              <a:rPr lang="en-US" sz="2800" dirty="0" smtClean="0"/>
              <a:t>event.</a:t>
            </a:r>
          </a:p>
          <a:p>
            <a:r>
              <a:rPr lang="en-US" sz="2800" dirty="0" smtClean="0"/>
              <a:t>To </a:t>
            </a:r>
            <a:r>
              <a:rPr lang="en-US" sz="2800" dirty="0" smtClean="0">
                <a:solidFill>
                  <a:srgbClr val="FF0000"/>
                </a:solidFill>
              </a:rPr>
              <a:t>identify</a:t>
            </a:r>
            <a:r>
              <a:rPr lang="en-US" sz="2800" dirty="0" smtClean="0"/>
              <a:t> the </a:t>
            </a:r>
            <a:r>
              <a:rPr lang="en-US" sz="2800" dirty="0"/>
              <a:t>offending agent during the procedure is </a:t>
            </a:r>
            <a:r>
              <a:rPr lang="en-US" sz="2800" dirty="0" smtClean="0"/>
              <a:t>difficult.</a:t>
            </a:r>
            <a:endParaRPr lang="en-US" sz="2800" dirty="0"/>
          </a:p>
          <a:p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FF0000"/>
                </a:solidFill>
              </a:rPr>
              <a:t>Muscle </a:t>
            </a:r>
            <a:r>
              <a:rPr lang="en-US" sz="2800" dirty="0">
                <a:solidFill>
                  <a:srgbClr val="FF0000"/>
                </a:solidFill>
              </a:rPr>
              <a:t>relaxants</a:t>
            </a:r>
            <a:r>
              <a:rPr lang="en-US" sz="2800" dirty="0"/>
              <a:t>, </a:t>
            </a:r>
            <a:r>
              <a:rPr lang="en-US" sz="2800" dirty="0">
                <a:solidFill>
                  <a:srgbClr val="FF0000"/>
                </a:solidFill>
              </a:rPr>
              <a:t>latex</a:t>
            </a:r>
            <a:r>
              <a:rPr lang="en-US" sz="2800" dirty="0"/>
              <a:t> </a:t>
            </a:r>
            <a:r>
              <a:rPr lang="en-US" sz="2800" dirty="0" smtClean="0"/>
              <a:t>and </a:t>
            </a:r>
            <a:r>
              <a:rPr lang="en-US" sz="2800" dirty="0" smtClean="0">
                <a:solidFill>
                  <a:srgbClr val="FF0000"/>
                </a:solidFill>
              </a:rPr>
              <a:t>antibiotics</a:t>
            </a:r>
            <a:r>
              <a:rPr lang="en-US" sz="2800" dirty="0" smtClean="0"/>
              <a:t> </a:t>
            </a:r>
            <a:r>
              <a:rPr lang="en-US" sz="2800" dirty="0"/>
              <a:t>are the most common </a:t>
            </a:r>
            <a:r>
              <a:rPr lang="en-US" sz="2800" dirty="0" err="1"/>
              <a:t>anaesthetic</a:t>
            </a:r>
            <a:r>
              <a:rPr lang="en-US" sz="2800" dirty="0"/>
              <a:t> allergens, </a:t>
            </a:r>
            <a:r>
              <a:rPr lang="en-US" sz="2800" dirty="0" smtClean="0"/>
              <a:t>and prevention </a:t>
            </a:r>
            <a:r>
              <a:rPr lang="en-US" sz="2800" dirty="0"/>
              <a:t>is the most important component to decrease </a:t>
            </a:r>
            <a:r>
              <a:rPr lang="en-US" sz="2800" dirty="0" smtClean="0"/>
              <a:t>the risk.</a:t>
            </a:r>
          </a:p>
          <a:p>
            <a:r>
              <a:rPr lang="en-US" sz="2800" dirty="0" smtClean="0"/>
              <a:t>Post-operative </a:t>
            </a:r>
            <a:r>
              <a:rPr lang="en-US" sz="2800" dirty="0"/>
              <a:t>referral to an allergist for identification </a:t>
            </a:r>
            <a:r>
              <a:rPr lang="en-US" sz="2800" dirty="0" smtClean="0"/>
              <a:t>of the </a:t>
            </a:r>
            <a:r>
              <a:rPr lang="en-US" sz="2800" dirty="0"/>
              <a:t>causative allergen is important to </a:t>
            </a:r>
            <a:r>
              <a:rPr lang="en-US" sz="2800" dirty="0">
                <a:solidFill>
                  <a:srgbClr val="FF0000"/>
                </a:solidFill>
              </a:rPr>
              <a:t>prevent future </a:t>
            </a:r>
            <a:r>
              <a:rPr lang="en-US" sz="2800" dirty="0" smtClean="0">
                <a:solidFill>
                  <a:srgbClr val="FF0000"/>
                </a:solidFill>
              </a:rPr>
              <a:t>incidents of </a:t>
            </a:r>
            <a:r>
              <a:rPr lang="en-US" sz="2800" dirty="0">
                <a:solidFill>
                  <a:srgbClr val="FF0000"/>
                </a:solidFill>
              </a:rPr>
              <a:t>anaphylaxis</a:t>
            </a:r>
            <a:r>
              <a:rPr lang="en-US" sz="2800" dirty="0"/>
              <a:t>.</a:t>
            </a:r>
            <a:endParaRPr lang="th-TH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7584" y="1340768"/>
            <a:ext cx="7651576" cy="1828800"/>
          </a:xfrm>
        </p:spPr>
        <p:txBody>
          <a:bodyPr>
            <a:normAutofit/>
          </a:bodyPr>
          <a:lstStyle/>
          <a:p>
            <a:pPr algn="ctr"/>
            <a:r>
              <a:rPr lang="en-US" sz="7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Any Questions ?</a:t>
            </a:r>
            <a:endParaRPr lang="th-TH" sz="7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1640" y="3429000"/>
            <a:ext cx="6705600" cy="685800"/>
          </a:xfrm>
        </p:spPr>
        <p:txBody>
          <a:bodyPr>
            <a:normAutofit fontScale="77500" lnSpcReduction="20000"/>
          </a:bodyPr>
          <a:lstStyle/>
          <a:p>
            <a:pPr algn="ctr"/>
            <a:r>
              <a:rPr lang="en-US" sz="6000" dirty="0" smtClean="0"/>
              <a:t>[ </a:t>
            </a:r>
            <a:r>
              <a:rPr lang="th-TH" sz="6000" dirty="0" smtClean="0"/>
              <a:t>มีปัญหาไหมครับ? </a:t>
            </a:r>
            <a:r>
              <a:rPr lang="en-US" sz="6000" dirty="0" smtClean="0"/>
              <a:t>]</a:t>
            </a:r>
            <a:endParaRPr lang="th-TH" sz="6000" dirty="0"/>
          </a:p>
        </p:txBody>
      </p:sp>
      <p:sp>
        <p:nvSpPr>
          <p:cNvPr id="4" name="TextBox 3"/>
          <p:cNvSpPr txBox="1"/>
          <p:nvPr/>
        </p:nvSpPr>
        <p:spPr>
          <a:xfrm>
            <a:off x="2771800" y="6013737"/>
            <a:ext cx="590465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6000" b="1" dirty="0" smtClean="0"/>
              <a:t>ยังไม่จบนะครับ ... มีอีก</a:t>
            </a:r>
            <a:endParaRPr lang="th-TH" sz="6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en-US" sz="3200" dirty="0"/>
              <a:t>The worldwide reported rate of allergic reactions during </a:t>
            </a:r>
            <a:r>
              <a:rPr lang="en-US" sz="3200" dirty="0" err="1" smtClean="0"/>
              <a:t>anaesthesia</a:t>
            </a:r>
            <a:r>
              <a:rPr lang="en-US" sz="3200" dirty="0" smtClean="0"/>
              <a:t> is </a:t>
            </a:r>
            <a:r>
              <a:rPr lang="en-US" sz="3200" dirty="0">
                <a:solidFill>
                  <a:srgbClr val="FF0000"/>
                </a:solidFill>
              </a:rPr>
              <a:t>difficult to estimate</a:t>
            </a:r>
            <a:r>
              <a:rPr lang="en-US" sz="3200" dirty="0"/>
              <a:t>, with quoted </a:t>
            </a:r>
            <a:r>
              <a:rPr lang="en-US" sz="3200" dirty="0" smtClean="0"/>
              <a:t>incidences of 1:3500 </a:t>
            </a:r>
            <a:r>
              <a:rPr lang="en-US" sz="3200" dirty="0"/>
              <a:t>(Canada), </a:t>
            </a:r>
            <a:r>
              <a:rPr lang="en-US" sz="3200" dirty="0" smtClean="0"/>
              <a:t>1:6000 </a:t>
            </a:r>
            <a:r>
              <a:rPr lang="en-US" sz="3200" dirty="0"/>
              <a:t>(Norway), 1:10000 to </a:t>
            </a:r>
            <a:r>
              <a:rPr lang="en-US" sz="3200" dirty="0" smtClean="0"/>
              <a:t>1:20000 (Australia</a:t>
            </a:r>
            <a:r>
              <a:rPr lang="en-US" sz="3200" dirty="0"/>
              <a:t>) and </a:t>
            </a:r>
            <a:r>
              <a:rPr lang="en-US" sz="3200" dirty="0" smtClean="0"/>
              <a:t>1:34000 </a:t>
            </a:r>
            <a:r>
              <a:rPr lang="en-US" sz="3200" dirty="0"/>
              <a:t>(single centre, </a:t>
            </a:r>
            <a:r>
              <a:rPr lang="en-US" sz="3200" dirty="0" smtClean="0"/>
              <a:t>USA)</a:t>
            </a:r>
          </a:p>
          <a:p>
            <a:r>
              <a:rPr lang="en-US" sz="3200" dirty="0" smtClean="0"/>
              <a:t>Allergies to every </a:t>
            </a:r>
            <a:r>
              <a:rPr lang="en-US" sz="3200" dirty="0"/>
              <a:t>drug used in </a:t>
            </a:r>
            <a:r>
              <a:rPr lang="en-US" sz="3200" dirty="0" err="1"/>
              <a:t>anaesthesia</a:t>
            </a:r>
            <a:r>
              <a:rPr lang="en-US" sz="3200" dirty="0"/>
              <a:t> (except </a:t>
            </a:r>
            <a:r>
              <a:rPr lang="en-US" sz="3200" dirty="0" smtClean="0"/>
              <a:t> the </a:t>
            </a:r>
            <a:r>
              <a:rPr lang="en-US" sz="3200" dirty="0"/>
              <a:t>volatiles) </a:t>
            </a:r>
            <a:r>
              <a:rPr lang="en-US" sz="3200" dirty="0" smtClean="0"/>
              <a:t>have been </a:t>
            </a:r>
            <a:r>
              <a:rPr lang="en-US" sz="3200" dirty="0"/>
              <a:t>documented, with </a:t>
            </a:r>
            <a:r>
              <a:rPr lang="en-US" sz="3200" dirty="0">
                <a:solidFill>
                  <a:srgbClr val="FF0000"/>
                </a:solidFill>
              </a:rPr>
              <a:t>muscle relaxants </a:t>
            </a:r>
            <a:r>
              <a:rPr lang="en-US" sz="3200" dirty="0"/>
              <a:t>and </a:t>
            </a:r>
            <a:r>
              <a:rPr lang="en-US" sz="3200" dirty="0">
                <a:solidFill>
                  <a:srgbClr val="FF0000"/>
                </a:solidFill>
              </a:rPr>
              <a:t>antibiotics</a:t>
            </a:r>
            <a:r>
              <a:rPr lang="en-US" sz="3200" dirty="0"/>
              <a:t> </a:t>
            </a:r>
            <a:r>
              <a:rPr lang="en-US" sz="3200" dirty="0" smtClean="0"/>
              <a:t>alternating as </a:t>
            </a:r>
            <a:r>
              <a:rPr lang="en-US" sz="3200" dirty="0"/>
              <a:t>leading causes.</a:t>
            </a:r>
            <a:endParaRPr lang="th-TH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PATHOPHYSIOLOGY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Anaphylaxis </a:t>
            </a:r>
            <a:r>
              <a:rPr lang="en-US" sz="3200" dirty="0"/>
              <a:t>is an immediate immunologically </a:t>
            </a:r>
            <a:r>
              <a:rPr lang="en-US" sz="3200" dirty="0" smtClean="0"/>
              <a:t>mediated severe </a:t>
            </a:r>
            <a:r>
              <a:rPr lang="en-US" sz="3200" dirty="0"/>
              <a:t>allergic reaction to an administered </a:t>
            </a:r>
            <a:r>
              <a:rPr lang="en-US" sz="3200" dirty="0" smtClean="0"/>
              <a:t>substance.</a:t>
            </a:r>
            <a:endParaRPr lang="en-US" sz="3200" dirty="0"/>
          </a:p>
          <a:p>
            <a:r>
              <a:rPr lang="en-US" sz="3200" dirty="0"/>
              <a:t>Classified as a </a:t>
            </a:r>
            <a:r>
              <a:rPr lang="en-US" sz="3200" dirty="0">
                <a:solidFill>
                  <a:srgbClr val="FF0000"/>
                </a:solidFill>
              </a:rPr>
              <a:t>type I</a:t>
            </a:r>
            <a:r>
              <a:rPr lang="en-US" sz="3200" dirty="0"/>
              <a:t> </a:t>
            </a:r>
            <a:r>
              <a:rPr lang="en-US" sz="3200" dirty="0">
                <a:solidFill>
                  <a:srgbClr val="FF0000"/>
                </a:solidFill>
              </a:rPr>
              <a:t>hypersensitivity </a:t>
            </a:r>
            <a:r>
              <a:rPr lang="en-US" sz="3200" dirty="0" smtClean="0">
                <a:solidFill>
                  <a:srgbClr val="FF0000"/>
                </a:solidFill>
              </a:rPr>
              <a:t>reaction</a:t>
            </a:r>
            <a:r>
              <a:rPr lang="en-US" sz="3200" dirty="0" smtClean="0"/>
              <a:t>, </a:t>
            </a:r>
            <a:r>
              <a:rPr lang="en-US" sz="3200" dirty="0"/>
              <a:t>it is now </a:t>
            </a:r>
            <a:r>
              <a:rPr lang="en-US" sz="3200" dirty="0" err="1"/>
              <a:t>recognised</a:t>
            </a:r>
            <a:r>
              <a:rPr lang="en-US" sz="3200" dirty="0"/>
              <a:t> that the reaction </a:t>
            </a:r>
            <a:r>
              <a:rPr lang="en-US" sz="3200" dirty="0" smtClean="0"/>
              <a:t>may be </a:t>
            </a:r>
            <a:r>
              <a:rPr lang="en-US" sz="3200" dirty="0" err="1"/>
              <a:t>IgE</a:t>
            </a:r>
            <a:r>
              <a:rPr lang="en-US" sz="3200" dirty="0"/>
              <a:t>-mediated or non </a:t>
            </a:r>
            <a:r>
              <a:rPr lang="en-US" sz="3200" dirty="0" err="1"/>
              <a:t>IgE</a:t>
            </a:r>
            <a:r>
              <a:rPr lang="en-US" sz="3200" dirty="0"/>
              <a:t>-mediated </a:t>
            </a:r>
            <a:r>
              <a:rPr lang="en-US" sz="3200" i="1" dirty="0" smtClean="0"/>
              <a:t>.</a:t>
            </a:r>
            <a:endParaRPr lang="en-US" sz="32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PATHOPHYSIOLOGY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Initial </a:t>
            </a:r>
            <a:r>
              <a:rPr lang="en-US" sz="3200" dirty="0" err="1"/>
              <a:t>sensitisation</a:t>
            </a:r>
            <a:r>
              <a:rPr lang="en-US" sz="3200" dirty="0"/>
              <a:t> occurs when the </a:t>
            </a:r>
            <a:r>
              <a:rPr lang="en-US" sz="3200" dirty="0">
                <a:solidFill>
                  <a:srgbClr val="FF0000"/>
                </a:solidFill>
              </a:rPr>
              <a:t>T </a:t>
            </a:r>
            <a:r>
              <a:rPr lang="en-US" sz="3200" dirty="0" smtClean="0">
                <a:solidFill>
                  <a:srgbClr val="FF0000"/>
                </a:solidFill>
              </a:rPr>
              <a:t>lymphocytes </a:t>
            </a:r>
            <a:r>
              <a:rPr lang="en-US" sz="3200" dirty="0" smtClean="0"/>
              <a:t>in </a:t>
            </a:r>
            <a:r>
              <a:rPr lang="en-US" sz="3200" dirty="0"/>
              <a:t>susceptible patients are presented with an allergen, </a:t>
            </a:r>
            <a:r>
              <a:rPr lang="en-US" sz="3200" dirty="0" smtClean="0"/>
              <a:t>and in </a:t>
            </a:r>
            <a:r>
              <a:rPr lang="en-US" sz="3200" dirty="0">
                <a:solidFill>
                  <a:srgbClr val="FF0000"/>
                </a:solidFill>
              </a:rPr>
              <a:t>response produce </a:t>
            </a:r>
            <a:r>
              <a:rPr lang="en-US" sz="3200" dirty="0" err="1">
                <a:solidFill>
                  <a:srgbClr val="FF0000"/>
                </a:solidFill>
              </a:rPr>
              <a:t>IgE</a:t>
            </a:r>
            <a:r>
              <a:rPr lang="en-US" sz="3200" dirty="0">
                <a:solidFill>
                  <a:srgbClr val="FF0000"/>
                </a:solidFill>
              </a:rPr>
              <a:t> antibodies</a:t>
            </a:r>
            <a:r>
              <a:rPr lang="en-US" sz="3200" dirty="0"/>
              <a:t>. </a:t>
            </a:r>
            <a:endParaRPr lang="en-US" sz="3200" dirty="0" smtClean="0"/>
          </a:p>
          <a:p>
            <a:r>
              <a:rPr lang="en-US" sz="3200" dirty="0" smtClean="0"/>
              <a:t>The </a:t>
            </a:r>
            <a:r>
              <a:rPr lang="en-US" sz="3200" dirty="0" err="1"/>
              <a:t>IgE</a:t>
            </a:r>
            <a:r>
              <a:rPr lang="en-US" sz="3200" dirty="0"/>
              <a:t> </a:t>
            </a:r>
            <a:r>
              <a:rPr lang="en-US" sz="3200" dirty="0" smtClean="0"/>
              <a:t>antibodies bind </a:t>
            </a:r>
            <a:r>
              <a:rPr lang="en-US" sz="3200" dirty="0"/>
              <a:t>to high affinity </a:t>
            </a:r>
            <a:r>
              <a:rPr lang="en-US" sz="3200" dirty="0" err="1"/>
              <a:t>FcεRI</a:t>
            </a:r>
            <a:r>
              <a:rPr lang="en-US" sz="3200" dirty="0"/>
              <a:t> receptors </a:t>
            </a:r>
            <a:r>
              <a:rPr lang="en-US" sz="3200" dirty="0" smtClean="0"/>
              <a:t>on </a:t>
            </a:r>
            <a:r>
              <a:rPr lang="en-US" sz="3200" dirty="0" smtClean="0">
                <a:solidFill>
                  <a:srgbClr val="FF0000"/>
                </a:solidFill>
              </a:rPr>
              <a:t>mast cells </a:t>
            </a:r>
            <a:r>
              <a:rPr lang="en-US" sz="3200" dirty="0" smtClean="0"/>
              <a:t>and </a:t>
            </a:r>
            <a:r>
              <a:rPr lang="en-US" sz="3200" dirty="0" err="1" smtClean="0">
                <a:solidFill>
                  <a:srgbClr val="FF0000"/>
                </a:solidFill>
              </a:rPr>
              <a:t>basophils</a:t>
            </a:r>
            <a:r>
              <a:rPr lang="en-US" sz="3200" dirty="0" smtClean="0"/>
              <a:t>, and </a:t>
            </a:r>
            <a:r>
              <a:rPr lang="en-US" sz="3200" dirty="0"/>
              <a:t>to low affinity </a:t>
            </a:r>
            <a:r>
              <a:rPr lang="en-US" sz="3200" dirty="0" err="1"/>
              <a:t>FcεRII</a:t>
            </a:r>
            <a:r>
              <a:rPr lang="en-US" sz="3200" dirty="0"/>
              <a:t> receptors of </a:t>
            </a:r>
            <a:r>
              <a:rPr lang="en-US" sz="3200" dirty="0" smtClean="0"/>
              <a:t>leucocytes, platelets </a:t>
            </a:r>
            <a:r>
              <a:rPr lang="en-US" sz="3200" dirty="0"/>
              <a:t>and </a:t>
            </a:r>
            <a:r>
              <a:rPr lang="en-US" sz="3200" dirty="0" err="1"/>
              <a:t>eosinphils</a:t>
            </a:r>
            <a:r>
              <a:rPr lang="en-US" sz="3200" dirty="0"/>
              <a:t>. </a:t>
            </a:r>
            <a:endParaRPr lang="en-US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PATHOPHYSIOLOGY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 </a:t>
            </a:r>
            <a:r>
              <a:rPr lang="en-US" sz="3200" dirty="0" smtClean="0">
                <a:solidFill>
                  <a:srgbClr val="FF0000"/>
                </a:solidFill>
              </a:rPr>
              <a:t>Re-exposure </a:t>
            </a:r>
            <a:r>
              <a:rPr lang="en-US" sz="3200" dirty="0"/>
              <a:t>to the same </a:t>
            </a:r>
            <a:r>
              <a:rPr lang="en-US" sz="3200" dirty="0" smtClean="0"/>
              <a:t>allergen results </a:t>
            </a:r>
            <a:r>
              <a:rPr lang="en-US" sz="3200" dirty="0"/>
              <a:t>in </a:t>
            </a:r>
            <a:r>
              <a:rPr lang="en-US" sz="3200" dirty="0">
                <a:solidFill>
                  <a:srgbClr val="FF0000"/>
                </a:solidFill>
              </a:rPr>
              <a:t>multivalent cross-linking of the </a:t>
            </a:r>
            <a:r>
              <a:rPr lang="en-US" sz="3200" dirty="0" err="1">
                <a:solidFill>
                  <a:srgbClr val="FF0000"/>
                </a:solidFill>
              </a:rPr>
              <a:t>IgE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smtClean="0">
                <a:solidFill>
                  <a:srgbClr val="FF0000"/>
                </a:solidFill>
              </a:rPr>
              <a:t>antibodies</a:t>
            </a:r>
            <a:r>
              <a:rPr lang="en-US" sz="3200" dirty="0" smtClean="0"/>
              <a:t> bound </a:t>
            </a:r>
            <a:r>
              <a:rPr lang="en-US" sz="3200" dirty="0"/>
              <a:t>to the high affinity receptors, activating </a:t>
            </a:r>
            <a:r>
              <a:rPr lang="en-US" sz="3200" dirty="0" smtClean="0"/>
              <a:t>intracellular transduction </a:t>
            </a:r>
            <a:r>
              <a:rPr lang="en-US" sz="3200" dirty="0"/>
              <a:t>cascades with release of preformed </a:t>
            </a:r>
            <a:r>
              <a:rPr lang="en-US" sz="3200" dirty="0" smtClean="0"/>
              <a:t>mediators </a:t>
            </a:r>
            <a:r>
              <a:rPr lang="en-US" sz="3200" dirty="0" smtClean="0">
                <a:solidFill>
                  <a:srgbClr val="FF0000"/>
                </a:solidFill>
              </a:rPr>
              <a:t>(histamine</a:t>
            </a:r>
            <a:r>
              <a:rPr lang="en-US" sz="3200" dirty="0">
                <a:solidFill>
                  <a:srgbClr val="FF0000"/>
                </a:solidFill>
              </a:rPr>
              <a:t>, </a:t>
            </a:r>
            <a:r>
              <a:rPr lang="en-US" sz="3200" dirty="0" err="1">
                <a:solidFill>
                  <a:srgbClr val="FF0000"/>
                </a:solidFill>
              </a:rPr>
              <a:t>tryptase</a:t>
            </a:r>
            <a:r>
              <a:rPr lang="en-US" sz="3200" dirty="0">
                <a:solidFill>
                  <a:srgbClr val="FF0000"/>
                </a:solidFill>
              </a:rPr>
              <a:t>, </a:t>
            </a:r>
            <a:r>
              <a:rPr lang="en-US" sz="3200" dirty="0" err="1">
                <a:solidFill>
                  <a:srgbClr val="FF0000"/>
                </a:solidFill>
              </a:rPr>
              <a:t>chymase</a:t>
            </a:r>
            <a:r>
              <a:rPr lang="en-US" sz="3200" dirty="0">
                <a:solidFill>
                  <a:srgbClr val="FF0000"/>
                </a:solidFill>
              </a:rPr>
              <a:t>, and heparin) </a:t>
            </a:r>
            <a:r>
              <a:rPr lang="en-US" sz="3200" dirty="0"/>
              <a:t>from </a:t>
            </a:r>
            <a:r>
              <a:rPr lang="en-US" sz="3200" dirty="0" smtClean="0"/>
              <a:t>mast cells </a:t>
            </a:r>
            <a:r>
              <a:rPr lang="en-US" sz="3200" dirty="0"/>
              <a:t>and </a:t>
            </a:r>
            <a:r>
              <a:rPr lang="en-US" sz="3200" dirty="0" err="1"/>
              <a:t>basophils</a:t>
            </a:r>
            <a:r>
              <a:rPr lang="en-US" sz="3200" dirty="0" smtClean="0"/>
              <a:t>.</a:t>
            </a:r>
          </a:p>
          <a:p>
            <a:r>
              <a:rPr lang="en-US" sz="3200" dirty="0" smtClean="0"/>
              <a:t>A very small </a:t>
            </a:r>
            <a:r>
              <a:rPr lang="en-US" sz="3200" dirty="0"/>
              <a:t>amount of antigen is required for this </a:t>
            </a:r>
            <a:r>
              <a:rPr lang="en-US" sz="3200" dirty="0" smtClean="0"/>
              <a:t>mechanism.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PATHOPHYSIOLOGY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 </a:t>
            </a:r>
            <a:r>
              <a:rPr lang="en-US" sz="3200" dirty="0" smtClean="0">
                <a:solidFill>
                  <a:srgbClr val="FF0000"/>
                </a:solidFill>
              </a:rPr>
              <a:t>Histamine release </a:t>
            </a:r>
            <a:r>
              <a:rPr lang="en-US" sz="3200" dirty="0" smtClean="0"/>
              <a:t>may be idiopathic, it maybe triggered directly (with physical factors such as </a:t>
            </a:r>
            <a:r>
              <a:rPr lang="en-US" sz="3200" dirty="0" smtClean="0">
                <a:solidFill>
                  <a:srgbClr val="FF0000"/>
                </a:solidFill>
              </a:rPr>
              <a:t>cold or heat</a:t>
            </a:r>
            <a:r>
              <a:rPr lang="en-US" sz="3200" dirty="0" smtClean="0"/>
              <a:t>, </a:t>
            </a:r>
            <a:r>
              <a:rPr lang="en-US" sz="3200" dirty="0" smtClean="0">
                <a:solidFill>
                  <a:srgbClr val="FF0000"/>
                </a:solidFill>
              </a:rPr>
              <a:t>morphine</a:t>
            </a:r>
            <a:r>
              <a:rPr lang="en-US" sz="3200" dirty="0" smtClean="0"/>
              <a:t> and </a:t>
            </a:r>
            <a:r>
              <a:rPr lang="en-US" sz="3200" dirty="0" err="1" smtClean="0">
                <a:solidFill>
                  <a:srgbClr val="FF0000"/>
                </a:solidFill>
              </a:rPr>
              <a:t>vancomycin</a:t>
            </a:r>
            <a:r>
              <a:rPr lang="en-US" sz="3200" dirty="0" smtClean="0"/>
              <a:t>), or may be released in response to </a:t>
            </a:r>
            <a:r>
              <a:rPr lang="en-US" sz="3200" dirty="0" err="1" smtClean="0"/>
              <a:t>bradykinin</a:t>
            </a:r>
            <a:r>
              <a:rPr lang="en-US" sz="3200" dirty="0" smtClean="0"/>
              <a:t> or complement activation.</a:t>
            </a:r>
          </a:p>
          <a:p>
            <a:endParaRPr lang="th-TH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795</TotalTime>
  <Words>2177</Words>
  <Application>Microsoft Office PowerPoint</Application>
  <PresentationFormat>On-screen Show (4:3)</PresentationFormat>
  <Paragraphs>157</Paragraphs>
  <Slides>43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44" baseType="lpstr">
      <vt:lpstr>Median</vt:lpstr>
      <vt:lpstr> ALLERGIC REACTIONS  AND ANAPHYLAXIS  DURING ANAESTHESIA</vt:lpstr>
      <vt:lpstr>INTRODUCTION</vt:lpstr>
      <vt:lpstr>INTRODUCTION</vt:lpstr>
      <vt:lpstr>INTRODUCTION</vt:lpstr>
      <vt:lpstr>INTRODUCTION</vt:lpstr>
      <vt:lpstr>PATHOPHYSIOLOGY</vt:lpstr>
      <vt:lpstr>PATHOPHYSIOLOGY</vt:lpstr>
      <vt:lpstr>PATHOPHYSIOLOGY</vt:lpstr>
      <vt:lpstr>PATHOPHYSIOLOGY</vt:lpstr>
      <vt:lpstr>PREVENTION AND DIAGNOSIS</vt:lpstr>
      <vt:lpstr>PREVENTION AND DIAGNOSIS</vt:lpstr>
      <vt:lpstr>PREVENTION AND DIAGNOSIS</vt:lpstr>
      <vt:lpstr>Clinical criteria for diagnosing anaphylaxis</vt:lpstr>
      <vt:lpstr>Clinical criteria for diagnosing anaphylaxis</vt:lpstr>
      <vt:lpstr>Clinical criteria for diagnosing anaphylaxis</vt:lpstr>
      <vt:lpstr>Clinical criteria for diagnosing anaphylaxis</vt:lpstr>
      <vt:lpstr>Slide 17</vt:lpstr>
      <vt:lpstr>SPECIFIC DRUGS</vt:lpstr>
      <vt:lpstr>NEURO MUSCULAR BLOCKING AGENTS</vt:lpstr>
      <vt:lpstr>NEURO MUSCULAR BLOCKING AGENTS</vt:lpstr>
      <vt:lpstr>NEURO MUSCULAR BLOCKING AGENTS</vt:lpstr>
      <vt:lpstr>NEURO MUSCULAR BLOCKING AGENTS</vt:lpstr>
      <vt:lpstr>ANTIBIOTICS</vt:lpstr>
      <vt:lpstr>ANTIBIOTICS</vt:lpstr>
      <vt:lpstr>LATEX</vt:lpstr>
      <vt:lpstr>LATEX</vt:lpstr>
      <vt:lpstr>LOCAL ANAESTHETICS</vt:lpstr>
      <vt:lpstr>LOCAL ANAESTHETICS</vt:lpstr>
      <vt:lpstr>OPIOIDS</vt:lpstr>
      <vt:lpstr>INDUCTION AGENTS</vt:lpstr>
      <vt:lpstr>INDUCTION AGENTS</vt:lpstr>
      <vt:lpstr>INDUCTION AGENTS</vt:lpstr>
      <vt:lpstr>VOLATILE AGENTS</vt:lpstr>
      <vt:lpstr>OTHER POTENTIAL PERI-OPERATIVE ALLERGENS</vt:lpstr>
      <vt:lpstr>OTHER POTENTIAL PERI-OPERATIVE ALLERGENS</vt:lpstr>
      <vt:lpstr>MANAGEMENT</vt:lpstr>
      <vt:lpstr>MANAGEMENT</vt:lpstr>
      <vt:lpstr>MANAGEMENT</vt:lpstr>
      <vt:lpstr>Slide 39</vt:lpstr>
      <vt:lpstr>MANAGEMENT</vt:lpstr>
      <vt:lpstr>MANAGEMENT</vt:lpstr>
      <vt:lpstr>SUMMARY</vt:lpstr>
      <vt:lpstr>Any Questions 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ALLERGIC REACTIONS AND ANAPHYLAXIS DURING ANAESTHESIA</dc:title>
  <dc:creator>User</dc:creator>
  <cp:lastModifiedBy>User</cp:lastModifiedBy>
  <cp:revision>51</cp:revision>
  <dcterms:created xsi:type="dcterms:W3CDTF">2016-09-22T08:56:19Z</dcterms:created>
  <dcterms:modified xsi:type="dcterms:W3CDTF">2016-10-04T05:47:53Z</dcterms:modified>
</cp:coreProperties>
</file>