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94.xml" ContentType="application/vnd.openxmlformats-officedocument.presentationml.slide+xml"/>
  <Override PartName="/ppt/slides/slide142.xml" ContentType="application/vnd.openxmlformats-officedocument.presentationml.slide+xml"/>
  <Override PartName="/ppt/slides/slide2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slides/slide120.xml" ContentType="application/vnd.openxmlformats-officedocument.presentationml.slide+xml"/>
  <Override PartName="/ppt/slides/slide131.xml" ContentType="application/vnd.openxmlformats-officedocument.presentationml.slide+xml"/>
  <Override PartName="/ppt/slides/slide218.xml" ContentType="application/vnd.openxmlformats-officedocument.presentationml.slide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s/slide207.xml" ContentType="application/vnd.openxmlformats-officedocument.presentationml.slid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2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69.xml" ContentType="application/vnd.openxmlformats-officedocument.presentationml.slide+xml"/>
  <Override PartName="/ppt/slides/slide221.xml" ContentType="application/vnd.openxmlformats-officedocument.presentationml.slide+xml"/>
  <Override PartName="/ppt/tableStyles.xml" ContentType="application/vnd.openxmlformats-officedocument.presentationml.tableStyles+xml"/>
  <Override PartName="/ppt/slides/slide147.xml" ContentType="application/vnd.openxmlformats-officedocument.presentationml.slide+xml"/>
  <Override PartName="/ppt/slides/slide158.xml" ContentType="application/vnd.openxmlformats-officedocument.presentationml.slide+xml"/>
  <Override PartName="/ppt/slides/slide194.xml" ContentType="application/vnd.openxmlformats-officedocument.presentationml.slide+xml"/>
  <Override PartName="/ppt/slides/slide210.xml" ContentType="application/vnd.openxmlformats-officedocument.presentationml.slide+xml"/>
  <Override PartName="/ppt/slides/slide99.xml" ContentType="application/vnd.openxmlformats-officedocument.presentationml.slide+xml"/>
  <Override PartName="/ppt/slides/slide136.xml" ContentType="application/vnd.openxmlformats-officedocument.presentationml.slide+xml"/>
  <Override PartName="/ppt/slides/slide183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25.xml" ContentType="application/vnd.openxmlformats-officedocument.presentationml.slide+xml"/>
  <Override PartName="/ppt/slides/slide172.xml" ContentType="application/vnd.openxmlformats-officedocument.presentationml.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66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s/slide150.xml" ContentType="application/vnd.openxmlformats-officedocument.presentationml.slide+xml"/>
  <Override PartName="/ppt/slides/slide161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55.xml" ContentType="application/vnd.openxmlformats-officedocument.presentationml.slide+xml"/>
  <Override PartName="/ppt/slides/slide237.xml" ContentType="application/vnd.openxmlformats-officedocument.presentationml.slide+xml"/>
  <Override PartName="/ppt/theme/theme2.xml" ContentType="application/vnd.openxmlformats-officedocument.them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s/slide215.xml" ContentType="application/vnd.openxmlformats-officedocument.presentationml.slide+xml"/>
  <Override PartName="/ppt/slides/slide226.xml" ContentType="application/vnd.openxmlformats-officedocument.presentationml.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199.xml" ContentType="application/vnd.openxmlformats-officedocument.presentationml.slide+xml"/>
  <Override PartName="/ppt/slides/slide204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8.xml" ContentType="application/vnd.openxmlformats-officedocument.presentationml.slide+xml"/>
  <Override PartName="/ppt/slides/slide119.xml" ContentType="application/vnd.openxmlformats-officedocument.presentationml.slide+xml"/>
  <Override PartName="/ppt/slides/slide148.xml" ContentType="application/vnd.openxmlformats-officedocument.presentationml.slide+xml"/>
  <Override PartName="/ppt/slides/slide166.xml" ContentType="application/vnd.openxmlformats-officedocument.presentationml.slide+xml"/>
  <Override PartName="/ppt/slides/slide177.xml" ContentType="application/vnd.openxmlformats-officedocument.presentationml.slide+xml"/>
  <Override PartName="/ppt/slides/slide195.xml" ContentType="application/vnd.openxmlformats-officedocument.presentationml.slide+xml"/>
  <Override PartName="/ppt/slides/slide20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108.xml" ContentType="application/vnd.openxmlformats-officedocument.presentationml.slide+xml"/>
  <Override PartName="/ppt/slides/slide126.xml" ContentType="application/vnd.openxmlformats-officedocument.presentationml.slide+xml"/>
  <Override PartName="/ppt/slides/slide137.xml" ContentType="application/vnd.openxmlformats-officedocument.presentationml.slide+xml"/>
  <Override PartName="/ppt/slides/slide155.xml" ContentType="application/vnd.openxmlformats-officedocument.presentationml.slide+xml"/>
  <Override PartName="/ppt/slides/slide173.xml" ContentType="application/vnd.openxmlformats-officedocument.presentationml.slide+xml"/>
  <Override PartName="/ppt/slides/slide184.xml" ContentType="application/vnd.openxmlformats-officedocument.presentationml.slide+xml"/>
  <Override PartName="/ppt/slides/slide49.xml" ContentType="application/vnd.openxmlformats-officedocument.presentationml.slide+xml"/>
  <Override PartName="/ppt/slides/slide78.xml" ContentType="application/vnd.openxmlformats-officedocument.presentationml.slide+xml"/>
  <Override PartName="/ppt/slides/slide96.xml" ContentType="application/vnd.openxmlformats-officedocument.presentationml.slide+xml"/>
  <Override PartName="/ppt/slides/slide115.xml" ContentType="application/vnd.openxmlformats-officedocument.presentationml.slide+xml"/>
  <Override PartName="/ppt/slides/slide144.xml" ContentType="application/vnd.openxmlformats-officedocument.presentationml.slide+xml"/>
  <Override PartName="/ppt/slides/slide162.xml" ContentType="application/vnd.openxmlformats-officedocument.presentationml.slide+xml"/>
  <Override PartName="/ppt/slides/slide191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s/slide122.xml" ContentType="application/vnd.openxmlformats-officedocument.presentationml.slide+xml"/>
  <Override PartName="/ppt/slides/slide133.xml" ContentType="application/vnd.openxmlformats-officedocument.presentationml.slide+xml"/>
  <Override PartName="/ppt/slides/slide151.xml" ContentType="application/vnd.openxmlformats-officedocument.presentationml.slide+xml"/>
  <Override PartName="/ppt/slides/slide180.xml" ContentType="application/vnd.openxmlformats-officedocument.presentationml.slide+xml"/>
  <Override PartName="/ppt/slides/slide2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s/slide140.xml" ContentType="application/vnd.openxmlformats-officedocument.presentationml.slide+xml"/>
  <Override PartName="/ppt/slides/slide209.xml" ContentType="application/vnd.openxmlformats-officedocument.presentationml.slide+xml"/>
  <Override PartName="/ppt/slides/slide2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Override PartName="/ppt/slides/slide216.xml" ContentType="application/vnd.openxmlformats-officedocument.presentationml.slide+xml"/>
  <Override PartName="/ppt/slides/slide234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89.xml" ContentType="application/vnd.openxmlformats-officedocument.presentationml.slide+xml"/>
  <Override PartName="/ppt/slides/slide205.xml" ContentType="application/vnd.openxmlformats-officedocument.presentationml.slide+xml"/>
  <Override PartName="/ppt/slides/slide223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s/slide149.xml" ContentType="application/vnd.openxmlformats-officedocument.presentationml.slide+xml"/>
  <Override PartName="/ppt/slides/slide178.xml" ContentType="application/vnd.openxmlformats-officedocument.presentationml.slide+xml"/>
  <Override PartName="/ppt/slides/slide196.xml" ContentType="application/vnd.openxmlformats-officedocument.presentationml.slide+xml"/>
  <Override PartName="/ppt/slides/slide212.xml" ContentType="application/vnd.openxmlformats-officedocument.presentationml.slide+xml"/>
  <Override PartName="/ppt/slides/slide2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38.xml" ContentType="application/vnd.openxmlformats-officedocument.presentationml.slide+xml"/>
  <Override PartName="/ppt/slides/slide167.xml" ContentType="application/vnd.openxmlformats-officedocument.presentationml.slide+xml"/>
  <Override PartName="/ppt/slides/slide185.xml" ContentType="application/vnd.openxmlformats-officedocument.presentationml.slide+xml"/>
  <Override PartName="/ppt/slides/slide201.xml" ContentType="application/vnd.openxmlformats-officedocument.presentationml.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127.xml" ContentType="application/vnd.openxmlformats-officedocument.presentationml.slide+xml"/>
  <Override PartName="/ppt/slides/slide145.xml" ContentType="application/vnd.openxmlformats-officedocument.presentationml.slide+xml"/>
  <Override PartName="/ppt/slides/slide156.xml" ContentType="application/vnd.openxmlformats-officedocument.presentationml.slide+xml"/>
  <Override PartName="/ppt/slides/slide174.xml" ContentType="application/vnd.openxmlformats-officedocument.presentationml.slide+xml"/>
  <Override PartName="/ppt/slides/slide192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s/slide134.xml" ContentType="application/vnd.openxmlformats-officedocument.presentationml.slide+xml"/>
  <Override PartName="/ppt/slides/slide163.xml" ContentType="application/vnd.openxmlformats-officedocument.presentationml.slide+xml"/>
  <Override PartName="/ppt/slides/slide181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slides/slide123.xml" ContentType="application/vnd.openxmlformats-officedocument.presentationml.slide+xml"/>
  <Override PartName="/ppt/slides/slide141.xml" ContentType="application/vnd.openxmlformats-officedocument.presentationml.slide+xml"/>
  <Override PartName="/ppt/slides/slide152.xml" ContentType="application/vnd.openxmlformats-officedocument.presentationml.slide+xml"/>
  <Override PartName="/ppt/slides/slide170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s/slide130.xml" ContentType="application/vnd.openxmlformats-officedocument.presentationml.slide+xml"/>
  <Override PartName="/ppt/slides/slide217.xml" ContentType="application/vnd.openxmlformats-officedocument.presentationml.slide+xml"/>
  <Override PartName="/ppt/slides/slide228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Override PartName="/ppt/slides/slide206.xml" ContentType="application/vnd.openxmlformats-officedocument.presentationml.slide+xml"/>
  <Override PartName="/ppt/slides/slide235.xml" ContentType="application/vnd.openxmlformats-officedocument.presentationml.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s/slide213.xml" ContentType="application/vnd.openxmlformats-officedocument.presentationml.slide+xml"/>
  <Override PartName="/ppt/slides/slide224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0.xml" ContentType="application/vnd.openxmlformats-officedocument.presentationml.slide+xml"/>
  <Override PartName="/ppt/slides/slide168.xml" ContentType="application/vnd.openxmlformats-officedocument.presentationml.slide+xml"/>
  <Override PartName="/ppt/slides/slide179.xml" ContentType="application/vnd.openxmlformats-officedocument.presentationml.slide+xml"/>
  <Override PartName="/ppt/slides/slide197.xml" ContentType="application/vnd.openxmlformats-officedocument.presentationml.slide+xml"/>
  <Override PartName="/ppt/slides/slide202.xml" ContentType="application/vnd.openxmlformats-officedocument.presentationml.slide+xml"/>
  <Override PartName="/ppt/slides/slide231.xml" ContentType="application/vnd.openxmlformats-officedocument.presentationml.slide+xml"/>
  <Override PartName="/ppt/slides/slide139.xml" ContentType="application/vnd.openxmlformats-officedocument.presentationml.slide+xml"/>
  <Override PartName="/ppt/slides/slide157.xml" ContentType="application/vnd.openxmlformats-officedocument.presentationml.slide+xml"/>
  <Override PartName="/ppt/slides/slide186.xml" ContentType="application/vnd.openxmlformats-officedocument.presentationml.slide+xml"/>
  <Override PartName="/ppt/slides/slide220.xml" ContentType="application/vnd.openxmlformats-officedocument.presentationml.slide+xml"/>
  <Override PartName="/ppt/slides/slide98.xml" ContentType="application/vnd.openxmlformats-officedocument.presentationml.slide+xml"/>
  <Override PartName="/ppt/slides/slide117.xml" ContentType="application/vnd.openxmlformats-officedocument.presentationml.slide+xml"/>
  <Override PartName="/ppt/slides/slide128.xml" ContentType="application/vnd.openxmlformats-officedocument.presentationml.slide+xml"/>
  <Override PartName="/ppt/slides/slide146.xml" ContentType="application/vnd.openxmlformats-officedocument.presentationml.slide+xml"/>
  <Override PartName="/ppt/slides/slide164.xml" ContentType="application/vnd.openxmlformats-officedocument.presentationml.slide+xml"/>
  <Override PartName="/ppt/slides/slide175.xml" ContentType="application/vnd.openxmlformats-officedocument.presentationml.slide+xml"/>
  <Override PartName="/ppt/slides/slide193.xml" ContentType="application/vnd.openxmlformats-officedocument.presentationml.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  <Override PartName="/ppt/slides/slide106.xml" ContentType="application/vnd.openxmlformats-officedocument.presentationml.slide+xml"/>
  <Override PartName="/ppt/slides/slide124.xml" ContentType="application/vnd.openxmlformats-officedocument.presentationml.slide+xml"/>
  <Override PartName="/ppt/slides/slide135.xml" ContentType="application/vnd.openxmlformats-officedocument.presentationml.slide+xml"/>
  <Override PartName="/ppt/slides/slide153.xml" ContentType="application/vnd.openxmlformats-officedocument.presentationml.slide+xml"/>
  <Override PartName="/ppt/slides/slide171.xml" ContentType="application/vnd.openxmlformats-officedocument.presentationml.slide+xml"/>
  <Override PartName="/ppt/slides/slide182.xml" ContentType="application/vnd.openxmlformats-officedocument.presentationml.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slides/slide113.xml" ContentType="application/vnd.openxmlformats-officedocument.presentationml.slide+xml"/>
  <Override PartName="/ppt/slides/slide160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102.xml" ContentType="application/vnd.openxmlformats-officedocument.presentationml.slide+xml"/>
  <Override PartName="/ppt/slides/slide2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43.xml" ContentType="application/vnd.openxmlformats-officedocument.presentationml.slide+xml"/>
  <Override PartName="/ppt/slides/slide90.xml" ContentType="application/vnd.openxmlformats-officedocument.presentationml.slide+xml"/>
  <Override PartName="/ppt/slides/slide225.xml" ContentType="application/vnd.openxmlformats-officedocument.presentationml.slide+xml"/>
  <Override PartName="/ppt/theme/theme1.xml" ContentType="application/vnd.openxmlformats-officedocument.theme+xml"/>
  <Override PartName="/ppt/slides/slide32.xml" ContentType="application/vnd.openxmlformats-officedocument.presentationml.slide+xml"/>
  <Override PartName="/ppt/slides/slide214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slides/slide187.xml" ContentType="application/vnd.openxmlformats-officedocument.presentationml.slide+xml"/>
  <Override PartName="/ppt/slides/slide198.xml" ContentType="application/vnd.openxmlformats-officedocument.presentationml.slide+xml"/>
  <Override PartName="/ppt/slides/slide203.xml" ContentType="application/vnd.openxmlformats-officedocument.presentationml.slide+xml"/>
  <Override PartName="/ppt/slides/slide129.xml" ContentType="application/vnd.openxmlformats-officedocument.presentationml.slide+xml"/>
  <Override PartName="/ppt/slides/slide176.xml" ContentType="application/vnd.openxmlformats-officedocument.presentationml.slide+xml"/>
  <Override PartName="/ppt/slides/slide118.xml" ContentType="application/vnd.openxmlformats-officedocument.presentationml.slide+xml"/>
  <Override PartName="/ppt/slides/slide165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107.xml" ContentType="application/vnd.openxmlformats-officedocument.presentationml.slide+xml"/>
  <Override PartName="/ppt/slides/slide143.xml" ContentType="application/vnd.openxmlformats-officedocument.presentationml.slide+xml"/>
  <Override PartName="/ppt/slides/slide154.xml" ContentType="application/vnd.openxmlformats-officedocument.presentationml.slide+xml"/>
  <Override PartName="/ppt/slides/slide190.xml" ContentType="application/vnd.openxmlformats-officedocument.presentationml.slide+xml"/>
  <Override PartName="/ppt/viewProps.xml" ContentType="application/vnd.openxmlformats-officedocument.presentationml.viewProps+xml"/>
  <Override PartName="/ppt/slides/slide48.xml" ContentType="application/vnd.openxmlformats-officedocument.presentationml.slide+xml"/>
  <Override PartName="/ppt/slides/slide95.xml" ContentType="application/vnd.openxmlformats-officedocument.presentationml.slide+xml"/>
  <Override PartName="/ppt/slides/slide132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slides/slide208.xml" ContentType="application/vnd.openxmlformats-officedocument.presentationml.slide+xml"/>
  <Override PartName="/ppt/slides/slide219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62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51.xml" ContentType="application/vnd.openxmlformats-officedocument.presentationml.slide+xml"/>
  <Override PartName="/ppt/slides/slide233.xml" ContentType="application/vnd.openxmlformats-officedocument.presentationml.slide+xml"/>
  <Override PartName="/ppt/slides/slide40.xml" ContentType="application/vnd.openxmlformats-officedocument.presentationml.slide+xml"/>
  <Override PartName="/ppt/slides/slide159.xml" ContentType="application/vnd.openxmlformats-officedocument.presentationml.slide+xml"/>
  <Override PartName="/ppt/slides/slide211.xml" ContentType="application/vnd.openxmlformats-officedocument.presentationml.slide+xml"/>
  <Override PartName="/ppt/slides/slide22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0"/>
  </p:notesMasterIdLst>
  <p:sldIdLst>
    <p:sldId id="503" r:id="rId2"/>
    <p:sldId id="257" r:id="rId3"/>
    <p:sldId id="258" r:id="rId4"/>
    <p:sldId id="535" r:id="rId5"/>
    <p:sldId id="259" r:id="rId6"/>
    <p:sldId id="260" r:id="rId7"/>
    <p:sldId id="428" r:id="rId8"/>
    <p:sldId id="508" r:id="rId9"/>
    <p:sldId id="509" r:id="rId10"/>
    <p:sldId id="510" r:id="rId11"/>
    <p:sldId id="511" r:id="rId12"/>
    <p:sldId id="512" r:id="rId13"/>
    <p:sldId id="264" r:id="rId14"/>
    <p:sldId id="265" r:id="rId15"/>
    <p:sldId id="430" r:id="rId16"/>
    <p:sldId id="412" r:id="rId17"/>
    <p:sldId id="431" r:id="rId18"/>
    <p:sldId id="413" r:id="rId19"/>
    <p:sldId id="414" r:id="rId20"/>
    <p:sldId id="415" r:id="rId21"/>
    <p:sldId id="505" r:id="rId22"/>
    <p:sldId id="536" r:id="rId23"/>
    <p:sldId id="506" r:id="rId24"/>
    <p:sldId id="274" r:id="rId25"/>
    <p:sldId id="275" r:id="rId26"/>
    <p:sldId id="276" r:id="rId27"/>
    <p:sldId id="277" r:id="rId28"/>
    <p:sldId id="500" r:id="rId29"/>
    <p:sldId id="501" r:id="rId30"/>
    <p:sldId id="435" r:id="rId31"/>
    <p:sldId id="278" r:id="rId32"/>
    <p:sldId id="279" r:id="rId33"/>
    <p:sldId id="513" r:id="rId34"/>
    <p:sldId id="280" r:id="rId35"/>
    <p:sldId id="281" r:id="rId36"/>
    <p:sldId id="282" r:id="rId37"/>
    <p:sldId id="283" r:id="rId38"/>
    <p:sldId id="284" r:id="rId39"/>
    <p:sldId id="285" r:id="rId40"/>
    <p:sldId id="436" r:id="rId41"/>
    <p:sldId id="286" r:id="rId42"/>
    <p:sldId id="437" r:id="rId43"/>
    <p:sldId id="287" r:id="rId44"/>
    <p:sldId id="288" r:id="rId45"/>
    <p:sldId id="289" r:id="rId46"/>
    <p:sldId id="438" r:id="rId47"/>
    <p:sldId id="290" r:id="rId48"/>
    <p:sldId id="291" r:id="rId49"/>
    <p:sldId id="439" r:id="rId50"/>
    <p:sldId id="292" r:id="rId51"/>
    <p:sldId id="293" r:id="rId52"/>
    <p:sldId id="294" r:id="rId53"/>
    <p:sldId id="295" r:id="rId54"/>
    <p:sldId id="440" r:id="rId55"/>
    <p:sldId id="296" r:id="rId56"/>
    <p:sldId id="441" r:id="rId57"/>
    <p:sldId id="297" r:id="rId58"/>
    <p:sldId id="442" r:id="rId59"/>
    <p:sldId id="298" r:id="rId60"/>
    <p:sldId id="299" r:id="rId61"/>
    <p:sldId id="443" r:id="rId62"/>
    <p:sldId id="548" r:id="rId63"/>
    <p:sldId id="549" r:id="rId64"/>
    <p:sldId id="555" r:id="rId65"/>
    <p:sldId id="550" r:id="rId66"/>
    <p:sldId id="551" r:id="rId67"/>
    <p:sldId id="556" r:id="rId68"/>
    <p:sldId id="552" r:id="rId69"/>
    <p:sldId id="557" r:id="rId70"/>
    <p:sldId id="553" r:id="rId71"/>
    <p:sldId id="554" r:id="rId72"/>
    <p:sldId id="560" r:id="rId73"/>
    <p:sldId id="517" r:id="rId74"/>
    <p:sldId id="518" r:id="rId75"/>
    <p:sldId id="519" r:id="rId76"/>
    <p:sldId id="302" r:id="rId77"/>
    <p:sldId id="445" r:id="rId78"/>
    <p:sldId id="303" r:id="rId79"/>
    <p:sldId id="304" r:id="rId80"/>
    <p:sldId id="305" r:id="rId81"/>
    <p:sldId id="306" r:id="rId82"/>
    <p:sldId id="307" r:id="rId83"/>
    <p:sldId id="521" r:id="rId84"/>
    <p:sldId id="522" r:id="rId85"/>
    <p:sldId id="523" r:id="rId86"/>
    <p:sldId id="525" r:id="rId87"/>
    <p:sldId id="526" r:id="rId88"/>
    <p:sldId id="312" r:id="rId89"/>
    <p:sldId id="561" r:id="rId90"/>
    <p:sldId id="313" r:id="rId91"/>
    <p:sldId id="447" r:id="rId92"/>
    <p:sldId id="514" r:id="rId93"/>
    <p:sldId id="515" r:id="rId94"/>
    <p:sldId id="314" r:id="rId95"/>
    <p:sldId id="315" r:id="rId96"/>
    <p:sldId id="316" r:id="rId97"/>
    <p:sldId id="528" r:id="rId98"/>
    <p:sldId id="534" r:id="rId99"/>
    <p:sldId id="529" r:id="rId100"/>
    <p:sldId id="530" r:id="rId101"/>
    <p:sldId id="531" r:id="rId102"/>
    <p:sldId id="532" r:id="rId103"/>
    <p:sldId id="533" r:id="rId104"/>
    <p:sldId id="562" r:id="rId105"/>
    <p:sldId id="317" r:id="rId106"/>
    <p:sldId id="563" r:id="rId107"/>
    <p:sldId id="318" r:id="rId108"/>
    <p:sldId id="319" r:id="rId109"/>
    <p:sldId id="564" r:id="rId110"/>
    <p:sldId id="321" r:id="rId111"/>
    <p:sldId id="322" r:id="rId112"/>
    <p:sldId id="323" r:id="rId113"/>
    <p:sldId id="565" r:id="rId114"/>
    <p:sldId id="324" r:id="rId115"/>
    <p:sldId id="566" r:id="rId116"/>
    <p:sldId id="325" r:id="rId117"/>
    <p:sldId id="558" r:id="rId118"/>
    <p:sldId id="559" r:id="rId119"/>
    <p:sldId id="331" r:id="rId120"/>
    <p:sldId id="332" r:id="rId121"/>
    <p:sldId id="334" r:id="rId122"/>
    <p:sldId id="539" r:id="rId123"/>
    <p:sldId id="336" r:id="rId124"/>
    <p:sldId id="337" r:id="rId125"/>
    <p:sldId id="338" r:id="rId126"/>
    <p:sldId id="339" r:id="rId127"/>
    <p:sldId id="340" r:id="rId128"/>
    <p:sldId id="453" r:id="rId129"/>
    <p:sldId id="341" r:id="rId130"/>
    <p:sldId id="342" r:id="rId131"/>
    <p:sldId id="496" r:id="rId132"/>
    <p:sldId id="343" r:id="rId133"/>
    <p:sldId id="497" r:id="rId134"/>
    <p:sldId id="498" r:id="rId135"/>
    <p:sldId id="499" r:id="rId136"/>
    <p:sldId id="344" r:id="rId137"/>
    <p:sldId id="345" r:id="rId138"/>
    <p:sldId id="346" r:id="rId139"/>
    <p:sldId id="347" r:id="rId140"/>
    <p:sldId id="348" r:id="rId141"/>
    <p:sldId id="349" r:id="rId142"/>
    <p:sldId id="350" r:id="rId143"/>
    <p:sldId id="351" r:id="rId144"/>
    <p:sldId id="454" r:id="rId145"/>
    <p:sldId id="352" r:id="rId146"/>
    <p:sldId id="353" r:id="rId147"/>
    <p:sldId id="354" r:id="rId148"/>
    <p:sldId id="457" r:id="rId149"/>
    <p:sldId id="458" r:id="rId150"/>
    <p:sldId id="449" r:id="rId151"/>
    <p:sldId id="448" r:id="rId152"/>
    <p:sldId id="358" r:id="rId153"/>
    <p:sldId id="359" r:id="rId154"/>
    <p:sldId id="360" r:id="rId155"/>
    <p:sldId id="361" r:id="rId156"/>
    <p:sldId id="362" r:id="rId157"/>
    <p:sldId id="363" r:id="rId158"/>
    <p:sldId id="486" r:id="rId159"/>
    <p:sldId id="487" r:id="rId160"/>
    <p:sldId id="488" r:id="rId161"/>
    <p:sldId id="489" r:id="rId162"/>
    <p:sldId id="490" r:id="rId163"/>
    <p:sldId id="537" r:id="rId164"/>
    <p:sldId id="492" r:id="rId165"/>
    <p:sldId id="493" r:id="rId166"/>
    <p:sldId id="540" r:id="rId167"/>
    <p:sldId id="364" r:id="rId168"/>
    <p:sldId id="365" r:id="rId169"/>
    <p:sldId id="366" r:id="rId170"/>
    <p:sldId id="367" r:id="rId171"/>
    <p:sldId id="368" r:id="rId172"/>
    <p:sldId id="369" r:id="rId173"/>
    <p:sldId id="370" r:id="rId174"/>
    <p:sldId id="450" r:id="rId175"/>
    <p:sldId id="538" r:id="rId176"/>
    <p:sldId id="451" r:id="rId177"/>
    <p:sldId id="373" r:id="rId178"/>
    <p:sldId id="374" r:id="rId179"/>
    <p:sldId id="460" r:id="rId180"/>
    <p:sldId id="461" r:id="rId181"/>
    <p:sldId id="462" r:id="rId182"/>
    <p:sldId id="463" r:id="rId183"/>
    <p:sldId id="464" r:id="rId184"/>
    <p:sldId id="465" r:id="rId185"/>
    <p:sldId id="466" r:id="rId186"/>
    <p:sldId id="541" r:id="rId187"/>
    <p:sldId id="467" r:id="rId188"/>
    <p:sldId id="468" r:id="rId189"/>
    <p:sldId id="542" r:id="rId190"/>
    <p:sldId id="469" r:id="rId191"/>
    <p:sldId id="470" r:id="rId192"/>
    <p:sldId id="471" r:id="rId193"/>
    <p:sldId id="472" r:id="rId194"/>
    <p:sldId id="473" r:id="rId195"/>
    <p:sldId id="474" r:id="rId196"/>
    <p:sldId id="475" r:id="rId197"/>
    <p:sldId id="543" r:id="rId198"/>
    <p:sldId id="476" r:id="rId199"/>
    <p:sldId id="477" r:id="rId200"/>
    <p:sldId id="478" r:id="rId201"/>
    <p:sldId id="479" r:id="rId202"/>
    <p:sldId id="480" r:id="rId203"/>
    <p:sldId id="481" r:id="rId204"/>
    <p:sldId id="482" r:id="rId205"/>
    <p:sldId id="483" r:id="rId206"/>
    <p:sldId id="484" r:id="rId207"/>
    <p:sldId id="485" r:id="rId208"/>
    <p:sldId id="380" r:id="rId209"/>
    <p:sldId id="381" r:id="rId210"/>
    <p:sldId id="382" r:id="rId211"/>
    <p:sldId id="383" r:id="rId212"/>
    <p:sldId id="384" r:id="rId213"/>
    <p:sldId id="545" r:id="rId214"/>
    <p:sldId id="385" r:id="rId215"/>
    <p:sldId id="386" r:id="rId216"/>
    <p:sldId id="387" r:id="rId217"/>
    <p:sldId id="388" r:id="rId218"/>
    <p:sldId id="389" r:id="rId219"/>
    <p:sldId id="390" r:id="rId220"/>
    <p:sldId id="391" r:id="rId221"/>
    <p:sldId id="392" r:id="rId222"/>
    <p:sldId id="393" r:id="rId223"/>
    <p:sldId id="394" r:id="rId224"/>
    <p:sldId id="395" r:id="rId225"/>
    <p:sldId id="396" r:id="rId226"/>
    <p:sldId id="397" r:id="rId227"/>
    <p:sldId id="398" r:id="rId228"/>
    <p:sldId id="399" r:id="rId229"/>
    <p:sldId id="400" r:id="rId230"/>
    <p:sldId id="401" r:id="rId231"/>
    <p:sldId id="402" r:id="rId232"/>
    <p:sldId id="403" r:id="rId233"/>
    <p:sldId id="404" r:id="rId234"/>
    <p:sldId id="405" r:id="rId235"/>
    <p:sldId id="406" r:id="rId236"/>
    <p:sldId id="407" r:id="rId237"/>
    <p:sldId id="408" r:id="rId238"/>
    <p:sldId id="409" r:id="rId239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3778" autoAdjust="0"/>
  </p:normalViewPr>
  <p:slideViewPr>
    <p:cSldViewPr>
      <p:cViewPr>
        <p:scale>
          <a:sx n="80" d="100"/>
          <a:sy n="80" d="100"/>
        </p:scale>
        <p:origin x="-107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26" Type="http://schemas.openxmlformats.org/officeDocument/2006/relationships/slide" Target="slides/slide22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16" Type="http://schemas.openxmlformats.org/officeDocument/2006/relationships/slide" Target="slides/slide215.xml"/><Relationship Id="rId237" Type="http://schemas.openxmlformats.org/officeDocument/2006/relationships/slide" Target="slides/slide236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slide" Target="slides/slide191.xml"/><Relationship Id="rId206" Type="http://schemas.openxmlformats.org/officeDocument/2006/relationships/slide" Target="slides/slide205.xml"/><Relationship Id="rId227" Type="http://schemas.openxmlformats.org/officeDocument/2006/relationships/slide" Target="slides/slide226.xml"/><Relationship Id="rId201" Type="http://schemas.openxmlformats.org/officeDocument/2006/relationships/slide" Target="slides/slide200.xml"/><Relationship Id="rId222" Type="http://schemas.openxmlformats.org/officeDocument/2006/relationships/slide" Target="slides/slide221.xml"/><Relationship Id="rId243" Type="http://schemas.openxmlformats.org/officeDocument/2006/relationships/theme" Target="theme/theme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82" Type="http://schemas.openxmlformats.org/officeDocument/2006/relationships/slide" Target="slides/slide181.xml"/><Relationship Id="rId187" Type="http://schemas.openxmlformats.org/officeDocument/2006/relationships/slide" Target="slides/slide186.xml"/><Relationship Id="rId217" Type="http://schemas.openxmlformats.org/officeDocument/2006/relationships/slide" Target="slides/slide2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12" Type="http://schemas.openxmlformats.org/officeDocument/2006/relationships/slide" Target="slides/slide211.xml"/><Relationship Id="rId233" Type="http://schemas.openxmlformats.org/officeDocument/2006/relationships/slide" Target="slides/slide232.xml"/><Relationship Id="rId238" Type="http://schemas.openxmlformats.org/officeDocument/2006/relationships/slide" Target="slides/slide237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2" Type="http://schemas.openxmlformats.org/officeDocument/2006/relationships/slide" Target="slides/slide201.xml"/><Relationship Id="rId207" Type="http://schemas.openxmlformats.org/officeDocument/2006/relationships/slide" Target="slides/slide206.xml"/><Relationship Id="rId223" Type="http://schemas.openxmlformats.org/officeDocument/2006/relationships/slide" Target="slides/slide222.xml"/><Relationship Id="rId228" Type="http://schemas.openxmlformats.org/officeDocument/2006/relationships/slide" Target="slides/slide227.xml"/><Relationship Id="rId244" Type="http://schemas.openxmlformats.org/officeDocument/2006/relationships/tableStyles" Target="tableStyle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13" Type="http://schemas.openxmlformats.org/officeDocument/2006/relationships/slide" Target="slides/slide212.xml"/><Relationship Id="rId218" Type="http://schemas.openxmlformats.org/officeDocument/2006/relationships/slide" Target="slides/slide217.xml"/><Relationship Id="rId234" Type="http://schemas.openxmlformats.org/officeDocument/2006/relationships/slide" Target="slides/slide233.xml"/><Relationship Id="rId239" Type="http://schemas.openxmlformats.org/officeDocument/2006/relationships/slide" Target="slides/slide238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208" Type="http://schemas.openxmlformats.org/officeDocument/2006/relationships/slide" Target="slides/slide207.xml"/><Relationship Id="rId229" Type="http://schemas.openxmlformats.org/officeDocument/2006/relationships/slide" Target="slides/slide228.xml"/><Relationship Id="rId19" Type="http://schemas.openxmlformats.org/officeDocument/2006/relationships/slide" Target="slides/slide18.xml"/><Relationship Id="rId224" Type="http://schemas.openxmlformats.org/officeDocument/2006/relationships/slide" Target="slides/slide223.xml"/><Relationship Id="rId240" Type="http://schemas.openxmlformats.org/officeDocument/2006/relationships/notesMaster" Target="notesMasters/notesMaster1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219" Type="http://schemas.openxmlformats.org/officeDocument/2006/relationships/slide" Target="slides/slide218.xml"/><Relationship Id="rId3" Type="http://schemas.openxmlformats.org/officeDocument/2006/relationships/slide" Target="slides/slide2.xml"/><Relationship Id="rId214" Type="http://schemas.openxmlformats.org/officeDocument/2006/relationships/slide" Target="slides/slide213.xml"/><Relationship Id="rId230" Type="http://schemas.openxmlformats.org/officeDocument/2006/relationships/slide" Target="slides/slide229.xml"/><Relationship Id="rId235" Type="http://schemas.openxmlformats.org/officeDocument/2006/relationships/slide" Target="slides/slide234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0" Type="http://schemas.openxmlformats.org/officeDocument/2006/relationships/slide" Target="slides/slide219.xml"/><Relationship Id="rId225" Type="http://schemas.openxmlformats.org/officeDocument/2006/relationships/slide" Target="slides/slide224.xml"/><Relationship Id="rId241" Type="http://schemas.openxmlformats.org/officeDocument/2006/relationships/presProps" Target="presProps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10" Type="http://schemas.openxmlformats.org/officeDocument/2006/relationships/slide" Target="slides/slide209.xml"/><Relationship Id="rId215" Type="http://schemas.openxmlformats.org/officeDocument/2006/relationships/slide" Target="slides/slide214.xml"/><Relationship Id="rId236" Type="http://schemas.openxmlformats.org/officeDocument/2006/relationships/slide" Target="slides/slide235.xml"/><Relationship Id="rId26" Type="http://schemas.openxmlformats.org/officeDocument/2006/relationships/slide" Target="slides/slide25.xml"/><Relationship Id="rId231" Type="http://schemas.openxmlformats.org/officeDocument/2006/relationships/slide" Target="slides/slide230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221" Type="http://schemas.openxmlformats.org/officeDocument/2006/relationships/slide" Target="slides/slide220.xml"/><Relationship Id="rId242" Type="http://schemas.openxmlformats.org/officeDocument/2006/relationships/viewProps" Target="viewProps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11" Type="http://schemas.openxmlformats.org/officeDocument/2006/relationships/slide" Target="slides/slide210.xml"/><Relationship Id="rId232" Type="http://schemas.openxmlformats.org/officeDocument/2006/relationships/slide" Target="slides/slide231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FEE176-2786-49DF-BBE4-001B54F1BB62}" type="datetimeFigureOut">
              <a:rPr lang="th-TH" smtClean="0"/>
              <a:pPr/>
              <a:t>09/12/57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CA61F6-590F-4A67-9F0D-B75074A06916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cs typeface="Cordia New" pitchFamily="34" charset="-34"/>
            </a:endParaRPr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E6F1C4-0219-4CAC-B7E8-AE26D8618374}" type="slidenum">
              <a:rPr lang="en-US" smtClean="0">
                <a:cs typeface="Cordia New" pitchFamily="34" charset="-34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145</a:t>
            </a:fld>
            <a:endParaRPr lang="en-US" dirty="0" smtClean="0">
              <a:cs typeface="Cordia New" pitchFamily="34" charset="-34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CA61F6-590F-4A67-9F0D-B75074A06916}" type="slidenum">
              <a:rPr lang="th-TH" smtClean="0"/>
              <a:pPr/>
              <a:t>174</a:t>
            </a:fld>
            <a:endParaRPr lang="th-T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CA61F6-590F-4A67-9F0D-B75074A06916}" type="slidenum">
              <a:rPr lang="th-TH" smtClean="0"/>
              <a:pPr/>
              <a:t>218</a:t>
            </a:fld>
            <a:endParaRPr lang="th-TH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CA61F6-590F-4A67-9F0D-B75074A06916}" type="slidenum">
              <a:rPr lang="th-TH" smtClean="0"/>
              <a:pPr/>
              <a:t>229</a:t>
            </a:fld>
            <a:endParaRPr lang="th-TH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CA61F6-590F-4A67-9F0D-B75074A06916}" type="slidenum">
              <a:rPr lang="th-TH" smtClean="0"/>
              <a:pPr/>
              <a:t>231</a:t>
            </a:fld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2226-77DE-4EA0-8B24-4309F02A300C}" type="datetimeFigureOut">
              <a:rPr lang="th-TH" smtClean="0"/>
              <a:pPr/>
              <a:t>09/12/57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3160-CE0F-4E09-8760-4BD22BA1874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2226-77DE-4EA0-8B24-4309F02A300C}" type="datetimeFigureOut">
              <a:rPr lang="th-TH" smtClean="0"/>
              <a:pPr/>
              <a:t>09/12/57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3160-CE0F-4E09-8760-4BD22BA1874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2226-77DE-4EA0-8B24-4309F02A300C}" type="datetimeFigureOut">
              <a:rPr lang="th-TH" smtClean="0"/>
              <a:pPr/>
              <a:t>09/12/57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3160-CE0F-4E09-8760-4BD22BA1874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2226-77DE-4EA0-8B24-4309F02A300C}" type="datetimeFigureOut">
              <a:rPr lang="th-TH" smtClean="0"/>
              <a:pPr/>
              <a:t>09/12/57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3160-CE0F-4E09-8760-4BD22BA1874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2226-77DE-4EA0-8B24-4309F02A300C}" type="datetimeFigureOut">
              <a:rPr lang="th-TH" smtClean="0"/>
              <a:pPr/>
              <a:t>09/12/57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3160-CE0F-4E09-8760-4BD22BA1874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2226-77DE-4EA0-8B24-4309F02A300C}" type="datetimeFigureOut">
              <a:rPr lang="th-TH" smtClean="0"/>
              <a:pPr/>
              <a:t>09/12/57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3160-CE0F-4E09-8760-4BD22BA1874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2226-77DE-4EA0-8B24-4309F02A300C}" type="datetimeFigureOut">
              <a:rPr lang="th-TH" smtClean="0"/>
              <a:pPr/>
              <a:t>09/12/57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3160-CE0F-4E09-8760-4BD22BA1874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2226-77DE-4EA0-8B24-4309F02A300C}" type="datetimeFigureOut">
              <a:rPr lang="th-TH" smtClean="0"/>
              <a:pPr/>
              <a:t>09/12/57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3160-CE0F-4E09-8760-4BD22BA1874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2226-77DE-4EA0-8B24-4309F02A300C}" type="datetimeFigureOut">
              <a:rPr lang="th-TH" smtClean="0"/>
              <a:pPr/>
              <a:t>09/12/57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3160-CE0F-4E09-8760-4BD22BA1874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2226-77DE-4EA0-8B24-4309F02A300C}" type="datetimeFigureOut">
              <a:rPr lang="th-TH" smtClean="0"/>
              <a:pPr/>
              <a:t>09/12/57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3160-CE0F-4E09-8760-4BD22BA1874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2226-77DE-4EA0-8B24-4309F02A300C}" type="datetimeFigureOut">
              <a:rPr lang="th-TH" smtClean="0"/>
              <a:pPr/>
              <a:t>09/12/57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3160-CE0F-4E09-8760-4BD22BA1874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02226-77DE-4EA0-8B24-4309F02A300C}" type="datetimeFigureOut">
              <a:rPr lang="th-TH" smtClean="0"/>
              <a:pPr/>
              <a:t>09/12/57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13160-CE0F-4E09-8760-4BD22BA18747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en-US" dirty="0" smtClean="0">
                <a:cs typeface="Cordia New" pitchFamily="34" charset="-34"/>
              </a:rPr>
              <a:t>   </a:t>
            </a:r>
            <a:r>
              <a:rPr lang="th-TH" dirty="0" smtClean="0"/>
              <a:t>                                                                                                         </a:t>
            </a:r>
            <a:endParaRPr lang="th-TH" sz="3600" b="1" dirty="0" smtClean="0"/>
          </a:p>
          <a:p>
            <a:pPr>
              <a:buFont typeface="Arial" pitchFamily="34" charset="0"/>
              <a:buNone/>
            </a:pPr>
            <a:r>
              <a:rPr lang="en-US" sz="4000" b="1" dirty="0" smtClean="0">
                <a:cs typeface="Cordia New" pitchFamily="34" charset="-34"/>
              </a:rPr>
              <a:t>           </a:t>
            </a:r>
            <a:r>
              <a:rPr lang="th-TH" sz="4000" b="1" dirty="0" smtClean="0"/>
              <a:t>การวิจัยในคน</a:t>
            </a:r>
            <a:r>
              <a:rPr lang="en-US" sz="4000" b="1" dirty="0" smtClean="0">
                <a:cs typeface="Cordia New" pitchFamily="34" charset="-34"/>
              </a:rPr>
              <a:t>:</a:t>
            </a:r>
            <a:r>
              <a:rPr lang="th-TH" sz="4000" b="1" dirty="0" smtClean="0"/>
              <a:t>ข้อกฎหมายและจริยธรรม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         นายแพทย์ เกรียง อัศวรุ่งนิรันดร์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         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th-TH" b="1" dirty="0" smtClean="0"/>
              <a:t>อนุมัติบัตรประสาทวิทยา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         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th-TH" b="1" dirty="0" smtClean="0"/>
              <a:t>อนุมัติบัตรเวชศาสตร์ครอบครัว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         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th-TH" b="1" dirty="0" smtClean="0"/>
              <a:t>นิติศาสตร์บัณฑิต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         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th-TH" b="1" dirty="0" smtClean="0"/>
              <a:t>เนติบัณฑิตไทย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         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th-TH" b="1" dirty="0" smtClean="0"/>
              <a:t>ประกาศนียบัตรทนายความ</a:t>
            </a:r>
            <a:endParaRPr lang="en-US" b="1" dirty="0" smtClean="0"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- A </a:t>
            </a:r>
            <a:r>
              <a:rPr lang="en-US" dirty="0"/>
              <a:t>chest radiograph </a:t>
            </a:r>
            <a:r>
              <a:rPr lang="en-US" dirty="0" smtClean="0"/>
              <a:t>showed abnormalities 	consistent </a:t>
            </a:r>
            <a:r>
              <a:rPr lang="en-US" dirty="0"/>
              <a:t>with </a:t>
            </a:r>
            <a:r>
              <a:rPr lang="en-US" dirty="0" smtClean="0"/>
              <a:t> 	</a:t>
            </a:r>
            <a:r>
              <a:rPr lang="en-US" dirty="0" err="1" smtClean="0">
                <a:solidFill>
                  <a:srgbClr val="FF0000"/>
                </a:solidFill>
              </a:rPr>
              <a:t>pneumonitis</a:t>
            </a:r>
            <a:r>
              <a:rPr lang="en-US" dirty="0">
                <a:solidFill>
                  <a:srgbClr val="FF0000"/>
                </a:solidFill>
              </a:rPr>
              <a:t>,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- her </a:t>
            </a:r>
            <a:r>
              <a:rPr lang="en-US" dirty="0"/>
              <a:t>temperature was 101 </a:t>
            </a:r>
            <a:r>
              <a:rPr lang="en-US" dirty="0" smtClean="0"/>
              <a:t>F and </a:t>
            </a:r>
            <a:r>
              <a:rPr lang="en-US" dirty="0"/>
              <a:t>her 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	      </a:t>
            </a:r>
            <a:r>
              <a:rPr lang="en-US" dirty="0" err="1" smtClean="0"/>
              <a:t>oxyhemoglobin</a:t>
            </a:r>
            <a:r>
              <a:rPr lang="en-US" dirty="0" smtClean="0"/>
              <a:t> saturation decreased </a:t>
            </a:r>
          </a:p>
          <a:p>
            <a:pPr>
              <a:buNone/>
            </a:pPr>
            <a:r>
              <a:rPr lang="en-US" dirty="0" smtClean="0"/>
              <a:t>          from </a:t>
            </a:r>
            <a:r>
              <a:rPr lang="en-US" dirty="0"/>
              <a:t>92% to </a:t>
            </a:r>
            <a:r>
              <a:rPr lang="en-US" dirty="0" smtClean="0"/>
              <a:t>84% after </a:t>
            </a:r>
            <a:r>
              <a:rPr lang="en-US" dirty="0"/>
              <a:t>walking a short </a:t>
            </a:r>
            <a:r>
              <a:rPr lang="en-US" dirty="0" smtClean="0"/>
              <a:t>	distance.</a:t>
            </a:r>
          </a:p>
          <a:p>
            <a:pPr>
              <a:buNone/>
            </a:pPr>
            <a:r>
              <a:rPr lang="en-US" dirty="0" smtClean="0"/>
              <a:t>        - She was </a:t>
            </a:r>
            <a:r>
              <a:rPr lang="en-US" dirty="0" smtClean="0">
                <a:solidFill>
                  <a:srgbClr val="FF0000"/>
                </a:solidFill>
              </a:rPr>
              <a:t>admitted to the hospital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b="1" dirty="0" smtClean="0"/>
              <a:t>        - การที่โครงการวิจัย เลือกที่จะดำเนินการทดลอง</a:t>
            </a:r>
          </a:p>
          <a:p>
            <a:pPr>
              <a:buNone/>
            </a:pPr>
            <a:r>
              <a:rPr lang="th-TH" b="1" dirty="0" smtClean="0"/>
              <a:t>		</a:t>
            </a:r>
            <a:r>
              <a:rPr lang="th-TH" b="1" dirty="0" smtClean="0">
                <a:solidFill>
                  <a:srgbClr val="FF0000"/>
                </a:solidFill>
              </a:rPr>
              <a:t>ในกลุ่มผู้ใช้ยาเสพติด </a:t>
            </a:r>
            <a:r>
              <a:rPr lang="th-TH" b="1" dirty="0" smtClean="0"/>
              <a:t>ที่รับ</a:t>
            </a:r>
            <a:r>
              <a:rPr lang="th-TH" b="1" dirty="0" smtClean="0"/>
              <a:t>บริการสาร</a:t>
            </a:r>
            <a:r>
              <a:rPr lang="th-TH" b="1" dirty="0" smtClean="0"/>
              <a:t>ทดแทน</a:t>
            </a:r>
          </a:p>
          <a:p>
            <a:pPr>
              <a:buNone/>
            </a:pPr>
            <a:r>
              <a:rPr lang="th-TH" b="1" dirty="0" smtClean="0"/>
              <a:t>		ยาเสพติด (เมทาโดน) ในคลินิกบำบัดยาเสพติด</a:t>
            </a:r>
          </a:p>
          <a:p>
            <a:pPr>
              <a:buNone/>
            </a:pPr>
            <a:r>
              <a:rPr lang="th-TH" b="1" dirty="0" smtClean="0"/>
              <a:t>		ของกรุงเทพมหานคร</a:t>
            </a:r>
          </a:p>
          <a:p>
            <a:pPr>
              <a:buNone/>
            </a:pPr>
            <a:r>
              <a:rPr lang="th-TH" b="1" dirty="0" smtClean="0"/>
              <a:t>	</a:t>
            </a:r>
            <a:endParaRPr lang="en-US" dirty="0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- </a:t>
            </a:r>
            <a:r>
              <a:rPr lang="th-TH" b="1" dirty="0" smtClean="0">
                <a:solidFill>
                  <a:srgbClr val="FF0000"/>
                </a:solidFill>
              </a:rPr>
              <a:t>มีผล ให้ผู้ใช้</a:t>
            </a:r>
            <a:r>
              <a:rPr lang="th-TH" b="1" dirty="0" smtClean="0">
                <a:solidFill>
                  <a:srgbClr val="FF0000"/>
                </a:solidFill>
              </a:rPr>
              <a:t>ยาไม่</a:t>
            </a:r>
            <a:r>
              <a:rPr lang="th-TH" b="1" dirty="0" smtClean="0">
                <a:solidFill>
                  <a:srgbClr val="FF0000"/>
                </a:solidFill>
              </a:rPr>
              <a:t>สามารถ</a:t>
            </a:r>
            <a:r>
              <a:rPr lang="th-TH" b="1" dirty="0" smtClean="0">
                <a:solidFill>
                  <a:srgbClr val="FF0000"/>
                </a:solidFill>
              </a:rPr>
              <a:t>ตัดสินใจโดยอิสระ</a:t>
            </a:r>
          </a:p>
          <a:p>
            <a:pPr>
              <a:buNone/>
            </a:pPr>
            <a:r>
              <a:rPr lang="th-TH" b="1" dirty="0" smtClean="0">
                <a:solidFill>
                  <a:srgbClr val="FF0000"/>
                </a:solidFill>
              </a:rPr>
              <a:t> </a:t>
            </a:r>
            <a:r>
              <a:rPr lang="th-TH" b="1" dirty="0" smtClean="0">
                <a:solidFill>
                  <a:srgbClr val="FF0000"/>
                </a:solidFill>
              </a:rPr>
              <a:t>         </a:t>
            </a:r>
            <a:r>
              <a:rPr lang="th-TH" b="1" dirty="0" smtClean="0">
                <a:solidFill>
                  <a:srgbClr val="FF0000"/>
                </a:solidFill>
              </a:rPr>
              <a:t>ที่</a:t>
            </a:r>
            <a:r>
              <a:rPr lang="th-TH" b="1" dirty="0" smtClean="0">
                <a:solidFill>
                  <a:srgbClr val="FF0000"/>
                </a:solidFill>
              </a:rPr>
              <a:t>จะเข้าร่วม หรือปฏิเสธการเข้าร่วม</a:t>
            </a:r>
          </a:p>
          <a:p>
            <a:pPr>
              <a:buNone/>
            </a:pPr>
            <a:r>
              <a:rPr lang="th-TH" b="1" dirty="0" smtClean="0">
                <a:solidFill>
                  <a:srgbClr val="FF0000"/>
                </a:solidFill>
              </a:rPr>
              <a:t>          เป็นอาสาสมัครในการทดลอง</a:t>
            </a:r>
          </a:p>
          <a:p>
            <a:pPr>
              <a:buNone/>
            </a:pPr>
            <a:r>
              <a:rPr lang="th-TH" b="1" dirty="0" smtClean="0"/>
              <a:t>	    - เนื่องจากเกรงใจ หรือ ด้วยแรงจูงใจจากค่าเดินทาง </a:t>
            </a:r>
          </a:p>
          <a:p>
            <a:pPr>
              <a:buNone/>
            </a:pPr>
            <a:r>
              <a:rPr lang="th-TH" b="1" dirty="0" smtClean="0"/>
              <a:t>          หรือค่าชดเชยการเสียเวลา </a:t>
            </a:r>
            <a:endParaRPr lang="en-US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b="1" dirty="0" smtClean="0"/>
              <a:t>        - อัตราการติดเชื้อ ในกลุ่มผู้ใช้ยาเสพติดชนิดฉีด</a:t>
            </a:r>
          </a:p>
          <a:p>
            <a:pPr>
              <a:buNone/>
            </a:pPr>
            <a:r>
              <a:rPr lang="th-TH" b="1" dirty="0" smtClean="0"/>
              <a:t>          สูงถึง </a:t>
            </a:r>
            <a:r>
              <a:rPr lang="en-US" sz="2800" b="1" dirty="0" smtClean="0">
                <a:solidFill>
                  <a:srgbClr val="FF0000"/>
                </a:solidFill>
              </a:rPr>
              <a:t>50%</a:t>
            </a:r>
            <a:r>
              <a:rPr lang="en-US" b="1" dirty="0" smtClean="0"/>
              <a:t> </a:t>
            </a:r>
            <a:r>
              <a:rPr lang="th-TH" b="1" dirty="0" smtClean="0"/>
              <a:t>  	</a:t>
            </a:r>
          </a:p>
          <a:p>
            <a:pPr>
              <a:buNone/>
            </a:pPr>
            <a:r>
              <a:rPr lang="th-TH" b="1" dirty="0" smtClean="0"/>
              <a:t>        - จึงน่าเป็นห่วงว่า </a:t>
            </a:r>
            <a:r>
              <a:rPr lang="th-TH" b="1" dirty="0" smtClean="0">
                <a:solidFill>
                  <a:srgbClr val="FF0000"/>
                </a:solidFill>
              </a:rPr>
              <a:t>หากไม่ให้ข้อมูลที่ชัดเจน </a:t>
            </a:r>
            <a:endParaRPr lang="th-TH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h-TH" b="1" dirty="0" smtClean="0">
                <a:solidFill>
                  <a:srgbClr val="FF0000"/>
                </a:solidFill>
              </a:rPr>
              <a:t> </a:t>
            </a:r>
            <a:r>
              <a:rPr lang="th-TH" b="1" dirty="0" smtClean="0">
                <a:solidFill>
                  <a:srgbClr val="FF0000"/>
                </a:solidFill>
              </a:rPr>
              <a:t>         </a:t>
            </a:r>
            <a:r>
              <a:rPr lang="th-TH" b="1" dirty="0" smtClean="0">
                <a:solidFill>
                  <a:srgbClr val="FF0000"/>
                </a:solidFill>
              </a:rPr>
              <a:t>เกี่ยวกับรายละเอียด</a:t>
            </a:r>
            <a:r>
              <a:rPr lang="th-TH" b="1" dirty="0" smtClean="0">
                <a:solidFill>
                  <a:srgbClr val="FF0000"/>
                </a:solidFill>
              </a:rPr>
              <a:t>การทดลอง </a:t>
            </a:r>
            <a:r>
              <a:rPr lang="th-TH" b="1" dirty="0" smtClean="0"/>
              <a:t>เช่น </a:t>
            </a:r>
            <a:r>
              <a:rPr lang="th-TH" b="1" dirty="0" smtClean="0"/>
              <a:t>ประสิทธิภาพ</a:t>
            </a:r>
          </a:p>
          <a:p>
            <a:pPr>
              <a:buNone/>
            </a:pPr>
            <a:r>
              <a:rPr lang="th-TH" b="1" dirty="0" smtClean="0"/>
              <a:t> </a:t>
            </a:r>
            <a:r>
              <a:rPr lang="th-TH" b="1" dirty="0" smtClean="0"/>
              <a:t>         </a:t>
            </a:r>
            <a:r>
              <a:rPr lang="th-TH" b="1" dirty="0" smtClean="0"/>
              <a:t>ใน</a:t>
            </a:r>
            <a:r>
              <a:rPr lang="th-TH" b="1" dirty="0" smtClean="0"/>
              <a:t>การ</a:t>
            </a:r>
            <a:r>
              <a:rPr lang="th-TH" b="1" dirty="0" smtClean="0"/>
              <a:t>ป้องกันการ</a:t>
            </a:r>
            <a:r>
              <a:rPr lang="th-TH" b="1" dirty="0" smtClean="0"/>
              <a:t>ติดเชื้อเอชไอวี ยังไม่เป็นที่ยืนยัน </a:t>
            </a:r>
            <a:r>
              <a:rPr lang="th-TH" b="1" dirty="0" smtClean="0"/>
              <a:t>หรือ</a:t>
            </a:r>
            <a:endParaRPr lang="th-TH" b="1" dirty="0" smtClean="0"/>
          </a:p>
          <a:p>
            <a:pPr>
              <a:buNone/>
            </a:pPr>
            <a:r>
              <a:rPr lang="th-TH" b="1" dirty="0" smtClean="0"/>
              <a:t>	    </a:t>
            </a:r>
            <a:r>
              <a:rPr lang="th-TH" b="1" dirty="0" smtClean="0">
                <a:solidFill>
                  <a:srgbClr val="FF0000"/>
                </a:solidFill>
              </a:rPr>
              <a:t>- การที่มีอาสาสมัครที่ร่วมทดลองครึ่งหนึ่ง ได้รับ</a:t>
            </a:r>
          </a:p>
          <a:p>
            <a:pPr>
              <a:buNone/>
            </a:pPr>
            <a:r>
              <a:rPr lang="th-TH" b="1" dirty="0" smtClean="0">
                <a:solidFill>
                  <a:srgbClr val="FF0000"/>
                </a:solidFill>
              </a:rPr>
              <a:t>          สารเลียนแบบ</a:t>
            </a:r>
            <a:endParaRPr lang="th-TH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b="1" dirty="0" smtClean="0"/>
              <a:t>        - อาจทำให้อาสาสมัคร </a:t>
            </a:r>
            <a:r>
              <a:rPr lang="th-TH" b="1" dirty="0" smtClean="0">
                <a:solidFill>
                  <a:srgbClr val="FF0000"/>
                </a:solidFill>
              </a:rPr>
              <a:t>เกิดความเข้าใจว่า</a:t>
            </a:r>
          </a:p>
          <a:p>
            <a:pPr>
              <a:buNone/>
            </a:pPr>
            <a:r>
              <a:rPr lang="th-TH" b="1" dirty="0" smtClean="0">
                <a:solidFill>
                  <a:srgbClr val="FF0000"/>
                </a:solidFill>
              </a:rPr>
              <a:t>          ยา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Tenofovir</a:t>
            </a:r>
            <a:r>
              <a:rPr lang="th-TH" b="1" dirty="0" smtClean="0">
                <a:solidFill>
                  <a:srgbClr val="FF0000"/>
                </a:solidFill>
              </a:rPr>
              <a:t> ช่วยป้องกันได้แล้ว</a:t>
            </a:r>
            <a:r>
              <a:rPr lang="th-TH" b="1" dirty="0" smtClean="0"/>
              <a:t> </a:t>
            </a:r>
            <a:endParaRPr lang="th-TH" b="1" dirty="0" smtClean="0"/>
          </a:p>
          <a:p>
            <a:pPr>
              <a:buNone/>
            </a:pPr>
            <a:r>
              <a:rPr lang="th-TH" b="1" dirty="0" smtClean="0"/>
              <a:t> </a:t>
            </a:r>
            <a:r>
              <a:rPr lang="th-TH" b="1" dirty="0" smtClean="0"/>
              <a:t>         </a:t>
            </a:r>
            <a:r>
              <a:rPr lang="th-TH" b="1" dirty="0" smtClean="0"/>
              <a:t>จึง</a:t>
            </a:r>
            <a:r>
              <a:rPr lang="th-TH" b="1" dirty="0" smtClean="0"/>
              <a:t>ไม่</a:t>
            </a:r>
            <a:r>
              <a:rPr lang="th-TH" b="1" dirty="0" smtClean="0"/>
              <a:t>จำเป็นต้อง</a:t>
            </a:r>
            <a:r>
              <a:rPr lang="th-TH" b="1" dirty="0" smtClean="0"/>
              <a:t>ป้องกันอีกต่อไป </a:t>
            </a:r>
            <a:endParaRPr lang="th-TH" b="1" dirty="0" smtClean="0"/>
          </a:p>
          <a:p>
            <a:pPr>
              <a:buNone/>
            </a:pPr>
            <a:r>
              <a:rPr lang="th-TH" b="1" dirty="0" smtClean="0">
                <a:solidFill>
                  <a:srgbClr val="FF0000"/>
                </a:solidFill>
              </a:rPr>
              <a:t> </a:t>
            </a:r>
            <a:r>
              <a:rPr lang="th-TH" b="1" dirty="0" smtClean="0">
                <a:solidFill>
                  <a:srgbClr val="FF0000"/>
                </a:solidFill>
              </a:rPr>
              <a:t>       - </a:t>
            </a:r>
            <a:r>
              <a:rPr lang="th-TH" b="1" dirty="0" smtClean="0">
                <a:solidFill>
                  <a:srgbClr val="FF0000"/>
                </a:solidFill>
              </a:rPr>
              <a:t>กลายเป็น</a:t>
            </a:r>
            <a:r>
              <a:rPr lang="th-TH" b="1" dirty="0" smtClean="0">
                <a:solidFill>
                  <a:srgbClr val="FF0000"/>
                </a:solidFill>
              </a:rPr>
              <a:t>เพิ่มความ</a:t>
            </a:r>
            <a:r>
              <a:rPr lang="th-TH" b="1" dirty="0" smtClean="0">
                <a:solidFill>
                  <a:srgbClr val="FF0000"/>
                </a:solidFill>
              </a:rPr>
              <a:t>เสี่ยงต่อ</a:t>
            </a:r>
            <a:r>
              <a:rPr lang="th-TH" b="1" dirty="0" smtClean="0">
                <a:solidFill>
                  <a:srgbClr val="FF0000"/>
                </a:solidFill>
              </a:rPr>
              <a:t>การติดเชื้อยิ่งขึ้นไปอีก</a:t>
            </a:r>
          </a:p>
          <a:p>
            <a:pPr>
              <a:buNone/>
            </a:pPr>
            <a:r>
              <a:rPr lang="th-TH" b="1" dirty="0" smtClean="0"/>
              <a:t>       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- </a:t>
            </a:r>
            <a:r>
              <a:rPr lang="th-TH" b="1" dirty="0" smtClean="0"/>
              <a:t>ตลอดจน ควรทำให้เกิดความมั่นใจว่า </a:t>
            </a:r>
            <a:endParaRPr lang="th-TH" b="1" dirty="0" smtClean="0"/>
          </a:p>
          <a:p>
            <a:pPr>
              <a:buNone/>
            </a:pPr>
            <a:r>
              <a:rPr lang="th-TH" b="1" dirty="0" smtClean="0"/>
              <a:t> </a:t>
            </a:r>
            <a:r>
              <a:rPr lang="th-TH" b="1" dirty="0" smtClean="0"/>
              <a:t>         หลังจาก</a:t>
            </a:r>
            <a:r>
              <a:rPr lang="th-TH" b="1" dirty="0" smtClean="0"/>
              <a:t>ที่มีการ</a:t>
            </a:r>
            <a:r>
              <a:rPr lang="th-TH" b="1" dirty="0" smtClean="0"/>
              <a:t>วิจัยและ</a:t>
            </a:r>
            <a:r>
              <a:rPr lang="th-TH" b="1" dirty="0" smtClean="0"/>
              <a:t>พัฒนายาแล้ว </a:t>
            </a:r>
            <a:endParaRPr lang="th-TH" b="1" dirty="0" smtClean="0"/>
          </a:p>
          <a:p>
            <a:pPr>
              <a:buNone/>
            </a:pPr>
            <a:r>
              <a:rPr lang="th-TH" b="1" dirty="0" smtClean="0">
                <a:solidFill>
                  <a:srgbClr val="FF0000"/>
                </a:solidFill>
              </a:rPr>
              <a:t> </a:t>
            </a:r>
            <a:r>
              <a:rPr lang="th-TH" b="1" dirty="0" smtClean="0">
                <a:solidFill>
                  <a:srgbClr val="FF0000"/>
                </a:solidFill>
              </a:rPr>
              <a:t>         จะ</a:t>
            </a:r>
            <a:r>
              <a:rPr lang="th-TH" b="1" dirty="0" smtClean="0">
                <a:solidFill>
                  <a:srgbClr val="FF0000"/>
                </a:solidFill>
              </a:rPr>
              <a:t>ไม่มีอุปสรรคต่อประชาชน </a:t>
            </a:r>
            <a:r>
              <a:rPr lang="th-TH" b="1" dirty="0" smtClean="0">
                <a:solidFill>
                  <a:srgbClr val="FF0000"/>
                </a:solidFill>
              </a:rPr>
              <a:t>ใน</a:t>
            </a:r>
            <a:r>
              <a:rPr lang="th-TH" b="1" dirty="0" smtClean="0">
                <a:solidFill>
                  <a:srgbClr val="FF0000"/>
                </a:solidFill>
              </a:rPr>
              <a:t>ประเทศ</a:t>
            </a:r>
            <a:r>
              <a:rPr lang="th-TH" b="1" dirty="0" smtClean="0">
                <a:solidFill>
                  <a:srgbClr val="FF0000"/>
                </a:solidFill>
              </a:rPr>
              <a:t>ยากจน</a:t>
            </a:r>
          </a:p>
          <a:p>
            <a:pPr>
              <a:buNone/>
            </a:pPr>
            <a:r>
              <a:rPr lang="th-TH" b="1" dirty="0" smtClean="0">
                <a:solidFill>
                  <a:srgbClr val="FF0000"/>
                </a:solidFill>
              </a:rPr>
              <a:t> </a:t>
            </a:r>
            <a:r>
              <a:rPr lang="th-TH" b="1" dirty="0" smtClean="0">
                <a:solidFill>
                  <a:srgbClr val="FF0000"/>
                </a:solidFill>
              </a:rPr>
              <a:t>         ที่</a:t>
            </a:r>
            <a:r>
              <a:rPr lang="th-TH" b="1" dirty="0" smtClean="0">
                <a:solidFill>
                  <a:srgbClr val="FF0000"/>
                </a:solidFill>
              </a:rPr>
              <a:t>จะเข้าถึงยา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53"/>
            <a:ext cx="8229600" cy="5857916"/>
          </a:xfrm>
        </p:spPr>
        <p:txBody>
          <a:bodyPr>
            <a:normAutofit/>
          </a:bodyPr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b="1" dirty="0" smtClean="0"/>
              <a:t>                        คดีจริยธรรมฯ คดีที่</a:t>
            </a:r>
            <a:r>
              <a:rPr lang="en-US" b="1" dirty="0" smtClean="0"/>
              <a:t> 11</a:t>
            </a:r>
            <a:endParaRPr lang="th-TH" b="1" dirty="0" smtClean="0"/>
          </a:p>
          <a:p>
            <a:pPr>
              <a:buNone/>
            </a:pPr>
            <a:r>
              <a:rPr lang="en-US" dirty="0" smtClean="0"/>
              <a:t>                      Tearoom Trade Study</a:t>
            </a:r>
          </a:p>
          <a:p>
            <a:pPr>
              <a:buNone/>
            </a:pPr>
            <a:r>
              <a:rPr lang="th-TH" b="1" dirty="0" smtClean="0"/>
              <a:t>	    ค.ศ. </a:t>
            </a:r>
            <a:r>
              <a:rPr lang="en-US" sz="2800" b="1" dirty="0" smtClean="0"/>
              <a:t>1970</a:t>
            </a:r>
            <a:r>
              <a:rPr lang="th-TH" b="1" dirty="0" smtClean="0"/>
              <a:t> นักวิทยาศาสตร์ทางสังคม 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        </a:t>
            </a:r>
            <a:r>
              <a:rPr lang="en-US" b="1" dirty="0" smtClean="0">
                <a:solidFill>
                  <a:srgbClr val="FF0000"/>
                </a:solidFill>
              </a:rPr>
              <a:t>Laud Humphries </a:t>
            </a:r>
            <a:r>
              <a:rPr lang="th-TH" b="1" dirty="0" smtClean="0"/>
              <a:t>ทำการศึกษาวิจัย</a:t>
            </a:r>
          </a:p>
          <a:p>
            <a:pPr>
              <a:buNone/>
            </a:pPr>
            <a:r>
              <a:rPr lang="th-TH" b="1" dirty="0" smtClean="0"/>
              <a:t>        - พฤติกรรมของชายรักร่วมเพศ ที่ทำกิจกรรมทางเพศ</a:t>
            </a:r>
          </a:p>
          <a:p>
            <a:pPr>
              <a:buNone/>
            </a:pPr>
            <a:r>
              <a:rPr lang="th-TH" b="1" dirty="0" smtClean="0"/>
              <a:t>          ในห้องน้ำสาธารณะ</a:t>
            </a:r>
          </a:p>
          <a:p>
            <a:pPr>
              <a:buNone/>
            </a:pPr>
            <a:r>
              <a:rPr lang="th-TH" b="1" dirty="0" smtClean="0"/>
              <a:t>        </a:t>
            </a:r>
            <a:endParaRPr lang="th-TH" b="1" dirty="0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- </a:t>
            </a:r>
            <a:r>
              <a:rPr lang="th-TH" b="1" dirty="0" smtClean="0"/>
              <a:t>ทำการบันทึก ป้ายทะเบียนรถ และลักษณะส่วนบุคคล</a:t>
            </a:r>
          </a:p>
          <a:p>
            <a:pPr>
              <a:buNone/>
            </a:pPr>
            <a:r>
              <a:rPr lang="th-TH" b="1" dirty="0" smtClean="0"/>
              <a:t>		ในการสืบค้น จนได้</a:t>
            </a:r>
            <a:r>
              <a:rPr lang="th-TH" b="1" dirty="0" smtClean="0"/>
              <a:t>ชื่อและ</a:t>
            </a:r>
            <a:r>
              <a:rPr lang="th-TH" b="1" dirty="0" smtClean="0"/>
              <a:t>ที่อยู่ ของชาย</a:t>
            </a:r>
            <a:r>
              <a:rPr lang="th-TH" b="1" dirty="0" smtClean="0"/>
              <a:t>เหล่านั้น</a:t>
            </a:r>
          </a:p>
          <a:p>
            <a:pPr>
              <a:buNone/>
            </a:pPr>
            <a:r>
              <a:rPr lang="th-TH" b="1" dirty="0" smtClean="0"/>
              <a:t>        - </a:t>
            </a:r>
            <a:r>
              <a:rPr lang="th-TH" b="1" dirty="0" smtClean="0"/>
              <a:t>เขาตามไปที่บ้านของชายเหล่านี้ เพื่อขอสัมภาษณ์</a:t>
            </a:r>
          </a:p>
          <a:p>
            <a:pPr>
              <a:buNone/>
            </a:pPr>
            <a:r>
              <a:rPr lang="th-TH" b="1" dirty="0" smtClean="0"/>
              <a:t>          ชีวิตส่วนตัว และครอบครัว</a:t>
            </a:r>
          </a:p>
          <a:p>
            <a:pPr>
              <a:buNone/>
            </a:pPr>
            <a:endParaRPr lang="th-TH" b="1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b="1" dirty="0" smtClean="0"/>
              <a:t>	 </a:t>
            </a:r>
            <a:r>
              <a:rPr lang="th-TH" b="1" dirty="0" smtClean="0"/>
              <a:t>   - </a:t>
            </a:r>
            <a:r>
              <a:rPr lang="th-TH" b="1" dirty="0" smtClean="0">
                <a:solidFill>
                  <a:srgbClr val="FF0000"/>
                </a:solidFill>
              </a:rPr>
              <a:t>โดยไม่มีการขอความยินยอมในการเข้าร่วมในงานวิจัย</a:t>
            </a:r>
          </a:p>
          <a:p>
            <a:pPr>
              <a:buNone/>
            </a:pPr>
            <a:r>
              <a:rPr lang="th-TH" b="1" dirty="0" smtClean="0"/>
              <a:t>	    - และไม่สนใจว่า </a:t>
            </a:r>
            <a:r>
              <a:rPr lang="th-TH" b="1" dirty="0" smtClean="0">
                <a:solidFill>
                  <a:srgbClr val="FF0000"/>
                </a:solidFill>
              </a:rPr>
              <a:t>ความลับของชายเหล่านี้ </a:t>
            </a:r>
            <a:endParaRPr lang="th-TH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h-TH" b="1" dirty="0" smtClean="0">
                <a:solidFill>
                  <a:srgbClr val="FF0000"/>
                </a:solidFill>
              </a:rPr>
              <a:t> </a:t>
            </a:r>
            <a:r>
              <a:rPr lang="th-TH" b="1" dirty="0" smtClean="0">
                <a:solidFill>
                  <a:srgbClr val="FF0000"/>
                </a:solidFill>
              </a:rPr>
              <a:t>         </a:t>
            </a:r>
            <a:r>
              <a:rPr lang="th-TH" b="1" dirty="0" smtClean="0"/>
              <a:t>ใน</a:t>
            </a:r>
            <a:r>
              <a:rPr lang="th-TH" b="1" dirty="0" smtClean="0"/>
              <a:t>เรื่องรักร่วมเพศ </a:t>
            </a:r>
            <a:r>
              <a:rPr lang="th-TH" b="1" dirty="0" smtClean="0"/>
              <a:t>จะ</a:t>
            </a:r>
            <a:r>
              <a:rPr lang="th-TH" b="1" dirty="0" smtClean="0"/>
              <a:t>ทำให้ชีวิต</a:t>
            </a:r>
            <a:r>
              <a:rPr lang="th-TH" b="1" dirty="0" smtClean="0"/>
              <a:t>ครอบครัว</a:t>
            </a:r>
          </a:p>
          <a:p>
            <a:pPr>
              <a:buNone/>
            </a:pPr>
            <a:r>
              <a:rPr lang="th-TH" b="1" dirty="0" smtClean="0"/>
              <a:t> </a:t>
            </a:r>
            <a:r>
              <a:rPr lang="th-TH" b="1" dirty="0" smtClean="0"/>
              <a:t>         </a:t>
            </a:r>
            <a:r>
              <a:rPr lang="th-TH" b="1" dirty="0" smtClean="0"/>
              <a:t>ของ</a:t>
            </a:r>
            <a:r>
              <a:rPr lang="th-TH" b="1" dirty="0" smtClean="0"/>
              <a:t>ชายเหล่านี้ เปลี่ยนไปอย่างไร </a:t>
            </a:r>
          </a:p>
          <a:p>
            <a:pPr>
              <a:buNone/>
            </a:pPr>
            <a:r>
              <a:rPr lang="th-TH" b="1" dirty="0" smtClean="0"/>
              <a:t>          ถ้าความลับนี้แพร่งพรายออกไป</a:t>
            </a:r>
            <a:r>
              <a:rPr lang="en-US" b="1" dirty="0" smtClean="0"/>
              <a:t>  </a:t>
            </a: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</a:t>
            </a:r>
            <a:endParaRPr lang="th-TH" b="1" dirty="0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b="1" dirty="0" smtClean="0"/>
              <a:t>        - ดร</a:t>
            </a:r>
            <a:r>
              <a:rPr lang="en-US" b="1" dirty="0" smtClean="0"/>
              <a:t>.Humphries </a:t>
            </a:r>
            <a:r>
              <a:rPr lang="th-TH" b="1" dirty="0" smtClean="0">
                <a:solidFill>
                  <a:srgbClr val="FF0000"/>
                </a:solidFill>
              </a:rPr>
              <a:t>ไม่เคยแจ้งให้ชายเหล่านี้ทราบว่า </a:t>
            </a:r>
          </a:p>
          <a:p>
            <a:pPr>
              <a:buNone/>
            </a:pPr>
            <a:r>
              <a:rPr lang="th-TH" b="1" dirty="0" smtClean="0">
                <a:solidFill>
                  <a:srgbClr val="FF0000"/>
                </a:solidFill>
              </a:rPr>
              <a:t>          เป็นงานวิจัย</a:t>
            </a:r>
            <a:r>
              <a:rPr lang="en-US" b="1" dirty="0" smtClean="0">
                <a:solidFill>
                  <a:srgbClr val="FF0000"/>
                </a:solidFill>
              </a:rPr>
              <a:t> </a:t>
            </a:r>
            <a:endParaRPr lang="th-TH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h-TH" dirty="0" smtClean="0"/>
              <a:t>         </a:t>
            </a:r>
            <a:r>
              <a:rPr lang="th-TH" b="1" dirty="0" smtClean="0"/>
              <a:t>- ซึ่งรายงานการวิจัย ที่ลงตีพิมพ์นั้น </a:t>
            </a:r>
            <a:r>
              <a:rPr lang="th-TH" b="1" dirty="0" smtClean="0">
                <a:solidFill>
                  <a:srgbClr val="FF0000"/>
                </a:solidFill>
              </a:rPr>
              <a:t>มีรายละเอียดมากพอ </a:t>
            </a:r>
          </a:p>
          <a:p>
            <a:pPr>
              <a:buNone/>
            </a:pPr>
            <a:r>
              <a:rPr lang="th-TH" b="1" dirty="0" smtClean="0">
                <a:solidFill>
                  <a:srgbClr val="FF0000"/>
                </a:solidFill>
              </a:rPr>
              <a:t>          ที่จะสืบค้นได้ว่าชายบางคน</a:t>
            </a:r>
            <a:r>
              <a:rPr lang="th-TH" b="1" dirty="0" smtClean="0"/>
              <a:t> ในรายงานการวิจัยนี้เป็นใคร</a:t>
            </a:r>
            <a:r>
              <a:rPr lang="en-US" b="1" dirty="0" smtClean="0"/>
              <a:t>  </a:t>
            </a:r>
            <a:endParaRPr lang="th-TH" b="1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th-TH" b="1" dirty="0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- </a:t>
            </a:r>
            <a:r>
              <a:rPr lang="th-TH" b="1" dirty="0" smtClean="0"/>
              <a:t>เป็นตัวอย่าง </a:t>
            </a:r>
            <a:r>
              <a:rPr lang="th-TH" b="1" dirty="0" smtClean="0">
                <a:solidFill>
                  <a:srgbClr val="FF0000"/>
                </a:solidFill>
              </a:rPr>
              <a:t>การไม่รักษาความลับของข้อมูลส่วนตัว  </a:t>
            </a:r>
            <a:r>
              <a:rPr lang="th-TH" b="1" dirty="0" smtClean="0"/>
              <a:t>	รวมทั้งเรื่องการตีตราบาป</a:t>
            </a:r>
            <a:r>
              <a:rPr lang="en-US" b="1" dirty="0" smtClean="0"/>
              <a:t> (stigmatization) </a:t>
            </a: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ทำให้เกิดปัญหาทางสังคม 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    - </a:t>
            </a:r>
            <a:r>
              <a:rPr lang="en-US" dirty="0" smtClean="0">
                <a:solidFill>
                  <a:srgbClr val="FF0000"/>
                </a:solidFill>
              </a:rPr>
              <a:t>May 12, </a:t>
            </a:r>
            <a:r>
              <a:rPr lang="en-US" dirty="0"/>
              <a:t>a chest </a:t>
            </a:r>
            <a:r>
              <a:rPr lang="en-US" dirty="0" smtClean="0"/>
              <a:t>CT scan demonstrated 	a </a:t>
            </a:r>
            <a:r>
              <a:rPr lang="en-US" dirty="0"/>
              <a:t>ground glass </a:t>
            </a:r>
            <a:r>
              <a:rPr lang="en-US" dirty="0" smtClean="0"/>
              <a:t>appearance </a:t>
            </a:r>
            <a:r>
              <a:rPr lang="en-US" dirty="0"/>
              <a:t>of the lungs, </a:t>
            </a:r>
            <a:r>
              <a:rPr lang="en-US" dirty="0" smtClean="0"/>
              <a:t>  	worse </a:t>
            </a:r>
            <a:r>
              <a:rPr lang="en-US" dirty="0"/>
              <a:t>at the lung bases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    - </a:t>
            </a:r>
            <a:r>
              <a:rPr lang="en-US" dirty="0" smtClean="0">
                <a:solidFill>
                  <a:srgbClr val="FF0000"/>
                </a:solidFill>
              </a:rPr>
              <a:t>Participation in the research study and   	exposure to </a:t>
            </a:r>
            <a:r>
              <a:rPr lang="en-US" dirty="0" err="1" smtClean="0">
                <a:solidFill>
                  <a:srgbClr val="FF0000"/>
                </a:solidFill>
              </a:rPr>
              <a:t>hexamethonium</a:t>
            </a:r>
            <a:r>
              <a:rPr lang="en-US" dirty="0" smtClean="0">
                <a:solidFill>
                  <a:srgbClr val="FF0000"/>
                </a:solidFill>
              </a:rPr>
              <a:t> were known  </a:t>
            </a:r>
            <a:r>
              <a:rPr lang="en-US" dirty="0" smtClean="0"/>
              <a:t>	and considered as a cause of her illness. 	Steroid therapy was initiated.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</a:t>
            </a:r>
            <a:endParaRPr lang="th-TH" dirty="0"/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13" y="428625"/>
            <a:ext cx="8229600" cy="5929313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b="1" dirty="0" smtClean="0"/>
              <a:t>  </a:t>
            </a:r>
            <a:r>
              <a:rPr lang="th-TH" b="1" dirty="0" smtClean="0"/>
              <a:t>                                                                                </a:t>
            </a:r>
            <a:r>
              <a:rPr lang="en-US" b="1" dirty="0" smtClean="0"/>
              <a:t> </a:t>
            </a:r>
            <a:r>
              <a:rPr lang="th-TH" b="1" dirty="0" smtClean="0"/>
              <a:t>                  		     คดีจริยธรรมฯ คดีที่</a:t>
            </a:r>
            <a:r>
              <a:rPr lang="en-US" b="1" dirty="0" smtClean="0"/>
              <a:t> 12 </a:t>
            </a:r>
            <a:r>
              <a:rPr lang="th-TH" b="1" dirty="0" smtClean="0"/>
              <a:t>	                                                        	- ค</a:t>
            </a:r>
            <a:r>
              <a:rPr lang="en-US" b="1" dirty="0" smtClean="0"/>
              <a:t>.</a:t>
            </a:r>
            <a:r>
              <a:rPr lang="th-TH" b="1" dirty="0" smtClean="0"/>
              <a:t>ศ</a:t>
            </a:r>
            <a:r>
              <a:rPr lang="en-US" b="1" dirty="0" smtClean="0"/>
              <a:t>. </a:t>
            </a:r>
            <a:r>
              <a:rPr lang="en-US" sz="2800" b="1" dirty="0" smtClean="0"/>
              <a:t>1955</a:t>
            </a:r>
            <a:r>
              <a:rPr lang="th-TH" b="1" dirty="0" smtClean="0"/>
              <a:t> </a:t>
            </a:r>
            <a:r>
              <a:rPr lang="th-TH" b="1" dirty="0" smtClean="0">
                <a:solidFill>
                  <a:srgbClr val="FF0000"/>
                </a:solidFill>
              </a:rPr>
              <a:t>การศึกษาคณะลูกขุน</a:t>
            </a:r>
            <a:r>
              <a:rPr lang="th-TH" b="1" dirty="0" smtClean="0"/>
              <a:t>เมือง</a:t>
            </a:r>
            <a:r>
              <a:rPr lang="en-US" b="1" dirty="0" smtClean="0"/>
              <a:t> </a:t>
            </a:r>
            <a:r>
              <a:rPr lang="en-US" sz="2600" b="1" dirty="0" smtClean="0"/>
              <a:t>Wichita</a:t>
            </a:r>
            <a:r>
              <a:rPr lang="en-US" b="1" dirty="0" smtClean="0"/>
              <a:t> </a:t>
            </a:r>
            <a:endParaRPr lang="th-TH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h-TH" b="1" dirty="0" smtClean="0"/>
              <a:t>            รัฐ</a:t>
            </a:r>
            <a:r>
              <a:rPr lang="en-US" b="1" dirty="0" smtClean="0"/>
              <a:t> </a:t>
            </a:r>
            <a:r>
              <a:rPr lang="en-US" sz="2600" b="1" dirty="0" smtClean="0"/>
              <a:t>Kansas (Wichita jury study)</a:t>
            </a:r>
            <a:r>
              <a:rPr lang="en-US" b="1" dirty="0" smtClean="0"/>
              <a:t> </a:t>
            </a:r>
            <a:r>
              <a:rPr lang="th-TH" b="1" dirty="0" smtClean="0"/>
              <a:t>ของคณะผู้วิจัย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h-TH" b="1" dirty="0" smtClean="0"/>
              <a:t>            จากมหาวิทยาลัยชิคาโก</a:t>
            </a:r>
            <a:r>
              <a:rPr lang="en-US" b="1" dirty="0" smtClean="0"/>
              <a:t> </a:t>
            </a:r>
            <a:r>
              <a:rPr lang="th-TH" b="1" dirty="0" smtClean="0"/>
              <a:t>                                      	- ในแง่วิทยาศาสตร์ทางสังคม 	</a:t>
            </a:r>
            <a:r>
              <a:rPr lang="en-US" sz="2600" b="1" dirty="0" smtClean="0"/>
              <a:t>(social science) </a:t>
            </a:r>
            <a:endParaRPr lang="th-TH" sz="26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h-TH" sz="2600" b="1" dirty="0" smtClean="0"/>
              <a:t>               </a:t>
            </a:r>
            <a:r>
              <a:rPr lang="th-TH" b="1" dirty="0" smtClean="0">
                <a:solidFill>
                  <a:srgbClr val="FF0000"/>
                </a:solidFill>
              </a:rPr>
              <a:t>ที่ต้องการศึกษาการตัดสินใจ ของคณะลูกขุน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h-TH" b="1" dirty="0" smtClean="0">
                <a:solidFill>
                  <a:srgbClr val="FF0000"/>
                </a:solidFill>
              </a:rPr>
              <a:t>            ในคดีอาญา                                          </a:t>
            </a:r>
            <a:r>
              <a:rPr lang="th-TH" b="1" dirty="0" smtClean="0"/>
              <a:t>	 	</a:t>
            </a:r>
            <a:endParaRPr lang="en-US" b="1" dirty="0" smtClean="0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b="1" dirty="0" smtClean="0"/>
              <a:t>	    - </a:t>
            </a:r>
            <a:r>
              <a:rPr lang="th-TH" b="1" dirty="0" smtClean="0">
                <a:solidFill>
                  <a:srgbClr val="FF0000"/>
                </a:solidFill>
              </a:rPr>
              <a:t>โดยแอบบันทึกเสียง </a:t>
            </a:r>
            <a:r>
              <a:rPr lang="th-TH" b="1" dirty="0" smtClean="0"/>
              <a:t>ที่เกิดขึ้นในกระบวนการทำงาน    </a:t>
            </a:r>
          </a:p>
          <a:p>
            <a:pPr>
              <a:buNone/>
            </a:pPr>
            <a:r>
              <a:rPr lang="th-TH" b="1" dirty="0" smtClean="0"/>
              <a:t>          ของคณะลูกขุน </a:t>
            </a:r>
            <a:endParaRPr lang="th-TH" b="1" dirty="0" smtClean="0"/>
          </a:p>
          <a:p>
            <a:pPr>
              <a:buNone/>
            </a:pPr>
            <a:r>
              <a:rPr lang="th-TH" b="1" dirty="0" smtClean="0">
                <a:solidFill>
                  <a:srgbClr val="FF0000"/>
                </a:solidFill>
              </a:rPr>
              <a:t> </a:t>
            </a:r>
            <a:r>
              <a:rPr lang="th-TH" b="1" dirty="0" smtClean="0">
                <a:solidFill>
                  <a:srgbClr val="FF0000"/>
                </a:solidFill>
              </a:rPr>
              <a:t>         </a:t>
            </a:r>
            <a:r>
              <a:rPr lang="th-TH" b="1" dirty="0" smtClean="0">
                <a:solidFill>
                  <a:srgbClr val="FF0000"/>
                </a:solidFill>
              </a:rPr>
              <a:t>โดย</a:t>
            </a:r>
            <a:r>
              <a:rPr lang="th-TH" b="1" dirty="0" smtClean="0">
                <a:solidFill>
                  <a:srgbClr val="FF0000"/>
                </a:solidFill>
              </a:rPr>
              <a:t>ไม่มีการแจ้ง</a:t>
            </a:r>
            <a:r>
              <a:rPr lang="th-TH" b="1" dirty="0" smtClean="0">
                <a:solidFill>
                  <a:srgbClr val="FF0000"/>
                </a:solidFill>
              </a:rPr>
              <a:t>ให้ลูกขุน</a:t>
            </a:r>
            <a:r>
              <a:rPr lang="th-TH" b="1" dirty="0" smtClean="0">
                <a:solidFill>
                  <a:srgbClr val="FF0000"/>
                </a:solidFill>
              </a:rPr>
              <a:t>ทราบ</a:t>
            </a:r>
            <a:r>
              <a:rPr lang="th-TH" b="1" dirty="0" smtClean="0">
                <a:solidFill>
                  <a:srgbClr val="FF0000"/>
                </a:solidFill>
              </a:rPr>
              <a:t>ว่ามี</a:t>
            </a:r>
            <a:r>
              <a:rPr lang="th-TH" b="1" dirty="0" smtClean="0">
                <a:solidFill>
                  <a:srgbClr val="FF0000"/>
                </a:solidFill>
              </a:rPr>
              <a:t>การบันทึกเสียง      </a:t>
            </a:r>
          </a:p>
          <a:p>
            <a:pPr>
              <a:buNone/>
            </a:pPr>
            <a:r>
              <a:rPr lang="th-TH" b="1" dirty="0" smtClean="0"/>
              <a:t>        - เพื่อไม่ให้มีผล ต่อพฤติกรรมของลูกขุน ในกระบวนการ	</a:t>
            </a:r>
            <a:r>
              <a:rPr lang="th-TH" b="1" dirty="0" smtClean="0"/>
              <a:t>ศึกษาดังกล่าว</a:t>
            </a:r>
            <a:endParaRPr lang="th-TH" dirty="0"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th-TH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h-TH" dirty="0" smtClean="0"/>
              <a:t>         </a:t>
            </a:r>
            <a:r>
              <a:rPr lang="th-TH" b="1" dirty="0" smtClean="0"/>
              <a:t> </a:t>
            </a:r>
            <a:endParaRPr lang="th-TH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h-TH" b="1" dirty="0" smtClean="0"/>
              <a:t> </a:t>
            </a:r>
            <a:r>
              <a:rPr lang="th-TH" b="1" dirty="0" smtClean="0"/>
              <a:t>       </a:t>
            </a:r>
            <a:r>
              <a:rPr lang="th-TH" b="1" dirty="0" smtClean="0"/>
              <a:t>- </a:t>
            </a:r>
            <a:r>
              <a:rPr lang="th-TH" b="1" dirty="0" smtClean="0"/>
              <a:t>ในมุมมองของนักวิจัยแล้ว ดูเหมือนจะเป็นการ	  	ออกแบบการวิจัยที่ดี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h-TH" b="1" dirty="0" smtClean="0"/>
              <a:t>        - แต่ปัญหากลับอยู่</a:t>
            </a:r>
            <a:r>
              <a:rPr lang="th-TH" b="1" dirty="0" smtClean="0"/>
              <a:t>ที่ </a:t>
            </a:r>
            <a:r>
              <a:rPr lang="th-TH" b="1" dirty="0" smtClean="0">
                <a:solidFill>
                  <a:srgbClr val="FF0000"/>
                </a:solidFill>
              </a:rPr>
              <a:t>การ</a:t>
            </a:r>
            <a:r>
              <a:rPr lang="th-TH" b="1" dirty="0" smtClean="0">
                <a:solidFill>
                  <a:srgbClr val="FF0000"/>
                </a:solidFill>
              </a:rPr>
              <a:t>ล่วงเกิน ความเป็นส่วนตัว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h-TH" b="1" dirty="0" smtClean="0"/>
              <a:t>        </a:t>
            </a:r>
            <a:endParaRPr lang="en-US" b="1" dirty="0" smtClean="0"/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  <a:defRPr/>
            </a:pPr>
            <a:endParaRPr lang="th-TH" b="1" dirty="0" smtClean="0"/>
          </a:p>
          <a:p>
            <a:pPr>
              <a:buNone/>
              <a:defRPr/>
            </a:pPr>
            <a:endParaRPr lang="th-TH" b="1" dirty="0" smtClean="0"/>
          </a:p>
          <a:p>
            <a:pPr>
              <a:buNone/>
              <a:defRPr/>
            </a:pPr>
            <a:r>
              <a:rPr lang="th-TH" b="1" dirty="0" smtClean="0"/>
              <a:t>        - </a:t>
            </a:r>
            <a:r>
              <a:rPr lang="th-TH" b="1" dirty="0" smtClean="0"/>
              <a:t>การนำความคิดเห็น ของลูกขุนแต่ละคน </a:t>
            </a:r>
            <a:endParaRPr lang="th-TH" b="1" dirty="0" smtClean="0"/>
          </a:p>
          <a:p>
            <a:pPr>
              <a:buNone/>
              <a:defRPr/>
            </a:pPr>
            <a:r>
              <a:rPr lang="th-TH" b="1" dirty="0" smtClean="0"/>
              <a:t> </a:t>
            </a:r>
            <a:r>
              <a:rPr lang="th-TH" b="1" dirty="0" smtClean="0"/>
              <a:t>         ที่</a:t>
            </a:r>
            <a:r>
              <a:rPr lang="th-TH" b="1" dirty="0" smtClean="0"/>
              <a:t>มี</a:t>
            </a:r>
            <a:r>
              <a:rPr lang="th-TH" b="1" dirty="0" smtClean="0"/>
              <a:t>ระหว่างกระบวนการ</a:t>
            </a:r>
            <a:r>
              <a:rPr lang="th-TH" b="1" dirty="0" smtClean="0"/>
              <a:t>ทำงานของคณะลูกขุน </a:t>
            </a:r>
            <a:endParaRPr lang="th-TH" b="1" dirty="0" smtClean="0"/>
          </a:p>
          <a:p>
            <a:pPr>
              <a:buNone/>
              <a:defRPr/>
            </a:pPr>
            <a:r>
              <a:rPr lang="th-TH" b="1" dirty="0" smtClean="0"/>
              <a:t> </a:t>
            </a:r>
            <a:r>
              <a:rPr lang="th-TH" b="1" dirty="0" smtClean="0"/>
              <a:t>         ไปนำเสนอใน</a:t>
            </a:r>
            <a:r>
              <a:rPr lang="th-TH" b="1" dirty="0" smtClean="0"/>
              <a:t>ที่ประชุม ซึ่งอาจมีผลเสียเกิดขึ้นได้ </a:t>
            </a:r>
            <a:endParaRPr lang="en-US" b="1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500"/>
            <a:ext cx="8229600" cy="55546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h-TH" b="1" dirty="0" smtClean="0"/>
              <a:t>    </a:t>
            </a:r>
            <a:r>
              <a:rPr lang="th-TH" sz="3600" b="1" dirty="0" smtClean="0"/>
              <a:t>     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h-TH" sz="3600" b="1" dirty="0" smtClean="0"/>
              <a:t>       </a:t>
            </a:r>
            <a:r>
              <a:rPr lang="th-TH" sz="3500" b="1" dirty="0" smtClean="0"/>
              <a:t>สภาของสหรัฐอเมริกา </a:t>
            </a:r>
            <a:r>
              <a:rPr lang="th-TH" sz="3500" b="1" dirty="0" smtClean="0">
                <a:solidFill>
                  <a:srgbClr val="FF0000"/>
                </a:solidFill>
              </a:rPr>
              <a:t>ต้องออกกฎหมายป้องกัน </a:t>
            </a:r>
            <a:r>
              <a:rPr lang="th-TH" sz="3500" b="1" dirty="0" smtClean="0"/>
              <a:t>	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h-TH" sz="3500" b="1" dirty="0" smtClean="0"/>
              <a:t>         </a:t>
            </a:r>
            <a:r>
              <a:rPr lang="th-TH" b="1" dirty="0" smtClean="0"/>
              <a:t>- ไม่ให้มีการบันทึกเสียง ระหว่างกระบวนการทำงาน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h-TH" b="1" dirty="0" smtClean="0"/>
              <a:t>            ของคณะลูกขุน </a:t>
            </a:r>
            <a:endParaRPr lang="th-TH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h-TH" b="1" dirty="0" smtClean="0"/>
              <a:t> </a:t>
            </a:r>
            <a:r>
              <a:rPr lang="th-TH" b="1" dirty="0" smtClean="0"/>
              <a:t>         - </a:t>
            </a:r>
            <a:r>
              <a:rPr lang="th-TH" b="1" dirty="0" smtClean="0"/>
              <a:t>เพื่อให้</a:t>
            </a:r>
            <a:r>
              <a:rPr lang="th-TH" b="1" dirty="0" smtClean="0"/>
              <a:t>ลูกขุนมีความมั่นใจใน</a:t>
            </a:r>
            <a:r>
              <a:rPr lang="th-TH" b="1" dirty="0" smtClean="0"/>
              <a:t>การให้</a:t>
            </a:r>
            <a:r>
              <a:rPr lang="th-TH" b="1" dirty="0" smtClean="0"/>
              <a:t>ความเห็น </a:t>
            </a:r>
            <a:endParaRPr lang="th-TH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h-TH" b="1" dirty="0" smtClean="0"/>
              <a:t> </a:t>
            </a:r>
            <a:r>
              <a:rPr lang="th-TH" b="1" dirty="0" smtClean="0"/>
              <a:t>           </a:t>
            </a:r>
            <a:r>
              <a:rPr lang="th-TH" b="1" dirty="0" smtClean="0"/>
              <a:t>ได้</a:t>
            </a:r>
            <a:r>
              <a:rPr lang="th-TH" b="1" dirty="0" smtClean="0"/>
              <a:t>อย่าง</a:t>
            </a:r>
            <a:r>
              <a:rPr lang="th-TH" b="1" dirty="0" smtClean="0"/>
              <a:t>อิสระ</a:t>
            </a:r>
            <a:endParaRPr lang="en-US" dirty="0"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  <a:defRPr/>
            </a:pPr>
            <a:endParaRPr lang="th-TH" b="1" dirty="0" smtClean="0"/>
          </a:p>
          <a:p>
            <a:pPr>
              <a:buNone/>
              <a:defRPr/>
            </a:pPr>
            <a:endParaRPr lang="th-TH" b="1" dirty="0" smtClean="0"/>
          </a:p>
          <a:p>
            <a:pPr>
              <a:buNone/>
              <a:defRPr/>
            </a:pPr>
            <a:r>
              <a:rPr lang="th-TH" b="1" dirty="0" smtClean="0"/>
              <a:t>          - โดย</a:t>
            </a:r>
            <a:r>
              <a:rPr lang="th-TH" b="1" dirty="0" smtClean="0"/>
              <a:t>ไม่ต้องกังวลใจ</a:t>
            </a:r>
            <a:r>
              <a:rPr lang="th-TH" b="1" dirty="0" smtClean="0"/>
              <a:t>ว่าจะ</a:t>
            </a:r>
            <a:r>
              <a:rPr lang="th-TH" b="1" dirty="0" smtClean="0"/>
              <a:t>มีบุคคลภายนอกคณะ</a:t>
            </a:r>
            <a:r>
              <a:rPr lang="th-TH" b="1" dirty="0" smtClean="0"/>
              <a:t>ลูกขุน</a:t>
            </a:r>
          </a:p>
          <a:p>
            <a:pPr>
              <a:buNone/>
              <a:defRPr/>
            </a:pPr>
            <a:r>
              <a:rPr lang="th-TH" b="1" dirty="0" smtClean="0"/>
              <a:t> </a:t>
            </a:r>
            <a:r>
              <a:rPr lang="th-TH" b="1" dirty="0" smtClean="0"/>
              <a:t>           รู้</a:t>
            </a:r>
            <a:r>
              <a:rPr lang="th-TH" b="1" dirty="0" smtClean="0"/>
              <a:t>รายละเอียด </a:t>
            </a:r>
            <a:r>
              <a:rPr lang="th-TH" b="1" dirty="0" smtClean="0"/>
              <a:t>ใน</a:t>
            </a:r>
            <a:r>
              <a:rPr lang="th-TH" b="1" dirty="0" smtClean="0"/>
              <a:t>การให้ความเห็นของตน </a:t>
            </a:r>
            <a:r>
              <a:rPr lang="th-TH" b="1" dirty="0" smtClean="0"/>
              <a:t>และ</a:t>
            </a:r>
          </a:p>
          <a:p>
            <a:pPr>
              <a:buNone/>
              <a:defRPr/>
            </a:pPr>
            <a:r>
              <a:rPr lang="th-TH" b="1" dirty="0" smtClean="0"/>
              <a:t> </a:t>
            </a:r>
            <a:r>
              <a:rPr lang="th-TH" b="1" dirty="0" smtClean="0"/>
              <a:t>           จะ</a:t>
            </a:r>
            <a:r>
              <a:rPr lang="th-TH" b="1" dirty="0" smtClean="0"/>
              <a:t>ส่งผลเสียต่อตนหรือไม่</a:t>
            </a:r>
            <a:endParaRPr lang="th-TH" dirty="0"/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th-TH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h-TH" b="1" dirty="0" smtClean="0"/>
              <a:t>	       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h-TH" b="1" dirty="0" smtClean="0"/>
              <a:t>                 เหตุการณ์ในครั้งนี้ แสดงให้เห็นว่า                                          	   - การวิจัยบางเรื่อง อาจก่อให้เกิดผลกระทบ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h-TH" b="1" dirty="0" smtClean="0"/>
              <a:t>               ต่อความมั่นคง ของสถาบันทางสังคมที่สำคัญได้</a:t>
            </a:r>
            <a:endParaRPr lang="en-US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 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      นายแพทย์ เกรียง อัศวรุ่งนิรันดร์</a:t>
            </a:r>
          </a:p>
          <a:p>
            <a:pPr>
              <a:buNone/>
            </a:pPr>
            <a:r>
              <a:rPr lang="th-TH" b="1" dirty="0" smtClean="0"/>
              <a:t>                    โทรศัพท์ </a:t>
            </a:r>
            <a:r>
              <a:rPr lang="en-US" b="1" dirty="0" smtClean="0"/>
              <a:t>086-7803665</a:t>
            </a:r>
          </a:p>
          <a:p>
            <a:pPr>
              <a:buNone/>
            </a:pPr>
            <a:r>
              <a:rPr lang="en-US" b="1" dirty="0" smtClean="0"/>
              <a:t>                    E-mail </a:t>
            </a:r>
            <a:r>
              <a:rPr lang="en-US" b="1" dirty="0" err="1" smtClean="0"/>
              <a:t>khrieng@hot</a:t>
            </a:r>
            <a:r>
              <a:rPr lang="en-US" b="1" dirty="0" smtClean="0"/>
              <a:t> mail.com</a:t>
            </a:r>
            <a:endParaRPr lang="th-TH" b="1" dirty="0"/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b="1" dirty="0" smtClean="0"/>
              <a:t>                       คดีจริยธรรมฯ คดีที่</a:t>
            </a:r>
            <a:r>
              <a:rPr lang="en-US" b="1" dirty="0" smtClean="0"/>
              <a:t> 13</a:t>
            </a:r>
            <a:endParaRPr lang="th-TH" b="1" dirty="0" smtClean="0"/>
          </a:p>
          <a:p>
            <a:pPr>
              <a:buNone/>
            </a:pPr>
            <a:r>
              <a:rPr lang="th-TH" b="1" dirty="0" smtClean="0"/>
              <a:t>	    - วิทยานิพนธ์ของนาย ก.ไปคัดลอกผลงานวิจัย</a:t>
            </a:r>
          </a:p>
          <a:p>
            <a:pPr>
              <a:buNone/>
            </a:pPr>
            <a:r>
              <a:rPr lang="th-TH" b="1" dirty="0" smtClean="0"/>
              <a:t>          ของบริษัท ข.มาแบบคำต่อคำ โดยไม่ได้มีการ</a:t>
            </a:r>
          </a:p>
          <a:p>
            <a:pPr>
              <a:buNone/>
            </a:pPr>
            <a:r>
              <a:rPr lang="th-TH" b="1" dirty="0" smtClean="0"/>
              <a:t>          วิเคราะห์ วิจัย หรือทำสิ่งใดที่แตกต่าง หรือสร้าง</a:t>
            </a:r>
          </a:p>
          <a:p>
            <a:pPr>
              <a:buNone/>
            </a:pPr>
            <a:r>
              <a:rPr lang="th-TH" b="1" dirty="0" smtClean="0"/>
              <a:t>          องค์ความรู้ขึ้นมา </a:t>
            </a:r>
          </a:p>
          <a:p>
            <a:pPr>
              <a:buNone/>
            </a:pPr>
            <a:r>
              <a:rPr lang="th-TH" b="1" dirty="0" smtClean="0"/>
              <a:t>	    - เป็นการคัดลอกงานวิชาการ ของคนอื่น</a:t>
            </a:r>
          </a:p>
          <a:p>
            <a:pPr>
              <a:buNone/>
            </a:pPr>
            <a:r>
              <a:rPr lang="th-TH" b="1" dirty="0" smtClean="0"/>
              <a:t>		ถือว่า เป็นการกระทำที่ผิดจริยธรรมทางวิชาการ</a:t>
            </a:r>
          </a:p>
          <a:p>
            <a:pPr>
              <a:buNone/>
            </a:pPr>
            <a:r>
              <a:rPr lang="th-TH" b="1" dirty="0" smtClean="0"/>
              <a:t>		อย่างร้ายแรง </a:t>
            </a:r>
            <a:endParaRPr lang="en-US" b="1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- </a:t>
            </a:r>
            <a:r>
              <a:rPr lang="en-US" dirty="0" smtClean="0">
                <a:solidFill>
                  <a:srgbClr val="FF0000"/>
                </a:solidFill>
              </a:rPr>
              <a:t>May 14, 2001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 smtClean="0"/>
              <a:t>Ms.Roche</a:t>
            </a:r>
            <a:r>
              <a:rPr lang="en-US" dirty="0" smtClean="0"/>
              <a:t> </a:t>
            </a:r>
            <a:r>
              <a:rPr lang="en-US" dirty="0"/>
              <a:t>was </a:t>
            </a:r>
            <a:r>
              <a:rPr lang="en-US" dirty="0" err="1">
                <a:solidFill>
                  <a:srgbClr val="FF0000"/>
                </a:solidFill>
              </a:rPr>
              <a:t>intubated</a:t>
            </a:r>
            <a:r>
              <a:rPr lang="en-US" dirty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and </a:t>
            </a:r>
            <a:r>
              <a:rPr lang="en-US" dirty="0" smtClean="0">
                <a:solidFill>
                  <a:srgbClr val="FF0000"/>
                </a:solidFill>
              </a:rPr>
              <a:t>mechanically ventilated </a:t>
            </a:r>
            <a:r>
              <a:rPr lang="en-US" dirty="0" smtClean="0"/>
              <a:t>due </a:t>
            </a:r>
            <a:r>
              <a:rPr lang="en-US" dirty="0"/>
              <a:t>to </a:t>
            </a:r>
            <a:r>
              <a:rPr lang="en-US" dirty="0" smtClean="0"/>
              <a:t>	progressive respiratory </a:t>
            </a:r>
            <a:r>
              <a:rPr lang="en-US" dirty="0"/>
              <a:t>failure.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- A </a:t>
            </a:r>
            <a:r>
              <a:rPr lang="en-US" dirty="0" err="1">
                <a:solidFill>
                  <a:srgbClr val="FF0000"/>
                </a:solidFill>
              </a:rPr>
              <a:t>pneumothorax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developed,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was treated with </a:t>
            </a:r>
            <a:r>
              <a:rPr lang="en-US" dirty="0"/>
              <a:t>a tube </a:t>
            </a:r>
            <a:r>
              <a:rPr lang="en-US" dirty="0" err="1"/>
              <a:t>thoracostomy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    - Her family elected to withdraw support 	and </a:t>
            </a:r>
            <a:r>
              <a:rPr lang="en-US" dirty="0" smtClean="0">
                <a:solidFill>
                  <a:srgbClr val="FF0000"/>
                </a:solidFill>
              </a:rPr>
              <a:t>Ms. Roche died  on June 2,2001.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</a:t>
            </a:r>
            <a:endParaRPr lang="en-US" dirty="0"/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b="1" dirty="0" smtClean="0"/>
              <a:t>	    - วิทยานิพนธ์ของนาย ก.ไม่เป็นวิทยานิพนธ์</a:t>
            </a:r>
          </a:p>
          <a:p>
            <a:pPr>
              <a:buNone/>
            </a:pPr>
            <a:r>
              <a:rPr lang="th-TH" b="1" dirty="0" smtClean="0"/>
              <a:t>		ที่ได้คุณภาพ และมาตรฐานทางวิชาการ และ</a:t>
            </a:r>
          </a:p>
          <a:p>
            <a:pPr>
              <a:buNone/>
            </a:pPr>
            <a:r>
              <a:rPr lang="th-TH" b="1" dirty="0" smtClean="0"/>
              <a:t>		ไม่สร้างองค์ความรู้ใหม่ </a:t>
            </a:r>
          </a:p>
          <a:p>
            <a:pPr>
              <a:buNone/>
            </a:pPr>
            <a:r>
              <a:rPr lang="th-TH" b="1" dirty="0" smtClean="0"/>
              <a:t>	    - ที่เป็นไปตามหลักเกณฑ์ และเงื่อนไขสำคัญ</a:t>
            </a:r>
          </a:p>
          <a:p>
            <a:pPr>
              <a:buNone/>
            </a:pPr>
            <a:r>
              <a:rPr lang="th-TH" b="1" dirty="0" smtClean="0"/>
              <a:t>		ของการศึกษา ในหลักสูตรปริญญาเอก ที่เน้นการวิจัย</a:t>
            </a:r>
          </a:p>
          <a:p>
            <a:pPr>
              <a:buNone/>
            </a:pPr>
            <a:r>
              <a:rPr lang="th-TH" b="1" dirty="0" smtClean="0"/>
              <a:t> 	   -  ประเด็นการคัดลอกงานทางวิชาการ เป็นการ</a:t>
            </a:r>
          </a:p>
          <a:p>
            <a:pPr>
              <a:buNone/>
            </a:pPr>
            <a:r>
              <a:rPr lang="th-TH" b="1" dirty="0" smtClean="0"/>
              <a:t>          ประพฤติผิดจริยธรรม ทางวิชาการอย่างร้ายแรง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b="1" dirty="0" smtClean="0"/>
              <a:t> 	     </a:t>
            </a:r>
          </a:p>
          <a:p>
            <a:pPr>
              <a:buNone/>
            </a:pPr>
            <a:r>
              <a:rPr lang="th-TH" b="1" dirty="0" smtClean="0"/>
              <a:t>          - ทำให้ผู้กระทำ ขาดคุณสมบัติ </a:t>
            </a:r>
          </a:p>
          <a:p>
            <a:pPr>
              <a:buNone/>
            </a:pPr>
            <a:r>
              <a:rPr lang="th-TH" b="1" dirty="0" smtClean="0"/>
              <a:t>            ความเป็นผู้มีความประพฤติดี ที่จะมีสิทธิ </a:t>
            </a:r>
          </a:p>
          <a:p>
            <a:pPr>
              <a:buNone/>
            </a:pPr>
            <a:r>
              <a:rPr lang="th-TH" b="1" dirty="0" smtClean="0"/>
              <a:t>            ขอรับปริญญาตามระเบียบของมหาวิทยาลัย</a:t>
            </a:r>
          </a:p>
          <a:p>
            <a:pPr>
              <a:buNone/>
            </a:pPr>
            <a:r>
              <a:rPr lang="th-TH" b="1" dirty="0" smtClean="0"/>
              <a:t>                           </a:t>
            </a:r>
            <a:endParaRPr lang="th-TH" dirty="0"/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         สภามหาวิทยาลัย มีมติ  </a:t>
            </a:r>
          </a:p>
          <a:p>
            <a:pPr>
              <a:buNone/>
            </a:pPr>
            <a:r>
              <a:rPr lang="th-TH" b="1" dirty="0" smtClean="0"/>
              <a:t>        - เพิกถอนมติ สภามหาวิทยาลัย เมื่อวันที่ </a:t>
            </a:r>
            <a:r>
              <a:rPr lang="en-US" b="1" dirty="0" smtClean="0"/>
              <a:t>22 </a:t>
            </a:r>
            <a:r>
              <a:rPr lang="th-TH" b="1" dirty="0" smtClean="0"/>
              <a:t>พฤษภาคม </a:t>
            </a:r>
            <a:r>
              <a:rPr lang="en-US" b="1" dirty="0" smtClean="0"/>
              <a:t>	</a:t>
            </a:r>
            <a:r>
              <a:rPr lang="th-TH" b="1" dirty="0" smtClean="0"/>
              <a:t>พ.ศ.</a:t>
            </a:r>
            <a:r>
              <a:rPr lang="en-US" b="1" dirty="0" smtClean="0"/>
              <a:t>2551 </a:t>
            </a:r>
            <a:r>
              <a:rPr lang="th-TH" b="1" dirty="0" smtClean="0"/>
              <a:t>มีผลตั้งแต่วันที่ </a:t>
            </a:r>
            <a:r>
              <a:rPr lang="en-US" b="1" dirty="0" smtClean="0"/>
              <a:t>21 </a:t>
            </a:r>
            <a:r>
              <a:rPr lang="th-TH" b="1" dirty="0" smtClean="0"/>
              <a:t>มิถุนายน </a:t>
            </a:r>
            <a:r>
              <a:rPr lang="en-US" b="1" dirty="0" smtClean="0"/>
              <a:t>2555</a:t>
            </a:r>
          </a:p>
          <a:p>
            <a:pPr>
              <a:buNone/>
            </a:pPr>
            <a:r>
              <a:rPr lang="th-TH" b="1" dirty="0" smtClean="0"/>
              <a:t>        - เพิกถอนปริญญาดุษฎีบัณฑิต ของนาย ก.   </a:t>
            </a:r>
            <a:endParaRPr lang="th-TH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357982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                       </a:t>
            </a:r>
            <a:endParaRPr lang="th-TH" b="1" dirty="0" smtClean="0"/>
          </a:p>
          <a:p>
            <a:pPr>
              <a:buNone/>
            </a:pPr>
            <a:r>
              <a:rPr lang="th-TH" sz="4000" b="1" dirty="0" smtClean="0"/>
              <a:t>                    คดีจริยธรรม คดีที่ </a:t>
            </a:r>
            <a:r>
              <a:rPr lang="en-US" b="1" dirty="0" smtClean="0"/>
              <a:t>14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    </a:t>
            </a:r>
            <a:r>
              <a:rPr lang="th-TH" b="1" dirty="0" smtClean="0"/>
              <a:t>เรื่อง ประพฤติหรือกระทำการใดๆอันอาจเป็นเหตุให้         	 เสื่อมเสีย</a:t>
            </a:r>
            <a:r>
              <a:rPr lang="en-US" b="1" dirty="0" smtClean="0"/>
              <a:t> </a:t>
            </a:r>
            <a:r>
              <a:rPr lang="th-TH" b="1" dirty="0" smtClean="0"/>
              <a:t>เกียรติศักดิ์แห่งวิชาชีพ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h-TH" b="1" dirty="0" smtClean="0"/>
              <a:t>           </a:t>
            </a:r>
            <a:r>
              <a:rPr lang="en-US" b="1" dirty="0" smtClean="0"/>
              <a:t> </a:t>
            </a:r>
            <a:r>
              <a:rPr lang="th-TH" b="1" dirty="0" smtClean="0"/>
              <a:t>นายแพทย์ ก.                      </a:t>
            </a:r>
            <a:r>
              <a:rPr lang="en-US" b="1" dirty="0" smtClean="0"/>
              <a:t> </a:t>
            </a:r>
            <a:r>
              <a:rPr lang="th-TH" b="1" dirty="0" smtClean="0"/>
              <a:t>ผู้ร้องเรียน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h-TH" b="1" dirty="0" smtClean="0"/>
              <a:t>            นายแพทย์ ข.                       ผู้ถูกร้องเรียนที่ 1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h-TH" b="1" dirty="0" smtClean="0"/>
              <a:t>            นายแพทย์ ค.                       ผู้ถูกร้องเรียนที่ 2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h-TH" b="1" dirty="0" smtClean="0"/>
              <a:t>           </a:t>
            </a:r>
            <a:endParaRPr lang="en-US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h-TH" b="1" dirty="0" smtClean="0"/>
              <a:t>                 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h-TH" b="1" dirty="0" smtClean="0"/>
              <a:t>                             ผู้ร้องเรียน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h-TH" b="1" dirty="0" smtClean="0"/>
              <a:t>            -  ตรวจสอบพบ</a:t>
            </a:r>
            <a:r>
              <a:rPr lang="en-US" b="1" dirty="0" smtClean="0"/>
              <a:t> </a:t>
            </a:r>
            <a:r>
              <a:rPr lang="th-TH" b="1" dirty="0" smtClean="0"/>
              <a:t>การลงตีพิมพ์บทความ</a:t>
            </a:r>
            <a:r>
              <a:rPr lang="en-US" b="1" dirty="0" smtClean="0"/>
              <a:t>             	              </a:t>
            </a:r>
            <a:r>
              <a:rPr lang="th-TH" b="1" dirty="0" smtClean="0"/>
              <a:t>     	     วิชาการในวารสาร 2 ฉบับ เป็นเรื่องเดียวกัน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h-TH" b="1" dirty="0" smtClean="0"/>
              <a:t>                   -  เรื่องที่ 1 นิพนธ์โดยผู้ถูกร้องเรียนที่ 2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h-TH" b="1" dirty="0" smtClean="0"/>
              <a:t>                   -  เรื่องที่ 2 นิพนธ์โดยผู้ถูกร้องเรียนที่ 1   </a:t>
            </a:r>
            <a:endParaRPr lang="th-TH" dirty="0"/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214313"/>
            <a:ext cx="8229600" cy="635793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       </a:t>
            </a:r>
            <a:r>
              <a:rPr lang="th-TH" dirty="0" smtClean="0"/>
              <a:t>             </a:t>
            </a:r>
            <a:r>
              <a:rPr lang="th-TH" b="1" dirty="0" smtClean="0"/>
              <a:t>ผู้ถูกร้องเรียนที่ 1และที่</a:t>
            </a:r>
            <a:r>
              <a:rPr lang="en-US" b="1" dirty="0" smtClean="0"/>
              <a:t> </a:t>
            </a:r>
            <a:r>
              <a:rPr lang="th-TH" b="1" dirty="0" smtClean="0"/>
              <a:t>2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h-TH" b="1" dirty="0" smtClean="0"/>
              <a:t>               - ทำการเก็บข้อมูล ในการวิจัยร่วมกัน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h-TH" b="1" dirty="0" smtClean="0"/>
              <a:t>               - ตั้งใจว่า จะลงชื่อเจ้าของผลงานร่วมกัน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h-TH" b="1" dirty="0" smtClean="0"/>
              <a:t>               - เกิดความผิดพลาด จึงลงพิมพ์ในวารสาร 2 ฉบับ            	       ต่างที่กัน โดยลงชื่อผู้นิพนธ์ แต่ละฉบับคนละชื่อ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                     </a:t>
            </a:r>
            <a:endParaRPr lang="th-TH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h-TH" sz="3600" b="1" dirty="0" smtClean="0"/>
              <a:t>                  มติกรรมการแพทยสภา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h-TH" b="1" dirty="0" smtClean="0"/>
              <a:t>          - ผู้นิพนธ์ทั้ง 2 คนได้นำบทความ</a:t>
            </a:r>
            <a:r>
              <a:rPr lang="en-US" b="1" dirty="0" smtClean="0"/>
              <a:t> </a:t>
            </a:r>
            <a:r>
              <a:rPr lang="th-TH" b="1" dirty="0" smtClean="0"/>
              <a:t>ของผู้อื่นไป</a:t>
            </a:r>
            <a:r>
              <a:rPr lang="en-US" b="1" dirty="0" smtClean="0"/>
              <a:t>                	  </a:t>
            </a:r>
            <a:r>
              <a:rPr lang="th-TH" b="1" dirty="0" smtClean="0"/>
              <a:t>พิมพ์ซ้ำซ้อน และสนับสนุนให้เกิดการกระทำดังกล่าว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h-TH" b="1" dirty="0" smtClean="0"/>
              <a:t>          - กระทำผิดข้อบังคับแพทยสภา</a:t>
            </a:r>
            <a:r>
              <a:rPr lang="en-US" b="1" dirty="0" smtClean="0"/>
              <a:t> </a:t>
            </a:r>
            <a:r>
              <a:rPr lang="th-TH" b="1" dirty="0" smtClean="0"/>
              <a:t>ว่าด้วยการรักษา</a:t>
            </a:r>
            <a:r>
              <a:rPr lang="en-US" b="1" dirty="0" smtClean="0"/>
              <a:t> 	   	  </a:t>
            </a:r>
            <a:r>
              <a:rPr lang="th-TH" b="1" dirty="0" smtClean="0"/>
              <a:t>จริยธรรมแห่งวิชาชีพเวชกรรม พ.ศ. 2549 หมวด 2 ข้อ 6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h-TH" b="1" dirty="0" smtClean="0"/>
              <a:t>                       </a:t>
            </a:r>
            <a:r>
              <a:rPr lang="th-TH" sz="3600" b="1" dirty="0" smtClean="0"/>
              <a:t>ลงโทษ ว่ากล่าวตักเตือน</a:t>
            </a:r>
            <a:endParaRPr lang="en-US" sz="3600" dirty="0"/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Content Placeholder 2"/>
          <p:cNvSpPr>
            <a:spLocks noGrp="1"/>
          </p:cNvSpPr>
          <p:nvPr>
            <p:ph idx="1"/>
          </p:nvPr>
        </p:nvSpPr>
        <p:spPr>
          <a:xfrm>
            <a:off x="357158" y="214313"/>
            <a:ext cx="8572560" cy="5929331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th-TH" sz="2400" dirty="0" smtClean="0"/>
              <a:t>                                          </a:t>
            </a:r>
          </a:p>
          <a:p>
            <a:pPr eaLnBrk="1" hangingPunct="1">
              <a:buFont typeface="Arial" charset="0"/>
              <a:buNone/>
            </a:pPr>
            <a:r>
              <a:rPr lang="th-TH" b="1" dirty="0" smtClean="0"/>
              <a:t>                      </a:t>
            </a:r>
            <a:r>
              <a:rPr lang="th-TH" sz="3600" b="1" dirty="0" smtClean="0"/>
              <a:t>คดีจริยธรรมฯ คดีที่ </a:t>
            </a:r>
            <a:r>
              <a:rPr lang="en-US" b="1" dirty="0" smtClean="0"/>
              <a:t>15</a:t>
            </a:r>
            <a:endParaRPr lang="en-US" b="1" dirty="0" smtClean="0">
              <a:cs typeface="Cordia New" pitchFamily="34" charset="-34"/>
            </a:endParaRPr>
          </a:p>
          <a:p>
            <a:pPr eaLnBrk="1" hangingPunct="1">
              <a:buFont typeface="Arial" charset="0"/>
              <a:buNone/>
            </a:pPr>
            <a:r>
              <a:rPr lang="en-US" b="1" dirty="0" smtClean="0">
                <a:cs typeface="Cordia New" pitchFamily="34" charset="-34"/>
              </a:rPr>
              <a:t>      </a:t>
            </a:r>
            <a:r>
              <a:rPr lang="th-TH" b="1" dirty="0" smtClean="0"/>
              <a:t>เรื่อง ผู้ประกอบวิชาชีพเวชกรรม ตัองไม่ทับถมให้ร้าย                       	   หรือกลั่นแกล้งกัน</a:t>
            </a:r>
          </a:p>
          <a:p>
            <a:pPr eaLnBrk="1" hangingPunct="1">
              <a:buFont typeface="Arial" charset="0"/>
              <a:buNone/>
            </a:pPr>
            <a:r>
              <a:rPr lang="th-TH" b="1" dirty="0" smtClean="0"/>
              <a:t>            นายแพทย์ ก.                                 ผู้ร้องเรียน</a:t>
            </a:r>
          </a:p>
          <a:p>
            <a:pPr eaLnBrk="1" hangingPunct="1">
              <a:buFont typeface="Arial" charset="0"/>
              <a:buNone/>
            </a:pPr>
            <a:r>
              <a:rPr lang="th-TH" b="1" dirty="0" smtClean="0"/>
              <a:t>            นายแพทย์ ข.                                 ผู้ถูกร้องเรียน</a:t>
            </a:r>
          </a:p>
          <a:p>
            <a:pPr eaLnBrk="1" hangingPunct="1">
              <a:buFont typeface="Arial" charset="0"/>
              <a:buNone/>
            </a:pPr>
            <a:r>
              <a:rPr lang="th-TH" b="1" dirty="0" smtClean="0"/>
              <a:t>          </a:t>
            </a:r>
            <a:endParaRPr lang="en-US" b="1" dirty="0" smtClean="0">
              <a:cs typeface="Cordia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                   ผู้ร้องเรียน </a:t>
            </a:r>
          </a:p>
          <a:p>
            <a:pPr>
              <a:buNone/>
            </a:pPr>
            <a:r>
              <a:rPr lang="th-TH" b="1" dirty="0" smtClean="0"/>
              <a:t>           - ตีพิมพ์บทความที่ 2 ในวารสารที่ 2</a:t>
            </a:r>
          </a:p>
          <a:p>
            <a:pPr>
              <a:buNone/>
            </a:pPr>
            <a:r>
              <a:rPr lang="th-TH" b="1" dirty="0" smtClean="0"/>
              <a:t>           - ตีพิมพ์บทความที่ 1  ในวารสารที่ 1</a:t>
            </a:r>
          </a:p>
          <a:p>
            <a:pPr>
              <a:buNone/>
            </a:pPr>
            <a:r>
              <a:rPr lang="th-TH" b="1" dirty="0" smtClean="0"/>
              <a:t>           - บทความที่ 1 และบทความที่ 2 มีที่มาจากข้อมูลเดียวกัน                 	   แต่ประเด็น ในการนำเสนอแตกต่างกัน และ</a:t>
            </a:r>
          </a:p>
          <a:p>
            <a:pPr>
              <a:buNone/>
            </a:pPr>
            <a:r>
              <a:rPr lang="th-TH" dirty="0" smtClean="0"/>
              <a:t>		    </a:t>
            </a:r>
            <a:r>
              <a:rPr lang="th-TH" b="1" dirty="0" smtClean="0"/>
              <a:t>บทความดังกล่าว เป็นรายงานผู้ตาย </a:t>
            </a:r>
          </a:p>
          <a:p>
            <a:pPr>
              <a:buNone/>
            </a:pPr>
            <a:r>
              <a:rPr lang="th-TH" b="1" dirty="0" smtClean="0"/>
              <a:t>             มิใช่ผลงานวิจัย จึงไม่ใช่บทความซ้ำซ้อน</a:t>
            </a:r>
            <a:endParaRPr lang="en-US" b="1" dirty="0" smtClean="0">
              <a:cs typeface="Cordia New" pitchFamily="34" charset="-34"/>
            </a:endParaRP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 eaLnBrk="1" hangingPunct="1">
              <a:buNone/>
            </a:pPr>
            <a:r>
              <a:rPr lang="th-TH" b="1" dirty="0" smtClean="0"/>
              <a:t>                                                                                          	</a:t>
            </a:r>
          </a:p>
          <a:p>
            <a:pPr eaLnBrk="1" hangingPunct="1">
              <a:buNone/>
            </a:pPr>
            <a:r>
              <a:rPr lang="th-TH" b="1" dirty="0" smtClean="0"/>
              <a:t>             - ผู้ถูกร้องเรียน ได้ลงชื่อผู้ร้องเรียน </a:t>
            </a:r>
          </a:p>
          <a:p>
            <a:pPr eaLnBrk="1" hangingPunct="1">
              <a:buNone/>
            </a:pPr>
            <a:r>
              <a:rPr lang="th-TH" b="1" dirty="0" smtClean="0"/>
              <a:t>               ในเรื่องการถอดถอน บทความในวารสารที่ 2</a:t>
            </a:r>
          </a:p>
          <a:p>
            <a:pPr eaLnBrk="1" hangingPunct="1">
              <a:buNone/>
            </a:pPr>
            <a:r>
              <a:rPr lang="th-TH" b="1" dirty="0" smtClean="0"/>
              <a:t>             - ผู้ถูกร้องเรียน ไม่ยอมตีพิมพ์บทความที่ 3                  	     ที่ผู้ร้องเรียนเป็นผู้นิพนธ์</a:t>
            </a:r>
          </a:p>
          <a:p>
            <a:pPr eaLnBrk="1" hangingPunct="1">
              <a:buNone/>
            </a:pPr>
            <a:r>
              <a:rPr lang="en-US" b="1" dirty="0" smtClean="0">
                <a:cs typeface="Cordia New" pitchFamily="34" charset="-34"/>
              </a:rPr>
              <a:t>        </a:t>
            </a:r>
            <a:r>
              <a:rPr lang="th-TH" b="1" dirty="0" smtClean="0"/>
              <a:t>  </a:t>
            </a:r>
            <a:endParaRPr lang="en-US" b="1" dirty="0" smtClean="0">
              <a:cs typeface="Cordia New" pitchFamily="34" charset="-34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</a:t>
            </a:r>
          </a:p>
          <a:p>
            <a:pPr>
              <a:buNone/>
            </a:pPr>
            <a:r>
              <a:rPr lang="en-US" dirty="0" smtClean="0"/>
              <a:t>           - She </a:t>
            </a:r>
            <a:r>
              <a:rPr lang="en-US" dirty="0"/>
              <a:t>died </a:t>
            </a:r>
            <a:r>
              <a:rPr lang="en-US" dirty="0" smtClean="0"/>
              <a:t>with progressive </a:t>
            </a:r>
            <a:r>
              <a:rPr lang="en-US" dirty="0"/>
              <a:t>hypotension </a:t>
            </a:r>
            <a:r>
              <a:rPr lang="en-US" dirty="0" smtClean="0"/>
              <a:t>         	    and multi-organ </a:t>
            </a:r>
            <a:r>
              <a:rPr lang="en-US" dirty="0"/>
              <a:t>failure.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Content Placeholder 2"/>
          <p:cNvSpPr>
            <a:spLocks noGrp="1"/>
          </p:cNvSpPr>
          <p:nvPr>
            <p:ph idx="1"/>
          </p:nvPr>
        </p:nvSpPr>
        <p:spPr>
          <a:xfrm>
            <a:off x="428625" y="428603"/>
            <a:ext cx="8229600" cy="6143647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en-US" sz="2400" dirty="0" smtClean="0">
              <a:cs typeface="Cordia New" pitchFamily="34" charset="-34"/>
            </a:endParaRPr>
          </a:p>
          <a:p>
            <a:pPr eaLnBrk="1" hangingPunct="1">
              <a:buFont typeface="Arial" charset="0"/>
              <a:buNone/>
            </a:pPr>
            <a:r>
              <a:rPr lang="en-US" sz="2400" b="1" dirty="0" smtClean="0">
                <a:cs typeface="Cordia New" pitchFamily="34" charset="-34"/>
              </a:rPr>
              <a:t>       </a:t>
            </a:r>
            <a:r>
              <a:rPr lang="th-TH" sz="2400" b="1" dirty="0" smtClean="0">
                <a:cs typeface="Cordia New" pitchFamily="34" charset="-34"/>
              </a:rPr>
              <a:t>	                       </a:t>
            </a:r>
            <a:r>
              <a:rPr lang="th-TH" b="1" dirty="0" smtClean="0"/>
              <a:t>ผู้ถูกร้องเรียน	 </a:t>
            </a:r>
          </a:p>
          <a:p>
            <a:pPr>
              <a:buNone/>
            </a:pPr>
            <a:r>
              <a:rPr lang="th-TH" b="1" dirty="0" smtClean="0"/>
              <a:t>           - การตีพิมพ์บทความที่ 1 และบทความที่ 2 </a:t>
            </a:r>
          </a:p>
          <a:p>
            <a:pPr>
              <a:buNone/>
            </a:pPr>
            <a:r>
              <a:rPr lang="th-TH" b="1" dirty="0" smtClean="0"/>
              <a:t>             ของผู้ร้องเรียน ในวารสาร 2 ฉบับ	 </a:t>
            </a:r>
          </a:p>
          <a:p>
            <a:pPr eaLnBrk="1" hangingPunct="1">
              <a:buFont typeface="Arial" charset="0"/>
              <a:buNone/>
            </a:pPr>
            <a:r>
              <a:rPr lang="th-TH" b="1" dirty="0" smtClean="0"/>
              <a:t>           - เป็นการตีพิมพ์บทความซ้ำซ้อน</a:t>
            </a:r>
            <a:r>
              <a:rPr lang="en-US" b="1" dirty="0" smtClean="0"/>
              <a:t> </a:t>
            </a:r>
          </a:p>
          <a:p>
            <a:pPr eaLnBrk="1" hangingPunct="1">
              <a:buFont typeface="Arial" charset="0"/>
              <a:buNone/>
            </a:pPr>
            <a:r>
              <a:rPr lang="en-US" b="1" dirty="0" smtClean="0"/>
              <a:t>             ( </a:t>
            </a:r>
            <a:r>
              <a:rPr lang="en-US" b="1" dirty="0" smtClean="0">
                <a:cs typeface="Cordia New" pitchFamily="34" charset="-34"/>
              </a:rPr>
              <a:t>Duplicate Publication </a:t>
            </a:r>
            <a:r>
              <a:rPr lang="th-TH" b="1" dirty="0" smtClean="0"/>
              <a:t>หรือ  </a:t>
            </a:r>
            <a:endParaRPr lang="en-US" b="1" dirty="0" smtClean="0"/>
          </a:p>
          <a:p>
            <a:pPr eaLnBrk="1" hangingPunct="1">
              <a:buFont typeface="Arial" charset="0"/>
              <a:buNone/>
            </a:pPr>
            <a:r>
              <a:rPr lang="en-US" b="1" dirty="0" smtClean="0"/>
              <a:t>             self</a:t>
            </a:r>
            <a:r>
              <a:rPr lang="th-TH" b="1" dirty="0" smtClean="0"/>
              <a:t> </a:t>
            </a:r>
            <a:r>
              <a:rPr lang="en-US" b="1" dirty="0" smtClean="0"/>
              <a:t>plagiarism) </a:t>
            </a:r>
            <a:endParaRPr lang="th-TH" b="1" dirty="0" smtClean="0"/>
          </a:p>
          <a:p>
            <a:pPr eaLnBrk="1" hangingPunct="1">
              <a:buFont typeface="Arial" charset="0"/>
              <a:buNone/>
            </a:pPr>
            <a:r>
              <a:rPr lang="th-TH" b="1" dirty="0" smtClean="0"/>
              <a:t>             เป็นการผิดจริยธรรมการวิจัย</a:t>
            </a:r>
          </a:p>
          <a:p>
            <a:pPr>
              <a:buNone/>
            </a:pPr>
            <a:r>
              <a:rPr lang="th-TH" b="1" dirty="0" smtClean="0"/>
              <a:t>           </a:t>
            </a:r>
            <a:endParaRPr lang="en-US" b="1" dirty="0" smtClean="0">
              <a:cs typeface="Cordia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th-TH" dirty="0" smtClean="0"/>
              <a:t>          </a:t>
            </a:r>
          </a:p>
          <a:p>
            <a:pPr>
              <a:buNone/>
            </a:pPr>
            <a:r>
              <a:rPr lang="th-TH" b="1" dirty="0" smtClean="0"/>
              <a:t>      </a:t>
            </a:r>
            <a:r>
              <a:rPr lang="en-US" b="1" dirty="0" smtClean="0"/>
              <a:t>      Uniform Requirements</a:t>
            </a:r>
            <a:r>
              <a:rPr lang="th-TH" b="1" dirty="0" smtClean="0"/>
              <a:t> ของ</a:t>
            </a:r>
            <a:r>
              <a:rPr lang="en-US" b="1" dirty="0" smtClean="0"/>
              <a:t> ICMJE</a:t>
            </a:r>
            <a:r>
              <a:rPr lang="th-TH" b="1" dirty="0" smtClean="0"/>
              <a:t> </a:t>
            </a:r>
          </a:p>
          <a:p>
            <a:pPr>
              <a:buNone/>
            </a:pPr>
            <a:r>
              <a:rPr lang="th-TH" b="1" dirty="0" smtClean="0"/>
              <a:t>             ได้กล่าวไว้มีข้อพิจารณา 2 ประการ คือ</a:t>
            </a:r>
            <a:endParaRPr lang="en-US" b="1" dirty="0" smtClean="0"/>
          </a:p>
          <a:p>
            <a:pPr>
              <a:buNone/>
            </a:pPr>
            <a:r>
              <a:rPr lang="th-TH" b="1" dirty="0" smtClean="0"/>
              <a:t>         1) “</a:t>
            </a:r>
            <a:r>
              <a:rPr lang="en-US" b="1" dirty="0" smtClean="0"/>
              <a:t>a paper”</a:t>
            </a:r>
            <a:r>
              <a:rPr lang="th-TH" b="1" dirty="0" smtClean="0"/>
              <a:t> ในที่นี้มิได้ระบุว่าเป็นบทความอะไร </a:t>
            </a:r>
          </a:p>
          <a:p>
            <a:pPr>
              <a:buNone/>
            </a:pPr>
            <a:r>
              <a:rPr lang="th-TH" b="1" dirty="0" smtClean="0"/>
              <a:t>             ดังนั้นจึงครอบคลุมบทความทุกประเภท</a:t>
            </a:r>
            <a:endParaRPr lang="en-US" b="1" dirty="0" smtClean="0"/>
          </a:p>
          <a:p>
            <a:pPr>
              <a:buNone/>
            </a:pPr>
            <a:r>
              <a:rPr lang="th-TH" b="1" dirty="0" smtClean="0"/>
              <a:t>         2) “</a:t>
            </a:r>
            <a:r>
              <a:rPr lang="en-US" b="1" dirty="0" smtClean="0"/>
              <a:t>overlaps substantially with are </a:t>
            </a:r>
          </a:p>
          <a:p>
            <a:pPr>
              <a:buNone/>
            </a:pPr>
            <a:r>
              <a:rPr lang="en-US" b="1" dirty="0" smtClean="0"/>
              <a:t>              already published in print”</a:t>
            </a:r>
            <a:endParaRPr lang="th-TH" b="1" dirty="0"/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571480"/>
            <a:ext cx="8229600" cy="5626121"/>
          </a:xfrm>
        </p:spPr>
        <p:txBody>
          <a:bodyPr>
            <a:normAutofit/>
          </a:bodyPr>
          <a:lstStyle/>
          <a:p>
            <a:pPr eaLnBrk="1" hangingPunct="1">
              <a:buNone/>
            </a:pPr>
            <a:r>
              <a:rPr lang="th-TH" b="1" dirty="0" smtClean="0"/>
              <a:t>             </a:t>
            </a:r>
          </a:p>
          <a:p>
            <a:pPr eaLnBrk="1" hangingPunct="1">
              <a:buNone/>
            </a:pPr>
            <a:r>
              <a:rPr lang="th-TH" b="1" dirty="0" smtClean="0"/>
              <a:t>     ข้อบังคับ ว่าด้วยจรรยาบรรณบุคลากรและนักศึกษา ข้อ 13     </a:t>
            </a:r>
          </a:p>
          <a:p>
            <a:pPr eaLnBrk="1" hangingPunct="1">
              <a:buNone/>
            </a:pPr>
            <a:r>
              <a:rPr lang="th-TH" b="1" dirty="0" smtClean="0"/>
              <a:t>       - </a:t>
            </a:r>
            <a:r>
              <a:rPr lang="th-TH" b="1" dirty="0" smtClean="0">
                <a:solidFill>
                  <a:srgbClr val="FF0000"/>
                </a:solidFill>
              </a:rPr>
              <a:t>การคัดลอก หรือนำผลงานของตนเอง มาใช้อีกครั้งหนึ่ง </a:t>
            </a:r>
          </a:p>
          <a:p>
            <a:pPr eaLnBrk="1" hangingPunct="1">
              <a:buNone/>
            </a:pPr>
            <a:r>
              <a:rPr lang="th-TH" b="1" dirty="0" smtClean="0">
                <a:solidFill>
                  <a:srgbClr val="FF0000"/>
                </a:solidFill>
              </a:rPr>
              <a:t>         โดยไม่มีการอ้างถึงผลงานเดิมของตน	</a:t>
            </a:r>
          </a:p>
          <a:p>
            <a:pPr eaLnBrk="1" hangingPunct="1">
              <a:buNone/>
            </a:pPr>
            <a:r>
              <a:rPr lang="th-TH" b="1" dirty="0" smtClean="0"/>
              <a:t>       - ทำให้ผู้อื่นเข้าใจ ผิดพลาคลาดเคลื่อน ไปจากความถูกต้อง</a:t>
            </a:r>
          </a:p>
          <a:p>
            <a:pPr eaLnBrk="1" hangingPunct="1">
              <a:buNone/>
            </a:pPr>
            <a:r>
              <a:rPr lang="th-TH" b="1" dirty="0" smtClean="0"/>
              <a:t>         เป็นจริง และอาจเกิดความสับสนในการอ้างอิงได้                                                  </a:t>
            </a:r>
          </a:p>
          <a:p>
            <a:pPr eaLnBrk="1" hangingPunct="1">
              <a:buNone/>
            </a:pPr>
            <a:r>
              <a:rPr lang="th-TH" b="1" dirty="0" smtClean="0"/>
              <a:t>       - ถือเป็นการกระทำผิดจรรยาบรรณ อย่างร้ายแรง 	  </a:t>
            </a:r>
          </a:p>
          <a:p>
            <a:pPr eaLnBrk="1" hangingPunct="1">
              <a:buNone/>
            </a:pPr>
            <a:r>
              <a:rPr lang="th-TH" b="1" dirty="0" smtClean="0"/>
              <a:t>         และ เป็นความผิดวินัยอย่างร้ายแรง</a:t>
            </a:r>
          </a:p>
          <a:p>
            <a:pPr eaLnBrk="1" hangingPunct="1">
              <a:buNone/>
            </a:pPr>
            <a:r>
              <a:rPr lang="en-US" b="1" dirty="0" smtClean="0">
                <a:cs typeface="Cordia New" pitchFamily="34" charset="-34"/>
              </a:rPr>
              <a:t>        </a:t>
            </a:r>
            <a:r>
              <a:rPr lang="th-TH" b="1" dirty="0" smtClean="0"/>
              <a:t>  </a:t>
            </a:r>
            <a:endParaRPr lang="en-US" b="1" dirty="0" smtClean="0">
              <a:cs typeface="Cordia New" pitchFamily="34" charset="-34"/>
            </a:endParaRP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                 พยาน</a:t>
            </a:r>
          </a:p>
          <a:p>
            <a:pPr>
              <a:buNone/>
            </a:pPr>
            <a:r>
              <a:rPr lang="th-TH" dirty="0" smtClean="0"/>
              <a:t>               </a:t>
            </a:r>
            <a:r>
              <a:rPr lang="th-TH" b="1" dirty="0" smtClean="0"/>
              <a:t>วารสารวิชาการทางการแพทย์ มีวัตถุประสงค์เพื่อ</a:t>
            </a:r>
          </a:p>
          <a:p>
            <a:pPr>
              <a:buNone/>
            </a:pPr>
            <a:r>
              <a:rPr lang="th-TH" b="1" dirty="0" smtClean="0"/>
              <a:t>        ส่งเสริม และเผยแพร่ผลงานทางวิชาการทางการแพทย์ </a:t>
            </a:r>
          </a:p>
          <a:p>
            <a:pPr>
              <a:buNone/>
            </a:pPr>
            <a:r>
              <a:rPr lang="th-TH" b="1" dirty="0" smtClean="0"/>
              <a:t>        สู่วงการแพทย์ และสาธารณสุขระดับนานาชาติ</a:t>
            </a:r>
          </a:p>
          <a:p>
            <a:pPr>
              <a:buNone/>
            </a:pPr>
            <a:r>
              <a:rPr lang="th-TH" b="1" dirty="0" smtClean="0"/>
              <a:t>             บรรณาธิการ มีหน้าที่ พิจารณากลั่นกรอง บทความ</a:t>
            </a:r>
          </a:p>
          <a:p>
            <a:pPr>
              <a:buNone/>
            </a:pPr>
            <a:r>
              <a:rPr lang="th-TH" b="1" dirty="0" smtClean="0"/>
              <a:t>         ที่จะตีพิมพ์</a:t>
            </a:r>
          </a:p>
          <a:p>
            <a:pPr>
              <a:buNone/>
            </a:pPr>
            <a:r>
              <a:rPr lang="th-TH" b="1" dirty="0" smtClean="0"/>
              <a:t>            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th-TH" b="1" dirty="0" smtClean="0"/>
              <a:t> </a:t>
            </a:r>
          </a:p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 กรณีการตีพิมพ์ซ้ำซ้อน กับวารสารฉบับอื่น </a:t>
            </a:r>
          </a:p>
          <a:p>
            <a:pPr>
              <a:buNone/>
            </a:pPr>
            <a:r>
              <a:rPr lang="th-TH" b="1" dirty="0" smtClean="0"/>
              <a:t>         บรรณาธิการต้องตรวจสอบ  ถ้าพบว่ามีการซ้ำซ้อน</a:t>
            </a:r>
          </a:p>
          <a:p>
            <a:pPr>
              <a:buNone/>
            </a:pPr>
            <a:r>
              <a:rPr lang="th-TH" b="1" dirty="0" smtClean="0"/>
              <a:t>         กันจริง บรรณาธิการมีอำนาจถอดถอนบทความได้ </a:t>
            </a:r>
          </a:p>
          <a:p>
            <a:pPr>
              <a:buNone/>
            </a:pPr>
            <a:r>
              <a:rPr lang="th-TH" b="1" dirty="0" smtClean="0"/>
              <a:t>         โดยยึดถือว่าวารสารฉบับใด  ตีพิมพ์เป็นลำดับแรก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th-TH" dirty="0" smtClean="0"/>
              <a:t>        </a:t>
            </a:r>
          </a:p>
          <a:p>
            <a:pPr>
              <a:buNone/>
            </a:pPr>
            <a:r>
              <a:rPr lang="th-TH" sz="4000" b="1" dirty="0" smtClean="0"/>
              <a:t>                    </a:t>
            </a:r>
            <a:r>
              <a:rPr lang="th-TH" sz="3600" b="1" dirty="0" smtClean="0"/>
              <a:t>มติกรรมการแพทยสภา</a:t>
            </a:r>
          </a:p>
          <a:p>
            <a:pPr>
              <a:buNone/>
            </a:pPr>
            <a:r>
              <a:rPr lang="th-TH" b="1" dirty="0" smtClean="0"/>
              <a:t>            ผู้ถูกร้องเรียน มิได้กระทำผิดข้อบังคับแพทยสภา</a:t>
            </a:r>
          </a:p>
          <a:p>
            <a:pPr>
              <a:buNone/>
            </a:pPr>
            <a:r>
              <a:rPr lang="th-TH" b="1" dirty="0" smtClean="0"/>
              <a:t>         ว่าด้วยการรักษาจริยธรรมแห่งวิชาชีพเวชกรรม พ.ศ. 2549     	หมวด 5 ข้อ 30 และหมวด 5 ข้อ 31 </a:t>
            </a:r>
          </a:p>
          <a:p>
            <a:pPr>
              <a:buNone/>
            </a:pPr>
            <a:r>
              <a:rPr lang="th-TH" b="1" dirty="0" smtClean="0"/>
              <a:t>          จึงมีมติว่า </a:t>
            </a:r>
            <a:r>
              <a:rPr lang="th-TH" sz="3600" b="1" dirty="0" smtClean="0"/>
              <a:t>คดีไม่มีมูล</a:t>
            </a:r>
            <a:endParaRPr lang="en-US" sz="3600" b="1" dirty="0" smtClean="0"/>
          </a:p>
          <a:p>
            <a:pPr>
              <a:buNone/>
            </a:pPr>
            <a:r>
              <a:rPr lang="en-US" sz="3600" dirty="0" smtClean="0"/>
              <a:t> 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Content Placeholder 2"/>
          <p:cNvSpPr>
            <a:spLocks noGrp="1"/>
          </p:cNvSpPr>
          <p:nvPr>
            <p:ph idx="1"/>
          </p:nvPr>
        </p:nvSpPr>
        <p:spPr>
          <a:xfrm>
            <a:off x="357188" y="428605"/>
            <a:ext cx="8229600" cy="6143646"/>
          </a:xfrm>
        </p:spPr>
        <p:txBody>
          <a:bodyPr/>
          <a:lstStyle/>
          <a:p>
            <a:pPr eaLnBrk="1" hangingPunct="1">
              <a:buNone/>
            </a:pPr>
            <a:r>
              <a:rPr lang="th-TH" sz="4800" b="1" dirty="0" smtClean="0"/>
              <a:t>             คดีจริยธรรมฯ คดีที่ </a:t>
            </a:r>
            <a:r>
              <a:rPr lang="en-US" sz="3600" b="1" dirty="0" smtClean="0"/>
              <a:t>16</a:t>
            </a:r>
            <a:r>
              <a:rPr lang="en-US" sz="4800" b="1" dirty="0" smtClean="0"/>
              <a:t>              </a:t>
            </a:r>
            <a:r>
              <a:rPr lang="th-TH" sz="4800" b="1" dirty="0" smtClean="0"/>
              <a:t>  	</a:t>
            </a:r>
            <a:r>
              <a:rPr lang="th-TH" b="1" dirty="0" smtClean="0"/>
              <a:t>วันที่ </a:t>
            </a:r>
            <a:r>
              <a:rPr lang="en-US" sz="2400" b="1" dirty="0" smtClean="0">
                <a:cs typeface="Cordia New" pitchFamily="34" charset="-34"/>
              </a:rPr>
              <a:t>29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th-TH" b="1" dirty="0" smtClean="0"/>
              <a:t>สิงหาคม </a:t>
            </a:r>
            <a:r>
              <a:rPr lang="en-US" sz="2400" b="1" dirty="0" smtClean="0">
                <a:cs typeface="Cordia New" pitchFamily="34" charset="-34"/>
              </a:rPr>
              <a:t>2555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th-TH" b="1" dirty="0" smtClean="0"/>
              <a:t>ศาลอุทธรณ์ภาค </a:t>
            </a:r>
            <a:r>
              <a:rPr lang="en-US" sz="2400" b="1" dirty="0" smtClean="0">
                <a:cs typeface="Cordia New" pitchFamily="34" charset="-34"/>
              </a:rPr>
              <a:t>7</a:t>
            </a:r>
            <a:r>
              <a:rPr lang="en-US" b="1" dirty="0" smtClean="0">
                <a:cs typeface="Cordia New" pitchFamily="34" charset="-34"/>
              </a:rPr>
              <a:t>                    </a:t>
            </a:r>
            <a:r>
              <a:rPr lang="th-TH" b="1" dirty="0" smtClean="0">
                <a:cs typeface="Cordia New" pitchFamily="34" charset="-34"/>
              </a:rPr>
              <a:t>	</a:t>
            </a:r>
            <a:r>
              <a:rPr lang="th-TH" b="1" dirty="0" smtClean="0"/>
              <a:t>ได้พิพากษาคดีที่</a:t>
            </a:r>
            <a:r>
              <a:rPr lang="en-US" b="1" dirty="0" smtClean="0">
                <a:cs typeface="Cordia New" pitchFamily="34" charset="-34"/>
              </a:rPr>
              <a:t>                                                          </a:t>
            </a:r>
            <a:r>
              <a:rPr lang="th-TH" b="1" dirty="0" smtClean="0">
                <a:cs typeface="Cordia New" pitchFamily="34" charset="-34"/>
              </a:rPr>
              <a:t>	</a:t>
            </a:r>
            <a:r>
              <a:rPr lang="th-TH" b="1" dirty="0" smtClean="0"/>
              <a:t>พนักงานอัยการจังหวัด น. </a:t>
            </a:r>
            <a:r>
              <a:rPr lang="en-US" b="1" dirty="0" smtClean="0">
                <a:cs typeface="Cordia New" pitchFamily="34" charset="-34"/>
              </a:rPr>
              <a:t>              </a:t>
            </a:r>
            <a:r>
              <a:rPr lang="th-TH" b="1" dirty="0" smtClean="0">
                <a:cs typeface="Cordia New" pitchFamily="34" charset="-34"/>
              </a:rPr>
              <a:t>       </a:t>
            </a:r>
            <a:r>
              <a:rPr lang="th-TH" b="1" dirty="0" smtClean="0"/>
              <a:t>โจทก์ </a:t>
            </a:r>
            <a:r>
              <a:rPr lang="en-US" b="1" dirty="0" smtClean="0">
                <a:cs typeface="Cordia New" pitchFamily="34" charset="-34"/>
              </a:rPr>
              <a:t>               </a:t>
            </a:r>
            <a:r>
              <a:rPr lang="th-TH" b="1" dirty="0" smtClean="0">
                <a:cs typeface="Cordia New" pitchFamily="34" charset="-34"/>
              </a:rPr>
              <a:t>	</a:t>
            </a:r>
            <a:r>
              <a:rPr lang="th-TH" b="1" dirty="0" smtClean="0"/>
              <a:t>นาย ก. </a:t>
            </a:r>
            <a:r>
              <a:rPr lang="en-US" b="1" dirty="0" smtClean="0">
                <a:cs typeface="Cordia New" pitchFamily="34" charset="-34"/>
              </a:rPr>
              <a:t>                                            </a:t>
            </a:r>
            <a:r>
              <a:rPr lang="th-TH" b="1" dirty="0" smtClean="0">
                <a:cs typeface="Cordia New" pitchFamily="34" charset="-34"/>
              </a:rPr>
              <a:t> </a:t>
            </a:r>
            <a:r>
              <a:rPr lang="th-TH" b="1" dirty="0" smtClean="0"/>
              <a:t>โจทก์ร่วม  </a:t>
            </a:r>
            <a:r>
              <a:rPr lang="en-US" b="1" dirty="0" smtClean="0">
                <a:cs typeface="Cordia New" pitchFamily="34" charset="-34"/>
              </a:rPr>
              <a:t>   </a:t>
            </a:r>
            <a:r>
              <a:rPr lang="th-TH" b="1" dirty="0" smtClean="0">
                <a:cs typeface="Cordia New" pitchFamily="34" charset="-34"/>
              </a:rPr>
              <a:t>	</a:t>
            </a:r>
            <a:r>
              <a:rPr lang="th-TH" b="1" dirty="0" smtClean="0"/>
              <a:t>นาย </a:t>
            </a:r>
            <a:r>
              <a:rPr lang="en-US" sz="2400" b="1" dirty="0" smtClean="0">
                <a:cs typeface="Cordia New" pitchFamily="34" charset="-34"/>
              </a:rPr>
              <a:t>A</a:t>
            </a:r>
            <a:r>
              <a:rPr lang="th-TH" b="1" dirty="0" smtClean="0"/>
              <a:t> </a:t>
            </a:r>
            <a:r>
              <a:rPr lang="en-US" b="1" dirty="0" smtClean="0">
                <a:cs typeface="Cordia New" pitchFamily="34" charset="-34"/>
              </a:rPr>
              <a:t>                                              </a:t>
            </a:r>
            <a:r>
              <a:rPr lang="th-TH" b="1" dirty="0" smtClean="0"/>
              <a:t>จำเลยที่ </a:t>
            </a:r>
            <a:r>
              <a:rPr lang="en-US" sz="2400" b="1" dirty="0" smtClean="0">
                <a:cs typeface="Cordia New" pitchFamily="34" charset="-34"/>
              </a:rPr>
              <a:t>1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th-TH" b="1" dirty="0" smtClean="0">
                <a:cs typeface="Cordia New" pitchFamily="34" charset="-34"/>
              </a:rPr>
              <a:t>	</a:t>
            </a:r>
            <a:r>
              <a:rPr lang="th-TH" b="1" dirty="0" smtClean="0"/>
              <a:t>นางสาว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en-US" sz="2400" b="1" dirty="0" smtClean="0">
                <a:cs typeface="Cordia New" pitchFamily="34" charset="-34"/>
              </a:rPr>
              <a:t>B                                                         </a:t>
            </a:r>
            <a:r>
              <a:rPr lang="th-TH" b="1" dirty="0" smtClean="0"/>
              <a:t>จำเลยที่ </a:t>
            </a:r>
            <a:r>
              <a:rPr lang="en-US" sz="2400" b="1" dirty="0" smtClean="0">
                <a:cs typeface="Cordia New" pitchFamily="34" charset="-34"/>
              </a:rPr>
              <a:t>2</a:t>
            </a:r>
            <a:r>
              <a:rPr lang="en-US" b="1" dirty="0" smtClean="0">
                <a:cs typeface="Cordia New" pitchFamily="34" charset="-34"/>
              </a:rPr>
              <a:t>    </a:t>
            </a:r>
            <a:r>
              <a:rPr lang="th-TH" b="1" dirty="0" smtClean="0">
                <a:cs typeface="Cordia New" pitchFamily="34" charset="-34"/>
              </a:rPr>
              <a:t>	</a:t>
            </a:r>
            <a:r>
              <a:rPr lang="th-TH" b="1" dirty="0" smtClean="0"/>
              <a:t>นาย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en-US" sz="2400" b="1" dirty="0" smtClean="0">
                <a:cs typeface="Cordia New" pitchFamily="34" charset="-34"/>
              </a:rPr>
              <a:t>C</a:t>
            </a:r>
            <a:r>
              <a:rPr lang="th-TH" b="1" dirty="0" smtClean="0"/>
              <a:t> </a:t>
            </a:r>
            <a:r>
              <a:rPr lang="en-US" b="1" dirty="0" smtClean="0">
                <a:cs typeface="Cordia New" pitchFamily="34" charset="-34"/>
              </a:rPr>
              <a:t>                                              </a:t>
            </a:r>
            <a:r>
              <a:rPr lang="th-TH" b="1" dirty="0" smtClean="0"/>
              <a:t>จำเลยที่ </a:t>
            </a:r>
            <a:r>
              <a:rPr lang="en-US" sz="2400" b="1" dirty="0" smtClean="0">
                <a:cs typeface="Cordia New" pitchFamily="34" charset="-34"/>
              </a:rPr>
              <a:t>3</a:t>
            </a:r>
            <a:r>
              <a:rPr lang="en-US" b="1" dirty="0" smtClean="0">
                <a:cs typeface="Cordia New" pitchFamily="34" charset="-34"/>
              </a:rPr>
              <a:t>   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endParaRPr lang="th-TH" b="1" dirty="0" smtClean="0"/>
          </a:p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ศาลอุทธรณ์ได้พิพากษายืน</a:t>
            </a:r>
            <a:r>
              <a:rPr lang="en-US" b="1" dirty="0" smtClean="0"/>
              <a:t> </a:t>
            </a:r>
            <a:r>
              <a:rPr lang="th-TH" b="1" dirty="0" smtClean="0"/>
              <a:t>ตามศาลชั้นต้น</a:t>
            </a:r>
            <a:r>
              <a:rPr lang="en-US" b="1" dirty="0" smtClean="0"/>
              <a:t> </a:t>
            </a:r>
            <a:r>
              <a:rPr lang="th-TH" b="1" dirty="0" smtClean="0"/>
              <a:t>                                     	ที่พิพากษายกฟ้อง ว่าไม่มีน้ำหนักเพียงพอ                           	และจำเลยไม่ผิดตามที่ฟ้อง 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th-TH" b="1" dirty="0" smtClean="0"/>
              <a:t>การอุทธรณ์จึงฟังไม่ขึ้น</a:t>
            </a:r>
            <a:endParaRPr lang="en-US" b="1" dirty="0" smtClean="0">
              <a:cs typeface="Cordia New" pitchFamily="34" charset="-34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88" y="214313"/>
            <a:ext cx="8229600" cy="600075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600" b="1" dirty="0" smtClean="0"/>
              <a:t>  </a:t>
            </a:r>
            <a:r>
              <a:rPr lang="th-TH" sz="3600" b="1" dirty="0" smtClean="0"/>
              <a:t>    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h-TH" sz="3600" b="1" dirty="0" smtClean="0"/>
              <a:t>                           โจทก์ร่วม</a:t>
            </a:r>
            <a:r>
              <a:rPr lang="en-US" b="1" dirty="0" smtClean="0"/>
              <a:t>	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         -</a:t>
            </a:r>
            <a:r>
              <a:rPr lang="th-TH" b="1" dirty="0" smtClean="0"/>
              <a:t> มิถุนายน </a:t>
            </a:r>
            <a:r>
              <a:rPr lang="en-US" sz="2800" b="1" dirty="0" smtClean="0"/>
              <a:t>2552 </a:t>
            </a:r>
            <a:r>
              <a:rPr lang="en-US" b="1" dirty="0" smtClean="0"/>
              <a:t> </a:t>
            </a:r>
            <a:r>
              <a:rPr lang="th-TH" b="1" dirty="0" smtClean="0"/>
              <a:t>จำเลยที่</a:t>
            </a:r>
            <a:r>
              <a:rPr lang="en-US" b="1" dirty="0" smtClean="0"/>
              <a:t> </a:t>
            </a:r>
            <a:r>
              <a:rPr lang="en-US" sz="2800" b="1" dirty="0" smtClean="0"/>
              <a:t>1</a:t>
            </a:r>
            <a:r>
              <a:rPr lang="en-US" b="1" dirty="0" smtClean="0"/>
              <a:t> </a:t>
            </a:r>
            <a:r>
              <a:rPr lang="th-TH" b="1" dirty="0" smtClean="0"/>
              <a:t>ให้สัมภาษณ์ แก่จำเลยที่</a:t>
            </a:r>
            <a:r>
              <a:rPr lang="en-US" b="1" dirty="0" smtClean="0"/>
              <a:t> </a:t>
            </a:r>
            <a:r>
              <a:rPr lang="en-US" sz="2800" b="1" dirty="0" smtClean="0"/>
              <a:t>2</a:t>
            </a:r>
            <a:r>
              <a:rPr lang="th-TH" b="1" dirty="0" smtClean="0"/>
              <a:t> 	  (ผู้สื่อข่าว น.ส.พ.) มีจำเลยที่ </a:t>
            </a:r>
            <a:r>
              <a:rPr lang="en-US" sz="2800" b="1" dirty="0" smtClean="0"/>
              <a:t>3</a:t>
            </a:r>
            <a:r>
              <a:rPr lang="en-US" b="1" dirty="0" smtClean="0"/>
              <a:t> </a:t>
            </a:r>
            <a:r>
              <a:rPr lang="th-TH" b="1" dirty="0" smtClean="0"/>
              <a:t>เป็นบรรณาธิการ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h-TH" b="1" dirty="0" smtClean="0"/>
              <a:t>            แล้วร่วมกัน</a:t>
            </a:r>
            <a:r>
              <a:rPr lang="en-US" b="1" dirty="0" smtClean="0"/>
              <a:t>                      	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         - </a:t>
            </a:r>
            <a:r>
              <a:rPr lang="th-TH" b="1" dirty="0" smtClean="0"/>
              <a:t>พิมพ์โฆษณาใส่ความโจทก์ร่วม ลงใน น.ส.พ. หัวข้อ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h-TH" b="1" dirty="0" smtClean="0"/>
              <a:t>            บททดสอบทางจรรยาบรรณ</a:t>
            </a:r>
            <a:r>
              <a:rPr lang="en-US" b="1" dirty="0" smtClean="0"/>
              <a:t> </a:t>
            </a:r>
            <a:r>
              <a:rPr lang="th-TH" b="1" dirty="0" smtClean="0"/>
              <a:t>ด้านทรัพย์สินทางปัญญา	  โดยมีข้อความเป็นภาษาอังกฤษ 	  	                                    	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b="1" dirty="0" smtClean="0"/>
              <a:t>                       ซึ่งแปลเป็นภาษาไทยว่า </a:t>
            </a:r>
          </a:p>
          <a:p>
            <a:pPr>
              <a:buNone/>
            </a:pPr>
            <a:r>
              <a:rPr lang="th-TH" b="1" dirty="0" smtClean="0"/>
              <a:t>          - จำเลยที่ 1 เป็นผู้เขียนหลัก ในงานพิมพ์ที่เขาอ้างว่า </a:t>
            </a:r>
          </a:p>
          <a:p>
            <a:pPr>
              <a:buNone/>
            </a:pPr>
            <a:r>
              <a:rPr lang="th-TH" b="1" dirty="0" smtClean="0"/>
              <a:t>            โจทก์ร่วมใช้เป็นแหล่งข้อมูล 	คัดลอกไปใช้ใน</a:t>
            </a:r>
          </a:p>
          <a:p>
            <a:pPr>
              <a:buNone/>
            </a:pPr>
            <a:r>
              <a:rPr lang="th-TH" b="1" dirty="0" smtClean="0"/>
              <a:t>            งานดุษฎีนิพนธ์</a:t>
            </a:r>
            <a:r>
              <a:rPr lang="en-US" b="1" dirty="0" smtClean="0"/>
              <a:t>…</a:t>
            </a:r>
            <a:r>
              <a:rPr lang="th-TH" b="1" dirty="0" smtClean="0"/>
              <a:t> เนื้อหาส่วนใหญ่ของดุษฎีนิพนธ์ </a:t>
            </a:r>
          </a:p>
          <a:p>
            <a:pPr>
              <a:buNone/>
            </a:pPr>
            <a:r>
              <a:rPr lang="th-TH" b="1" dirty="0" smtClean="0"/>
              <a:t>            เห็นได้ชัดว่ามาจาก เอกสาร  </a:t>
            </a:r>
            <a:r>
              <a:rPr lang="en-US" sz="2800" b="1" dirty="0" smtClean="0"/>
              <a:t>4</a:t>
            </a:r>
            <a:r>
              <a:rPr lang="th-TH" b="1" dirty="0" smtClean="0"/>
              <a:t> ฉบับ </a:t>
            </a:r>
          </a:p>
          <a:p>
            <a:pPr>
              <a:buNone/>
            </a:pPr>
            <a:r>
              <a:rPr lang="th-TH" b="1" dirty="0" smtClean="0"/>
              <a:t>          - ที่จำเลยที่ 1 กล่าวหาว่า มาจากงานของคนอื่น</a:t>
            </a:r>
            <a:endParaRPr lang="th-TH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</a:t>
            </a:r>
          </a:p>
          <a:p>
            <a:pPr>
              <a:buNone/>
            </a:pPr>
            <a:r>
              <a:rPr lang="en-US" dirty="0" smtClean="0"/>
              <a:t>         - </a:t>
            </a:r>
            <a:r>
              <a:rPr lang="en-US" dirty="0" smtClean="0">
                <a:solidFill>
                  <a:srgbClr val="FF0000"/>
                </a:solidFill>
              </a:rPr>
              <a:t>Of </a:t>
            </a:r>
            <a:r>
              <a:rPr lang="en-US" dirty="0">
                <a:solidFill>
                  <a:srgbClr val="FF0000"/>
                </a:solidFill>
              </a:rPr>
              <a:t>the 9 subjects </a:t>
            </a:r>
            <a:r>
              <a:rPr lang="en-US" dirty="0"/>
              <a:t>who signed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the </a:t>
            </a:r>
            <a:r>
              <a:rPr lang="en-US" dirty="0"/>
              <a:t>consent form and began the study,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- </a:t>
            </a:r>
            <a:r>
              <a:rPr lang="en-US" dirty="0" smtClean="0">
                <a:solidFill>
                  <a:srgbClr val="FF0000"/>
                </a:solidFill>
              </a:rPr>
              <a:t>only </a:t>
            </a:r>
            <a:r>
              <a:rPr lang="en-US" dirty="0">
                <a:solidFill>
                  <a:srgbClr val="FF0000"/>
                </a:solidFill>
              </a:rPr>
              <a:t>3 reached the point in the protocol </a:t>
            </a:r>
            <a:r>
              <a:rPr lang="en-US" dirty="0" smtClean="0"/>
              <a:t>	 calling </a:t>
            </a:r>
            <a:r>
              <a:rPr lang="en-US" dirty="0"/>
              <a:t>for </a:t>
            </a:r>
            <a:r>
              <a:rPr lang="en-US" dirty="0" err="1"/>
              <a:t>hexamethonium</a:t>
            </a:r>
            <a:r>
              <a:rPr lang="en-US" dirty="0"/>
              <a:t> inhalation.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</a:t>
            </a:r>
            <a:endParaRPr lang="en-US" dirty="0"/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Content Placeholder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en-US" dirty="0" smtClean="0">
              <a:cs typeface="Cordia New" pitchFamily="34" charset="-34"/>
            </a:endParaRPr>
          </a:p>
          <a:p>
            <a:pPr eaLnBrk="1" hangingPunct="1">
              <a:buFont typeface="Arial" charset="0"/>
              <a:buNone/>
            </a:pPr>
            <a:r>
              <a:rPr lang="en-US" b="1" dirty="0" smtClean="0">
                <a:cs typeface="Cordia New" pitchFamily="34" charset="-34"/>
              </a:rPr>
              <a:t> 	</a:t>
            </a:r>
            <a:r>
              <a:rPr lang="th-TH" b="1" dirty="0" smtClean="0"/>
              <a:t>      - จำเลยที่ 1 เรียกกรณีนี้ว่า </a:t>
            </a:r>
            <a:r>
              <a:rPr lang="th-TH" b="1" dirty="0" smtClean="0">
                <a:solidFill>
                  <a:srgbClr val="FF0000"/>
                </a:solidFill>
              </a:rPr>
              <a:t>เป็นการขโมยคัดลอก                  	  ทรัพย์สินทางปัญญา                               </a:t>
            </a:r>
            <a:r>
              <a:rPr lang="th-TH" b="1" dirty="0" smtClean="0"/>
              <a:t>                              	- บทความดังกล่าวของจำเลยที่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th-TH" b="1" dirty="0" smtClean="0"/>
              <a:t>1 เป็นการกล่าวหา 	  	  โจทก์ร่วมว่า เป็นผู้ละเมิดทรัพย์สินทางปัญญาของผู้อื่น        	- เป็นการใส่ความ ที่จะทำให้ผู้เสียหาย </a:t>
            </a:r>
            <a:r>
              <a:rPr lang="en-US" b="1" dirty="0" smtClean="0"/>
              <a:t>                       	  “</a:t>
            </a:r>
            <a:r>
              <a:rPr lang="th-TH" b="1" dirty="0" smtClean="0"/>
              <a:t>เสียชื่อเสียง  ถูกดูหมิ่น หรือถูกเกลียดชัง</a:t>
            </a:r>
            <a:r>
              <a:rPr lang="en-US" b="1" dirty="0" smtClean="0">
                <a:cs typeface="Cordia New" pitchFamily="34" charset="-34"/>
              </a:rPr>
              <a:t>”</a:t>
            </a:r>
            <a:endParaRPr lang="en-US" dirty="0" smtClean="0">
              <a:cs typeface="Cordia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14366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th-TH" dirty="0" smtClean="0"/>
              <a:t>     </a:t>
            </a:r>
            <a:r>
              <a:rPr lang="en-US" dirty="0" smtClean="0">
                <a:cs typeface="Cordia New" pitchFamily="34" charset="-34"/>
              </a:rPr>
              <a:t>     </a:t>
            </a:r>
            <a:endParaRPr lang="th-TH" dirty="0" smtClean="0">
              <a:cs typeface="Cordia New" pitchFamily="34" charset="-34"/>
            </a:endParaRPr>
          </a:p>
          <a:p>
            <a:pPr eaLnBrk="1" hangingPunct="1">
              <a:buFont typeface="Arial" charset="0"/>
              <a:buNone/>
            </a:pPr>
            <a:r>
              <a:rPr lang="th-TH" b="1" dirty="0" smtClean="0">
                <a:cs typeface="Cordia New" pitchFamily="34" charset="-34"/>
              </a:rPr>
              <a:t>          </a:t>
            </a:r>
            <a:r>
              <a:rPr lang="th-TH" b="1" dirty="0" smtClean="0"/>
              <a:t>จำเลยทั้ง </a:t>
            </a:r>
            <a:r>
              <a:rPr lang="en-US" sz="2800" b="1" dirty="0" smtClean="0">
                <a:cs typeface="Cordia New" pitchFamily="34" charset="-34"/>
              </a:rPr>
              <a:t>3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th-TH" b="1" dirty="0" smtClean="0"/>
              <a:t>ให้การปฏิเสธ ศาลชั้นต้นพิจารณาแล้ว</a:t>
            </a:r>
            <a:r>
              <a:rPr lang="en-US" b="1" dirty="0" smtClean="0"/>
              <a:t>            	</a:t>
            </a:r>
            <a:r>
              <a:rPr lang="th-TH" b="1" dirty="0" smtClean="0"/>
              <a:t>                          </a:t>
            </a:r>
            <a:r>
              <a:rPr lang="th-TH" sz="3600" b="1" dirty="0" smtClean="0"/>
              <a:t>ยกฟ้อง</a:t>
            </a:r>
            <a:r>
              <a:rPr lang="en-US" sz="3600" b="1" dirty="0" smtClean="0">
                <a:cs typeface="Cordia New" pitchFamily="34" charset="-34"/>
              </a:rPr>
              <a:t> </a:t>
            </a:r>
            <a:r>
              <a:rPr lang="th-TH" sz="3600" b="1" dirty="0" smtClean="0">
                <a:cs typeface="Cordia New" pitchFamily="34" charset="-34"/>
              </a:rPr>
              <a:t>         </a:t>
            </a:r>
            <a:r>
              <a:rPr lang="th-TH" sz="4000" b="1" dirty="0" smtClean="0">
                <a:cs typeface="Cordia New" pitchFamily="34" charset="-34"/>
              </a:rPr>
              <a:t>	</a:t>
            </a:r>
          </a:p>
          <a:p>
            <a:pPr eaLnBrk="1" hangingPunct="1">
              <a:buFont typeface="Arial" charset="0"/>
              <a:buNone/>
            </a:pPr>
            <a:r>
              <a:rPr lang="th-TH" sz="4000" b="1" dirty="0" smtClean="0">
                <a:cs typeface="Cordia New" pitchFamily="34" charset="-34"/>
              </a:rPr>
              <a:t>                   </a:t>
            </a:r>
            <a:r>
              <a:rPr lang="th-TH" b="1" dirty="0" smtClean="0"/>
              <a:t>โจทก์และโจทก์ร่วมอุทธรณ์ </a:t>
            </a:r>
          </a:p>
          <a:p>
            <a:pPr eaLnBrk="1" hangingPunct="1">
              <a:buFont typeface="Arial" charset="0"/>
              <a:buNone/>
            </a:pPr>
            <a:r>
              <a:rPr lang="th-TH" b="1" dirty="0" smtClean="0"/>
              <a:t>          ศาลอุทธรณ์ภาค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en-US" sz="2800" b="1" dirty="0" smtClean="0">
                <a:cs typeface="Cordia New" pitchFamily="34" charset="-34"/>
              </a:rPr>
              <a:t>7</a:t>
            </a:r>
            <a:r>
              <a:rPr lang="en-US" b="1" dirty="0" smtClean="0">
                <a:cs typeface="Cordia New" pitchFamily="34" charset="-34"/>
              </a:rPr>
              <a:t>  </a:t>
            </a:r>
            <a:r>
              <a:rPr lang="th-TH" b="1" dirty="0" smtClean="0"/>
              <a:t>ตรวจสำนวนแล้ว เห็นว่า                          </a:t>
            </a:r>
            <a:r>
              <a:rPr lang="en-US" b="1" dirty="0" smtClean="0"/>
              <a:t>   	</a:t>
            </a:r>
            <a:r>
              <a:rPr lang="th-TH" b="1" dirty="0" smtClean="0"/>
              <a:t>- จำเลยที่ </a:t>
            </a:r>
            <a:r>
              <a:rPr lang="en-US" sz="2800" b="1" dirty="0" smtClean="0">
                <a:cs typeface="Cordia New" pitchFamily="34" charset="-34"/>
              </a:rPr>
              <a:t>1 </a:t>
            </a:r>
            <a:r>
              <a:rPr lang="th-TH" b="1" dirty="0" smtClean="0"/>
              <a:t>เป็นผู้เรียบเรียง บทความทางวิชาการ          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th-TH" b="1" dirty="0" smtClean="0"/>
              <a:t>	  เรื่อง</a:t>
            </a:r>
            <a:r>
              <a:rPr lang="en-US" b="1" dirty="0" smtClean="0">
                <a:cs typeface="Cordia New" pitchFamily="34" charset="-34"/>
              </a:rPr>
              <a:t>“</a:t>
            </a:r>
            <a:r>
              <a:rPr lang="th-TH" b="1" dirty="0" smtClean="0"/>
              <a:t>การสร้างความเข้มแข็ง</a:t>
            </a:r>
            <a:r>
              <a:rPr lang="en-US" b="1" dirty="0" smtClean="0"/>
              <a:t> </a:t>
            </a:r>
            <a:r>
              <a:rPr lang="th-TH" b="1" dirty="0" smtClean="0"/>
              <a:t>ให้กับการส่งออก          	  ผลิตผลเกษตรอินทรีย์ของไทย</a:t>
            </a:r>
            <a:r>
              <a:rPr lang="en-US" b="1" dirty="0" smtClean="0">
                <a:cs typeface="Cordia New" pitchFamily="34" charset="-34"/>
              </a:rPr>
              <a:t>” </a:t>
            </a:r>
            <a:r>
              <a:rPr lang="th-TH" b="1" dirty="0" smtClean="0">
                <a:cs typeface="Cordia New" pitchFamily="34" charset="-34"/>
              </a:rPr>
              <a:t>	</a:t>
            </a:r>
            <a:endParaRPr lang="en-US" dirty="0" smtClean="0">
              <a:cs typeface="Cordia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 eaLnBrk="1" hangingPunct="1">
              <a:buNone/>
            </a:pPr>
            <a:r>
              <a:rPr lang="th-TH" b="1" dirty="0" smtClean="0">
                <a:cs typeface="Cordia New" pitchFamily="34" charset="-34"/>
              </a:rPr>
              <a:t>         </a:t>
            </a:r>
          </a:p>
          <a:p>
            <a:pPr eaLnBrk="1" hangingPunct="1">
              <a:buNone/>
            </a:pPr>
            <a:endParaRPr lang="th-TH" b="1" dirty="0" smtClean="0">
              <a:cs typeface="Cordia New" pitchFamily="34" charset="-34"/>
            </a:endParaRPr>
          </a:p>
          <a:p>
            <a:pPr eaLnBrk="1" hangingPunct="1">
              <a:buNone/>
            </a:pPr>
            <a:r>
              <a:rPr lang="th-TH" b="1" dirty="0" smtClean="0">
                <a:cs typeface="Cordia New" pitchFamily="34" charset="-34"/>
              </a:rPr>
              <a:t>          - </a:t>
            </a:r>
            <a:r>
              <a:rPr lang="th-TH" b="1" dirty="0" smtClean="0"/>
              <a:t>ตามสัญญาการว่าจ้าง แม้ว่าสิทธิดังกล่าว จะตกอยู่</a:t>
            </a:r>
          </a:p>
          <a:p>
            <a:pPr eaLnBrk="1" hangingPunct="1">
              <a:buNone/>
            </a:pPr>
            <a:r>
              <a:rPr lang="th-TH" b="1" dirty="0" smtClean="0"/>
              <a:t>            ที่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th-TH" b="1" dirty="0" smtClean="0"/>
              <a:t> </a:t>
            </a:r>
            <a:r>
              <a:rPr lang="en-US" sz="2800" b="1" dirty="0" smtClean="0">
                <a:cs typeface="Cordia New" pitchFamily="34" charset="-34"/>
              </a:rPr>
              <a:t>ICT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th-TH" b="1" dirty="0" smtClean="0"/>
              <a:t>ตามสัญญาว่าจ้าง</a:t>
            </a:r>
          </a:p>
          <a:p>
            <a:pPr eaLnBrk="1" hangingPunct="1">
              <a:buNone/>
            </a:pPr>
            <a:r>
              <a:rPr lang="th-TH" b="1" dirty="0" smtClean="0"/>
              <a:t> 	      </a:t>
            </a:r>
            <a:r>
              <a:rPr lang="th-TH" b="1" dirty="0" smtClean="0">
                <a:cs typeface="Cordia New" pitchFamily="34" charset="-34"/>
              </a:rPr>
              <a:t>- </a:t>
            </a:r>
            <a:r>
              <a:rPr lang="th-TH" b="1" dirty="0" smtClean="0"/>
              <a:t>ด้านผลงานทางวิชาการ เกี่ยวกับบทความดังกล่าว </a:t>
            </a:r>
            <a:r>
              <a:rPr lang="en-US" b="1" dirty="0" smtClean="0">
                <a:cs typeface="Cordia New" pitchFamily="34" charset="-34"/>
              </a:rPr>
              <a:t>        	</a:t>
            </a:r>
            <a:r>
              <a:rPr lang="th-TH" b="1" dirty="0" smtClean="0">
                <a:cs typeface="Cordia New" pitchFamily="34" charset="-34"/>
              </a:rPr>
              <a:t>  </a:t>
            </a:r>
            <a:r>
              <a:rPr lang="th-TH" b="1" dirty="0" smtClean="0"/>
              <a:t>ย่อมตกอยู่แก่จำเลย</a:t>
            </a:r>
            <a:endParaRPr lang="en-US" b="1" dirty="0" smtClean="0">
              <a:cs typeface="Cordia New" pitchFamily="34" charset="-34"/>
            </a:endParaRP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Content Placeholder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584041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en-US" dirty="0" smtClean="0">
              <a:cs typeface="Cordia New" pitchFamily="34" charset="-34"/>
            </a:endParaRPr>
          </a:p>
          <a:p>
            <a:pPr eaLnBrk="1" hangingPunct="1">
              <a:buFont typeface="Arial" charset="0"/>
              <a:buNone/>
            </a:pPr>
            <a:r>
              <a:rPr lang="th-TH" b="1" dirty="0" smtClean="0">
                <a:cs typeface="Cordia New" pitchFamily="34" charset="-34"/>
              </a:rPr>
              <a:t>	      </a:t>
            </a:r>
          </a:p>
          <a:p>
            <a:pPr>
              <a:buNone/>
            </a:pPr>
            <a:r>
              <a:rPr lang="th-TH" b="1" dirty="0" smtClean="0">
                <a:cs typeface="Cordia New" pitchFamily="34" charset="-34"/>
              </a:rPr>
              <a:t>          - </a:t>
            </a:r>
            <a:r>
              <a:rPr lang="th-TH" b="1" dirty="0" smtClean="0"/>
              <a:t>จำเลย จึงเป็นผู้มีส่วนได้ส่วนเสีย ในการที่โจทก์ร่วม </a:t>
            </a:r>
          </a:p>
          <a:p>
            <a:pPr eaLnBrk="1" hangingPunct="1">
              <a:buFont typeface="Arial" charset="0"/>
              <a:buNone/>
            </a:pPr>
            <a:r>
              <a:rPr lang="th-TH" b="1" dirty="0" smtClean="0"/>
              <a:t>   	        นำบทความดังกล่าว มาลงตีพิมพ์ในวิทยานิพนธ์  </a:t>
            </a:r>
          </a:p>
          <a:p>
            <a:pPr eaLnBrk="1" hangingPunct="1">
              <a:buFont typeface="Arial" charset="0"/>
              <a:buNone/>
            </a:pPr>
            <a:r>
              <a:rPr lang="th-TH" b="1" dirty="0" smtClean="0"/>
              <a:t>            ของโจทก์ร่วม                               	</a:t>
            </a:r>
          </a:p>
          <a:p>
            <a:pPr eaLnBrk="1" hangingPunct="1">
              <a:buFont typeface="Arial" charset="0"/>
              <a:buNone/>
            </a:pPr>
            <a:r>
              <a:rPr lang="th-TH" b="1" dirty="0" smtClean="0"/>
              <a:t>          - จำเลย มีสิทธิแสดงความคิดเห็น หรือ ข้อความใดๆ</a:t>
            </a:r>
            <a:r>
              <a:rPr lang="en-US" b="1" dirty="0" smtClean="0">
                <a:cs typeface="Cordia New" pitchFamily="34" charset="-34"/>
              </a:rPr>
              <a:t> </a:t>
            </a:r>
            <a:endParaRPr lang="th-TH" b="1" dirty="0" smtClean="0">
              <a:cs typeface="Cordia New" pitchFamily="34" charset="-34"/>
            </a:endParaRPr>
          </a:p>
          <a:p>
            <a:pPr eaLnBrk="1" hangingPunct="1">
              <a:buFont typeface="Arial" charset="0"/>
              <a:buNone/>
            </a:pPr>
            <a:r>
              <a:rPr lang="th-TH" b="1" dirty="0" smtClean="0">
                <a:cs typeface="Cordia New" pitchFamily="34" charset="-34"/>
              </a:rPr>
              <a:t>            </a:t>
            </a:r>
            <a:r>
              <a:rPr lang="th-TH" b="1" dirty="0" smtClean="0"/>
              <a:t>โดยสุจริต                                                         	</a:t>
            </a:r>
            <a:endParaRPr lang="en-US" sz="3600" dirty="0" smtClean="0"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</a:t>
            </a:r>
          </a:p>
          <a:p>
            <a:pPr>
              <a:buNone/>
            </a:pPr>
            <a:r>
              <a:rPr lang="th-TH" b="1" dirty="0" smtClean="0"/>
              <a:t>          - เพื่อความชอบธรรม หรือป้องกันตน  หรือ           	     	  ป้องกันส่วนได้ส่วนเสียเกี่ยวกับตน ตามครรลองได้       	</a:t>
            </a:r>
          </a:p>
          <a:p>
            <a:pPr>
              <a:buNone/>
            </a:pPr>
            <a:r>
              <a:rPr lang="th-TH" b="1" dirty="0" smtClean="0"/>
              <a:t>            ตามประมวลกฎหมายอาญา  </a:t>
            </a:r>
            <a:r>
              <a:rPr lang="th-TH" sz="3600" b="1" dirty="0" smtClean="0"/>
              <a:t>มาตรา</a:t>
            </a:r>
            <a:r>
              <a:rPr lang="en-US" sz="3600" b="1" dirty="0" smtClean="0">
                <a:cs typeface="Cordia New" pitchFamily="34" charset="-34"/>
              </a:rPr>
              <a:t> </a:t>
            </a:r>
            <a:r>
              <a:rPr lang="en-US" b="1" dirty="0" smtClean="0">
                <a:cs typeface="Cordia New" pitchFamily="34" charset="-34"/>
              </a:rPr>
              <a:t>329 (1) 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Content Placeholder 2"/>
          <p:cNvSpPr>
            <a:spLocks noGrp="1"/>
          </p:cNvSpPr>
          <p:nvPr>
            <p:ph idx="1"/>
          </p:nvPr>
        </p:nvSpPr>
        <p:spPr>
          <a:xfrm>
            <a:off x="500063" y="214313"/>
            <a:ext cx="8229600" cy="642937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b="1" dirty="0" smtClean="0">
                <a:cs typeface="Cordia New" pitchFamily="34" charset="-34"/>
              </a:rPr>
              <a:t>    </a:t>
            </a:r>
            <a:r>
              <a:rPr lang="th-TH" b="1" dirty="0" smtClean="0"/>
              <a:t>                                                                                            	                                                                                      	- จำเลยที่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en-US" sz="2400" b="1" dirty="0" smtClean="0">
                <a:cs typeface="Cordia New" pitchFamily="34" charset="-34"/>
              </a:rPr>
              <a:t>1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th-TH" b="1" dirty="0" smtClean="0"/>
              <a:t>มีสิทธิให้สัมภาษณ์แก่ จำเลยที่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en-US" sz="2400" b="1" dirty="0" smtClean="0">
                <a:cs typeface="Cordia New" pitchFamily="34" charset="-34"/>
              </a:rPr>
              <a:t>2</a:t>
            </a:r>
            <a:r>
              <a:rPr lang="en-US" b="1" dirty="0" smtClean="0">
                <a:cs typeface="Cordia New" pitchFamily="34" charset="-34"/>
              </a:rPr>
              <a:t>               </a:t>
            </a:r>
            <a:r>
              <a:rPr lang="th-TH" b="1" dirty="0" smtClean="0"/>
              <a:t>   	  ว่าโจทก์ร่วม นำบทความทางวิชาการ ของตนไปใช้ </a:t>
            </a:r>
          </a:p>
          <a:p>
            <a:pPr eaLnBrk="1" hangingPunct="1">
              <a:buFont typeface="Arial" charset="0"/>
              <a:buNone/>
            </a:pPr>
            <a:r>
              <a:rPr lang="th-TH" b="1" dirty="0" smtClean="0"/>
              <a:t>             ในวิทยานิพนธ์ระดับปริญญาเอก                                 	 - ในลักษณะที่ ไม่ชอบทางวิชาการ รวมทั้งให้สัมภาษณ์  	   เกี่ยวกับเรื่องนี้ได้</a:t>
            </a:r>
            <a:r>
              <a:rPr lang="en-US" b="1" dirty="0" smtClean="0">
                <a:cs typeface="Cordia New" pitchFamily="34" charset="-34"/>
              </a:rPr>
              <a:t>         </a:t>
            </a:r>
            <a:r>
              <a:rPr lang="th-TH" b="1" dirty="0" smtClean="0"/>
              <a:t>  	</a:t>
            </a:r>
            <a:endParaRPr lang="en-US" dirty="0" smtClean="0">
              <a:cs typeface="Cordia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th-TH" dirty="0" smtClean="0"/>
          </a:p>
          <a:p>
            <a:pPr eaLnBrk="1" hangingPunct="1">
              <a:buNone/>
            </a:pPr>
            <a:r>
              <a:rPr lang="th-TH" b="1" dirty="0" smtClean="0"/>
              <a:t>          - ไม่ปรากฏว่าจำเลยที่ 1 เคยกล่าวหาร้องเรียน             	  โจทก์ร่วมว่า การกระทำของโจทก์ร่วม </a:t>
            </a:r>
          </a:p>
          <a:p>
            <a:pPr eaLnBrk="1" hangingPunct="1">
              <a:buNone/>
            </a:pPr>
            <a:r>
              <a:rPr lang="th-TH" b="1" dirty="0" smtClean="0"/>
              <a:t>            เป็นการขโมยทรัพย์สินทางปัญญา แต่ใช้ถ้อยคำว่า </a:t>
            </a:r>
          </a:p>
          <a:p>
            <a:pPr eaLnBrk="1" hangingPunct="1">
              <a:buNone/>
            </a:pPr>
            <a:r>
              <a:rPr lang="th-TH" sz="4000" b="1" dirty="0" smtClean="0"/>
              <a:t>                       พลาเจียริซึ่ม </a:t>
            </a:r>
          </a:p>
          <a:p>
            <a:pPr eaLnBrk="1" hangingPunct="1">
              <a:buNone/>
            </a:pPr>
            <a:r>
              <a:rPr lang="th-TH" sz="4000" b="1" dirty="0" smtClean="0"/>
              <a:t>                     </a:t>
            </a:r>
            <a:r>
              <a:rPr lang="th-TH" b="1" dirty="0" smtClean="0"/>
              <a:t>ซึ่งหมายถึงการคัดลอก                       	 </a:t>
            </a:r>
          </a:p>
          <a:p>
            <a:pPr eaLnBrk="1" hangingPunct="1">
              <a:buNone/>
            </a:pPr>
            <a:r>
              <a:rPr lang="th-TH" b="1" dirty="0" smtClean="0"/>
              <a:t>           - จึงน่าเชื่อว่าจำเลยที่ 1 ไม่ได้เป็นผู้ให้สัมภาษณ์ว่า </a:t>
            </a:r>
          </a:p>
          <a:p>
            <a:pPr eaLnBrk="1" hangingPunct="1">
              <a:buNone/>
            </a:pPr>
            <a:r>
              <a:rPr lang="th-TH" b="1" dirty="0" smtClean="0"/>
              <a:t>             โจทก์ร่วมขโมยทรัพย์สินทางปัญญา </a:t>
            </a:r>
            <a:r>
              <a:rPr lang="en-US" b="1" dirty="0" smtClean="0">
                <a:cs typeface="Cordia New" pitchFamily="34" charset="-34"/>
              </a:rPr>
              <a:t>	</a:t>
            </a:r>
            <a:endParaRPr lang="th-TH" b="1" dirty="0" smtClean="0">
              <a:cs typeface="Cordia New" pitchFamily="34" charset="-34"/>
            </a:endParaRPr>
          </a:p>
          <a:p>
            <a:pPr eaLnBrk="1" hangingPunct="1">
              <a:buNone/>
            </a:pPr>
            <a:r>
              <a:rPr lang="th-TH" b="1" dirty="0" smtClean="0">
                <a:cs typeface="Cordia New" pitchFamily="34" charset="-34"/>
              </a:rPr>
              <a:t>          </a:t>
            </a:r>
            <a:r>
              <a:rPr lang="th-TH" b="1" dirty="0" smtClean="0"/>
              <a:t>   จำเลยจึงไม่มีความผิดตามฟ้อง          </a:t>
            </a:r>
            <a:r>
              <a:rPr lang="en-US" b="1" dirty="0" smtClean="0">
                <a:cs typeface="Cordia New" pitchFamily="34" charset="-34"/>
              </a:rPr>
              <a:t>            </a:t>
            </a:r>
            <a:r>
              <a:rPr lang="th-TH" b="1" dirty="0" smtClean="0"/>
              <a:t> </a:t>
            </a:r>
            <a:r>
              <a:rPr lang="en-US" b="1" dirty="0" smtClean="0">
                <a:cs typeface="Cordia New" pitchFamily="34" charset="-34"/>
              </a:rPr>
              <a:t> 	</a:t>
            </a:r>
            <a:r>
              <a:rPr lang="th-TH" b="1" dirty="0" smtClean="0"/>
              <a:t> </a:t>
            </a:r>
            <a:endParaRPr lang="en-US" sz="4400" b="1" dirty="0" smtClean="0">
              <a:cs typeface="Cordia New" pitchFamily="34" charset="-34"/>
            </a:endParaRPr>
          </a:p>
          <a:p>
            <a:pPr eaLnBrk="1" hangingPunct="1">
              <a:buNone/>
            </a:pPr>
            <a:r>
              <a:rPr lang="en-US" dirty="0" smtClean="0">
                <a:cs typeface="Cordia New" pitchFamily="34" charset="-34"/>
              </a:rPr>
              <a:t> </a:t>
            </a:r>
          </a:p>
          <a:p>
            <a:pPr eaLnBrk="1" hangingPunct="1"/>
            <a:endParaRPr lang="en-US" dirty="0" smtClean="0">
              <a:cs typeface="Cordia New" pitchFamily="34" charset="-34"/>
            </a:endParaRP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sz="4000" b="1" dirty="0" smtClean="0"/>
              <a:t>                      ศาลอุทธรณ์</a:t>
            </a:r>
          </a:p>
          <a:p>
            <a:pPr>
              <a:buNone/>
            </a:pPr>
            <a:r>
              <a:rPr lang="th-TH" sz="4000" b="1" dirty="0" smtClean="0"/>
              <a:t>              - พิพากษา ยืนตามศาลชั้นต้น</a:t>
            </a:r>
            <a:endParaRPr lang="th-TH" sz="4000" b="1" dirty="0"/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Content Placeholder 2"/>
          <p:cNvSpPr>
            <a:spLocks noGrp="1"/>
          </p:cNvSpPr>
          <p:nvPr>
            <p:ph idx="1"/>
          </p:nvPr>
        </p:nvSpPr>
        <p:spPr>
          <a:xfrm>
            <a:off x="457200" y="288925"/>
            <a:ext cx="8229600" cy="5837238"/>
          </a:xfrm>
        </p:spPr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en-US" b="1" dirty="0" smtClean="0">
                <a:cs typeface="Cordia New" pitchFamily="34" charset="-34"/>
              </a:rPr>
              <a:t>                 </a:t>
            </a:r>
            <a:r>
              <a:rPr lang="th-TH" b="1" dirty="0" smtClean="0">
                <a:cs typeface="Cordia New" pitchFamily="34" charset="-34"/>
              </a:rPr>
              <a:t> </a:t>
            </a:r>
          </a:p>
          <a:p>
            <a:pPr>
              <a:buFont typeface="Arial" charset="0"/>
              <a:buNone/>
            </a:pPr>
            <a:r>
              <a:rPr lang="th-TH" b="1" dirty="0" smtClean="0">
                <a:cs typeface="Cordia New" pitchFamily="34" charset="-34"/>
              </a:rPr>
              <a:t>                 </a:t>
            </a:r>
            <a:r>
              <a:rPr lang="th-TH" b="1" dirty="0" smtClean="0"/>
              <a:t>ความหมายของ </a:t>
            </a:r>
            <a:r>
              <a:rPr lang="en-US" b="1" dirty="0" smtClean="0">
                <a:cs typeface="Cordia New" pitchFamily="34" charset="-34"/>
              </a:rPr>
              <a:t>Plagiarism</a:t>
            </a:r>
            <a:r>
              <a:rPr lang="en-US" dirty="0" smtClean="0">
                <a:cs typeface="Cordia New" pitchFamily="34" charset="-34"/>
              </a:rPr>
              <a:t> </a:t>
            </a:r>
          </a:p>
          <a:p>
            <a:pPr>
              <a:buFont typeface="Arial" charset="0"/>
              <a:buNone/>
            </a:pPr>
            <a:r>
              <a:rPr lang="en-US" b="1" dirty="0" smtClean="0">
                <a:cs typeface="Cordia New" pitchFamily="34" charset="-34"/>
              </a:rPr>
              <a:t>       </a:t>
            </a:r>
            <a:r>
              <a:rPr lang="th-TH" b="1" dirty="0" smtClean="0">
                <a:cs typeface="Cordia New" pitchFamily="34" charset="-34"/>
              </a:rPr>
              <a:t>   </a:t>
            </a:r>
            <a:r>
              <a:rPr lang="th-TH" b="1" dirty="0" smtClean="0"/>
              <a:t>ราชบัณฑิตยสถาน บัญญัติ </a:t>
            </a:r>
            <a:r>
              <a:rPr lang="en-US" b="1" dirty="0" smtClean="0">
                <a:cs typeface="Cordia New" pitchFamily="34" charset="-34"/>
              </a:rPr>
              <a:t>Plagiarism </a:t>
            </a:r>
            <a:r>
              <a:rPr lang="th-TH" b="1" dirty="0" smtClean="0"/>
              <a:t>ไว้ว่า                             	โจรกรรมทางวรรณกรรม หรือการลอกเลียนวรรณกรรม 	- ความหมายของคำนี้ คือ การนำผลงาน ความคิด หรือ	  คำพูดของผู้อื่น ไปใช้ โดยไม่ให้เครดิต หรือ    </a:t>
            </a:r>
          </a:p>
          <a:p>
            <a:pPr>
              <a:buFont typeface="Arial" charset="0"/>
              <a:buNone/>
            </a:pPr>
            <a:r>
              <a:rPr lang="th-TH" b="1" dirty="0" smtClean="0"/>
              <a:t>	      - การนำความคิด และงานของผู้อื่น มาเขียน โดยทำให้</a:t>
            </a:r>
          </a:p>
          <a:p>
            <a:pPr>
              <a:buFont typeface="Arial" charset="0"/>
              <a:buNone/>
            </a:pPr>
            <a:r>
              <a:rPr lang="th-TH" b="1" dirty="0" smtClean="0"/>
              <a:t>            ดูเหมือนว่ามาจากความคิดของตนเอง </a:t>
            </a:r>
            <a:endParaRPr lang="en-US" b="1" dirty="0" smtClean="0">
              <a:cs typeface="Cordia New" pitchFamily="34" charset="-34"/>
            </a:endParaRPr>
          </a:p>
          <a:p>
            <a:pPr>
              <a:buFont typeface="Arial" charset="0"/>
              <a:buNone/>
            </a:pPr>
            <a:r>
              <a:rPr lang="en-US" b="1" dirty="0" smtClean="0">
                <a:cs typeface="Cordia New" pitchFamily="34" charset="-34"/>
              </a:rPr>
              <a:t>         </a:t>
            </a:r>
            <a:r>
              <a:rPr lang="th-TH" b="1" dirty="0" smtClean="0">
                <a:cs typeface="Cordia New" pitchFamily="34" charset="-34"/>
              </a:rPr>
              <a:t>        </a:t>
            </a:r>
            <a:endParaRPr lang="en-US" b="1" dirty="0" smtClean="0">
              <a:cs typeface="Cordia New" pitchFamily="34" charset="-34"/>
            </a:endParaRPr>
          </a:p>
          <a:p>
            <a:endParaRPr lang="en-US" b="1" dirty="0" smtClean="0">
              <a:cs typeface="Cordia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b="1" dirty="0" smtClean="0"/>
              <a:t>		</a:t>
            </a:r>
          </a:p>
          <a:p>
            <a:pPr>
              <a:buNone/>
            </a:pPr>
            <a:r>
              <a:rPr lang="th-TH" b="1" dirty="0" smtClean="0"/>
              <a:t>          - รูปแบบของการกระทำนี้ มีตั้งแต่การคัดลอก                     	  มาทั้งหมด โดยไม่ระบุที่มา หรือ                                                	- การนำข้อเขียนของผู้อื่น  มาเรียบเรียงเขียนใหม่                                	  ในแบบของตัวเอง โดยไม่ระบุที่มา</a:t>
            </a:r>
            <a:endParaRPr lang="th-TH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- The following outlines what transpired </a:t>
            </a:r>
          </a:p>
          <a:p>
            <a:pPr>
              <a:buNone/>
            </a:pPr>
            <a:r>
              <a:rPr lang="en-US" dirty="0" smtClean="0"/>
              <a:t>              in each of these 3 subjects</a:t>
            </a:r>
            <a:endParaRPr lang="th-TH" dirty="0"/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th-TH" dirty="0" smtClean="0"/>
          </a:p>
          <a:p>
            <a:pPr>
              <a:buNone/>
              <a:defRPr/>
            </a:pPr>
            <a:r>
              <a:rPr lang="th-TH" sz="4000" b="1" dirty="0" smtClean="0"/>
              <a:t>               </a:t>
            </a:r>
            <a:r>
              <a:rPr lang="th-TH" sz="3600" b="1" dirty="0" smtClean="0"/>
              <a:t>คดีจริยธรรมฯ คดีที่</a:t>
            </a:r>
            <a:r>
              <a:rPr lang="en-US" sz="3600" b="1" dirty="0" smtClean="0"/>
              <a:t> 17</a:t>
            </a:r>
          </a:p>
          <a:p>
            <a:pPr>
              <a:buNone/>
              <a:defRPr/>
            </a:pPr>
            <a:r>
              <a:rPr lang="th-TH" sz="3600" b="1" dirty="0" smtClean="0"/>
              <a:t>            คดีนี้โจทก์ฟ้อง ระบุความผิดสรุปว่า</a:t>
            </a:r>
          </a:p>
          <a:p>
            <a:pPr>
              <a:buNone/>
              <a:defRPr/>
            </a:pPr>
            <a:r>
              <a:rPr lang="th-TH" sz="4000" b="1" dirty="0" smtClean="0"/>
              <a:t>                          </a:t>
            </a:r>
            <a:r>
              <a:rPr lang="th-TH" b="1" dirty="0" smtClean="0"/>
              <a:t>โจทก์ </a:t>
            </a:r>
          </a:p>
          <a:p>
            <a:pPr>
              <a:buNone/>
              <a:defRPr/>
            </a:pPr>
            <a:r>
              <a:rPr lang="th-TH" b="1" dirty="0" smtClean="0"/>
              <a:t>           - เป็นอาจารย์ประจำ คณะศึกษาศาสตร์ มหาวิทยาลัย      	 - ได้ยื่นผลงานวิชาการ และเอกสารทางวิชาการ	     	   เสนอจำเลยที่ </a:t>
            </a:r>
            <a:r>
              <a:rPr lang="en-US" sz="2400" b="1" dirty="0" smtClean="0"/>
              <a:t>3</a:t>
            </a:r>
            <a:r>
              <a:rPr lang="en-US" b="1" dirty="0" smtClean="0"/>
              <a:t> </a:t>
            </a:r>
            <a:r>
              <a:rPr lang="th-TH" b="1" dirty="0" smtClean="0"/>
              <a:t>ในฐานะคณบดี คณะศึกษาศาสตร์    	</a:t>
            </a:r>
            <a:endParaRPr lang="en-US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- ประกอบการพิจารณา ตำแหน่งผู้ช่วยศาสตราจารย์    	   หรือ ผ.ศ.ระดับ </a:t>
            </a:r>
            <a:r>
              <a:rPr lang="en-US" sz="2400" b="1" dirty="0" smtClean="0"/>
              <a:t>6</a:t>
            </a:r>
            <a:r>
              <a:rPr lang="en-US" b="1" dirty="0" smtClean="0"/>
              <a:t> </a:t>
            </a:r>
            <a:r>
              <a:rPr lang="th-TH" b="1" dirty="0" smtClean="0"/>
              <a:t>เพื่อเสนอต่อไปยัง จำเลยที่ </a:t>
            </a:r>
            <a:r>
              <a:rPr lang="en-US" sz="2400" b="1" dirty="0" smtClean="0"/>
              <a:t>1</a:t>
            </a:r>
            <a:r>
              <a:rPr lang="en-US" b="1" dirty="0" smtClean="0"/>
              <a:t> </a:t>
            </a: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ซึ่งเป็นอธิการบดี	  </a:t>
            </a:r>
          </a:p>
          <a:p>
            <a:pPr>
              <a:buNone/>
            </a:pPr>
            <a:r>
              <a:rPr lang="th-TH" b="1" dirty="0" smtClean="0"/>
              <a:t>            -มีการตั้งผู้ทรงคุณวุฒิ ขึ้นกลั่นกรองผลงานของโจทก์ </a:t>
            </a:r>
            <a:r>
              <a:rPr lang="en-US" dirty="0" smtClean="0"/>
              <a:t/>
            </a:r>
            <a:br>
              <a:rPr lang="en-US" dirty="0" smtClean="0"/>
            </a:br>
            <a:endParaRPr lang="th-TH" dirty="0"/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Content Placeholder 2"/>
          <p:cNvSpPr>
            <a:spLocks noGrp="1"/>
          </p:cNvSpPr>
          <p:nvPr>
            <p:ph idx="1"/>
          </p:nvPr>
        </p:nvSpPr>
        <p:spPr>
          <a:xfrm>
            <a:off x="457200" y="214313"/>
            <a:ext cx="8229600" cy="59118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th-TH" b="1" dirty="0" smtClean="0"/>
              <a:t>    	                                                                                             	                                                                                                	- ผู้ทรงคุณวุฒิ ได้กล่าวหาว่า โจทก์ลอกเลียนผลงาน </a:t>
            </a:r>
          </a:p>
          <a:p>
            <a:pPr eaLnBrk="1" hangingPunct="1">
              <a:buFont typeface="Arial" charset="0"/>
              <a:buNone/>
            </a:pPr>
            <a:r>
              <a:rPr lang="th-TH" b="1" dirty="0" smtClean="0"/>
              <a:t>            ทางวิชาการ ของบุคคลอื่น	</a:t>
            </a:r>
          </a:p>
          <a:p>
            <a:pPr eaLnBrk="1" hangingPunct="1">
              <a:buFont typeface="Arial" charset="0"/>
              <a:buNone/>
            </a:pPr>
            <a:r>
              <a:rPr lang="th-TH" b="1" dirty="0" smtClean="0"/>
              <a:t>          - ได้มีการแต่งตั้งจำเลยที่ </a:t>
            </a:r>
            <a:r>
              <a:rPr lang="en-US" sz="2400" b="1" dirty="0" smtClean="0">
                <a:cs typeface="Cordia New" pitchFamily="34" charset="-34"/>
              </a:rPr>
              <a:t>4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th-TH" b="1" dirty="0" smtClean="0"/>
              <a:t>เป็นประธานสอบข้อเท็จจริง           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th-TH" b="1" dirty="0" smtClean="0"/>
              <a:t>	  จำเลยที่ </a:t>
            </a:r>
            <a:r>
              <a:rPr lang="en-US" sz="2400" b="1" dirty="0" smtClean="0">
                <a:cs typeface="Cordia New" pitchFamily="34" charset="-34"/>
              </a:rPr>
              <a:t>5,6,7</a:t>
            </a:r>
            <a:r>
              <a:rPr lang="th-TH" b="1" dirty="0" smtClean="0"/>
              <a:t> เป็นกรรมการ และเลขานุการ	   	    	  สรุปการสอบสวนว่า การกระทำของโจทก์ผิดวินัย	</a:t>
            </a:r>
            <a:endParaRPr lang="en-US" dirty="0" smtClean="0"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b="1" dirty="0" smtClean="0"/>
              <a:t>          - มีการแต่งตั้งจำเลยที่ </a:t>
            </a:r>
            <a:r>
              <a:rPr lang="en-US" sz="2400" b="1" dirty="0" smtClean="0">
                <a:cs typeface="Cordia New" pitchFamily="34" charset="-34"/>
              </a:rPr>
              <a:t>8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th-TH" b="1" dirty="0" smtClean="0"/>
              <a:t>เป็นประธานกรรมการ	     	  สอบวินัย มีจำเลย </a:t>
            </a:r>
            <a:r>
              <a:rPr lang="en-US" sz="2400" b="1" dirty="0" smtClean="0">
                <a:cs typeface="Cordia New" pitchFamily="34" charset="-34"/>
              </a:rPr>
              <a:t>9,10,11 </a:t>
            </a:r>
            <a:r>
              <a:rPr lang="th-TH" b="1" dirty="0" smtClean="0"/>
              <a:t>ร่วมเป็นกรรมการสอบสวน</a:t>
            </a:r>
          </a:p>
          <a:p>
            <a:pPr>
              <a:buNone/>
            </a:pPr>
            <a:r>
              <a:rPr lang="th-TH" b="1" dirty="0" smtClean="0"/>
              <a:t>    	- มีความเห็นว่าโจทก์ กระทำผิดวินัยอย่างร้ายแรง                     	  </a:t>
            </a:r>
            <a:r>
              <a:rPr lang="th-TH" sz="3600" b="1" dirty="0" smtClean="0"/>
              <a:t>มีมติให้ปลดโจทก์ออกจากราชการ	</a:t>
            </a:r>
          </a:p>
          <a:p>
            <a:pPr>
              <a:buNone/>
            </a:pPr>
            <a:r>
              <a:rPr lang="th-TH" sz="3600" b="1" dirty="0" smtClean="0"/>
              <a:t>         </a:t>
            </a:r>
            <a:r>
              <a:rPr lang="th-TH" b="1" dirty="0" smtClean="0"/>
              <a:t>- การกระทำของจำเลยที่ </a:t>
            </a:r>
            <a:r>
              <a:rPr lang="en-US" sz="2400" b="1" dirty="0" smtClean="0">
                <a:cs typeface="Cordia New" pitchFamily="34" charset="-34"/>
              </a:rPr>
              <a:t>3</a:t>
            </a:r>
            <a:r>
              <a:rPr lang="en-US" b="1" dirty="0" smtClean="0">
                <a:cs typeface="Cordia New" pitchFamily="34" charset="-34"/>
              </a:rPr>
              <a:t> - </a:t>
            </a:r>
            <a:r>
              <a:rPr lang="en-US" sz="2400" b="1" dirty="0" smtClean="0">
                <a:cs typeface="Cordia New" pitchFamily="34" charset="-34"/>
              </a:rPr>
              <a:t>11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th-TH" b="1" dirty="0" smtClean="0"/>
              <a:t>เป็นการกลั่นแกล้งโจทก์      	  และเอาใจจำเลยที่ </a:t>
            </a:r>
            <a:r>
              <a:rPr lang="en-US" sz="2400" b="1" dirty="0" smtClean="0">
                <a:cs typeface="Cordia New" pitchFamily="34" charset="-34"/>
              </a:rPr>
              <a:t>1</a:t>
            </a:r>
            <a:r>
              <a:rPr lang="en-US" dirty="0" smtClean="0">
                <a:cs typeface="Cordia New" pitchFamily="34" charset="-34"/>
              </a:rPr>
              <a:t/>
            </a:r>
            <a:br>
              <a:rPr lang="en-US" dirty="0" smtClean="0">
                <a:cs typeface="Cordia New" pitchFamily="34" charset="-34"/>
              </a:rPr>
            </a:br>
            <a:endParaRPr lang="th-TH" dirty="0"/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Content Placeholder 2"/>
          <p:cNvSpPr>
            <a:spLocks noGrp="1"/>
          </p:cNvSpPr>
          <p:nvPr>
            <p:ph idx="1"/>
          </p:nvPr>
        </p:nvSpPr>
        <p:spPr>
          <a:xfrm>
            <a:off x="457200" y="642938"/>
            <a:ext cx="8229600" cy="54832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3600" b="1" dirty="0" smtClean="0">
                <a:cs typeface="Cordia New" pitchFamily="34" charset="-34"/>
              </a:rPr>
              <a:t>   </a:t>
            </a:r>
            <a:r>
              <a:rPr lang="th-TH" sz="3600" b="1" dirty="0" smtClean="0"/>
              <a:t>                                                                                             	                                                                                        	</a:t>
            </a:r>
            <a:r>
              <a:rPr lang="th-TH" b="1" dirty="0" smtClean="0"/>
              <a:t>- โจทก์ได้ยื่นอุทธรณ์ มติดังกล่าวต่ออนุกรรมการ </a:t>
            </a:r>
          </a:p>
          <a:p>
            <a:pPr eaLnBrk="1" hangingPunct="1">
              <a:buFont typeface="Arial" charset="0"/>
              <a:buNone/>
            </a:pPr>
            <a:r>
              <a:rPr lang="th-TH" b="1" dirty="0" smtClean="0"/>
              <a:t>            ซึ่งเห็นว่าโจทก์มิได้กระทำผิด	   </a:t>
            </a:r>
          </a:p>
          <a:p>
            <a:pPr eaLnBrk="1" hangingPunct="1">
              <a:buFont typeface="Arial" charset="0"/>
              <a:buNone/>
            </a:pPr>
            <a:r>
              <a:rPr lang="th-TH" b="1" dirty="0" smtClean="0"/>
              <a:t>          - โจทก์นำมติดังกล่าว  ไปแจ้งคณะกรรมการชุดใหญ่ 	 	  กรรมการฯ เพิกเฉย ไม่นำเรื่อง เสนอโจทก์	  </a:t>
            </a:r>
          </a:p>
          <a:p>
            <a:pPr eaLnBrk="1" hangingPunct="1">
              <a:buFont typeface="Arial" charset="0"/>
              <a:buNone/>
            </a:pPr>
            <a:r>
              <a:rPr lang="th-TH" b="1" dirty="0" smtClean="0"/>
              <a:t>            กลับเข้ารับราชการ ทำให้โจทก์เสียหาย</a:t>
            </a:r>
            <a:endParaRPr lang="en-US" b="1" dirty="0" smtClean="0">
              <a:cs typeface="Cordia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th-TH" b="1" dirty="0" smtClean="0"/>
              <a:t>          </a:t>
            </a:r>
          </a:p>
          <a:p>
            <a:pPr>
              <a:buNone/>
            </a:pPr>
            <a:r>
              <a:rPr lang="th-TH" b="1" dirty="0" smtClean="0"/>
              <a:t>                                   จำเลย</a:t>
            </a:r>
          </a:p>
          <a:p>
            <a:pPr>
              <a:buNone/>
            </a:pPr>
            <a:r>
              <a:rPr lang="th-TH" b="1" dirty="0" smtClean="0"/>
              <a:t>	        ให้การปฏิเสธว่า พวกจำเลยได้ปฏิบัติจริงตามหน้าที่ </a:t>
            </a:r>
          </a:p>
          <a:p>
            <a:pPr>
              <a:buNone/>
            </a:pPr>
            <a:r>
              <a:rPr lang="th-TH" b="1" dirty="0" smtClean="0"/>
              <a:t>            และรับฟังข้อเท็จจริงจากทุกฝ่าย  ไปตามอำนาจหน้าที่	  และตามหลักวิชาการ	  ไม่มีเจตนากลั่นแกล้งโจทก์</a:t>
            </a:r>
            <a:r>
              <a:rPr lang="en-US" b="1" dirty="0" smtClean="0">
                <a:cs typeface="Cordia New" pitchFamily="34" charset="-34"/>
              </a:rPr>
              <a:t> </a:t>
            </a:r>
            <a:br>
              <a:rPr lang="en-US" b="1" dirty="0" smtClean="0">
                <a:cs typeface="Cordia New" pitchFamily="34" charset="-34"/>
              </a:rPr>
            </a:br>
            <a:endParaRPr lang="th-TH" dirty="0"/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Content Placeholder 2"/>
          <p:cNvSpPr>
            <a:spLocks noGrp="1"/>
          </p:cNvSpPr>
          <p:nvPr>
            <p:ph idx="1"/>
          </p:nvPr>
        </p:nvSpPr>
        <p:spPr>
          <a:xfrm>
            <a:off x="457200" y="142853"/>
            <a:ext cx="8229600" cy="5929354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en-US" dirty="0" smtClean="0">
                <a:cs typeface="Cordia New" pitchFamily="34" charset="-34"/>
              </a:rPr>
              <a:t>   </a:t>
            </a:r>
            <a:r>
              <a:rPr lang="th-TH" dirty="0" smtClean="0"/>
              <a:t> 	</a:t>
            </a:r>
            <a:r>
              <a:rPr lang="en-US" dirty="0" smtClean="0">
                <a:cs typeface="Cordia New" pitchFamily="34" charset="-34"/>
              </a:rPr>
              <a:t> </a:t>
            </a:r>
            <a:r>
              <a:rPr lang="th-TH" dirty="0" smtClean="0">
                <a:cs typeface="Cordia New" pitchFamily="34" charset="-34"/>
              </a:rPr>
              <a:t>   </a:t>
            </a:r>
          </a:p>
          <a:p>
            <a:pPr eaLnBrk="1" hangingPunct="1">
              <a:buFont typeface="Arial" charset="0"/>
              <a:buNone/>
            </a:pPr>
            <a:r>
              <a:rPr lang="th-TH" b="1" dirty="0" smtClean="0">
                <a:cs typeface="Cordia New" pitchFamily="34" charset="-34"/>
              </a:rPr>
              <a:t>                      วันที่  6 สิงหาคม พ.ศ.2555</a:t>
            </a:r>
            <a:r>
              <a:rPr lang="th-TH" b="1" dirty="0" smtClean="0"/>
              <a:t>      </a:t>
            </a:r>
          </a:p>
          <a:p>
            <a:pPr eaLnBrk="1" hangingPunct="1">
              <a:buFont typeface="Arial" charset="0"/>
              <a:buNone/>
            </a:pPr>
            <a:r>
              <a:rPr lang="th-TH" sz="4400" b="1" dirty="0" smtClean="0"/>
              <a:t>                </a:t>
            </a:r>
            <a:r>
              <a:rPr lang="th-TH" sz="3600" b="1" dirty="0" smtClean="0"/>
              <a:t>ศาลพิเคราะห์แล้วเห็นว่า	</a:t>
            </a:r>
            <a:r>
              <a:rPr lang="th-TH" b="1" dirty="0" smtClean="0"/>
              <a:t>               	    </a:t>
            </a:r>
          </a:p>
          <a:p>
            <a:pPr eaLnBrk="1" hangingPunct="1">
              <a:buFont typeface="Arial" charset="0"/>
              <a:buNone/>
            </a:pPr>
            <a:r>
              <a:rPr lang="th-TH" b="1" dirty="0" smtClean="0"/>
              <a:t>             - แม้โจทก์ จะถูกกล่าวหาว่าลอกเลียน ผลงาน</a:t>
            </a:r>
          </a:p>
          <a:p>
            <a:pPr eaLnBrk="1" hangingPunct="1">
              <a:buFont typeface="Arial" charset="0"/>
              <a:buNone/>
            </a:pPr>
            <a:r>
              <a:rPr lang="th-TH" b="1" dirty="0" smtClean="0"/>
              <a:t>               ทางวิชาการ แต่ก็ได้ อ้างอิงแหล่งที่มาไว้ท้ายเล่ม</a:t>
            </a:r>
          </a:p>
          <a:p>
            <a:pPr eaLnBrk="1" hangingPunct="1">
              <a:buFont typeface="Arial" charset="0"/>
              <a:buNone/>
            </a:pPr>
            <a:r>
              <a:rPr lang="th-TH" b="1" dirty="0" smtClean="0"/>
              <a:t>               ถือว่าไม่มีเจตนาปกปิด 		    </a:t>
            </a:r>
          </a:p>
          <a:p>
            <a:pPr eaLnBrk="1" hangingPunct="1">
              <a:buFont typeface="Arial" charset="0"/>
              <a:buNone/>
            </a:pPr>
            <a:r>
              <a:rPr lang="th-TH" b="1" dirty="0" smtClean="0"/>
              <a:t>             - การกระทำของจำเลยที่ 1,3,5 เป็นการเลือกปฏิบัติ </a:t>
            </a:r>
          </a:p>
          <a:p>
            <a:pPr eaLnBrk="1" hangingPunct="1">
              <a:buFont typeface="Arial" charset="0"/>
              <a:buNone/>
            </a:pPr>
            <a:r>
              <a:rPr lang="th-TH" b="1" dirty="0" smtClean="0"/>
              <a:t>               เป็นการใช้ดุลยพินิจ โดยมิชอบ                         	     	</a:t>
            </a:r>
            <a:endParaRPr lang="en-US" sz="3600" b="1" dirty="0" smtClean="0"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b="1" dirty="0" smtClean="0"/>
              <a:t>            - โดยเฉพาะจำเลยที่ </a:t>
            </a:r>
            <a:r>
              <a:rPr lang="en-US" sz="2400" b="1" dirty="0" smtClean="0">
                <a:cs typeface="Cordia New" pitchFamily="34" charset="-34"/>
              </a:rPr>
              <a:t>1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th-TH" b="1" dirty="0" smtClean="0"/>
              <a:t>เป็นอธิการบดีมานาน	      	    ย่อมรู้ว่าเหตุการณ์ และข้อเท็จจริงต่างๆเป็นเช่นไร		  - ฟังได้ว่าเฉพาะจำเลยที่ </a:t>
            </a:r>
            <a:r>
              <a:rPr lang="en-US" sz="2800" b="1" dirty="0" smtClean="0">
                <a:cs typeface="Cordia New" pitchFamily="34" charset="-34"/>
              </a:rPr>
              <a:t>1,3</a:t>
            </a:r>
            <a:r>
              <a:rPr lang="th-TH" b="1" dirty="0" smtClean="0"/>
              <a:t> และ </a:t>
            </a:r>
            <a:r>
              <a:rPr lang="en-US" sz="2800" b="1" dirty="0" smtClean="0">
                <a:cs typeface="Cordia New" pitchFamily="34" charset="-34"/>
              </a:rPr>
              <a:t>5 </a:t>
            </a:r>
            <a:r>
              <a:rPr lang="th-TH" b="1" dirty="0" smtClean="0">
                <a:cs typeface="Cordia New" pitchFamily="34" charset="-34"/>
              </a:rPr>
              <a:t>                   	           	    </a:t>
            </a:r>
            <a:r>
              <a:rPr lang="th-TH" b="1" dirty="0" smtClean="0"/>
              <a:t>กระทำผิดตามฟ้อง ตามมาตรา </a:t>
            </a:r>
            <a:r>
              <a:rPr lang="en-US" sz="2800" b="1" dirty="0" smtClean="0">
                <a:cs typeface="Cordia New" pitchFamily="34" charset="-34"/>
              </a:rPr>
              <a:t>157 </a:t>
            </a:r>
            <a:r>
              <a:rPr lang="th-TH" b="1" dirty="0" smtClean="0">
                <a:cs typeface="Cordia New" pitchFamily="34" charset="-34"/>
              </a:rPr>
              <a:t>                             	    </a:t>
            </a:r>
            <a:r>
              <a:rPr lang="th-TH" b="1" dirty="0" smtClean="0"/>
              <a:t>ประกอบมาตรา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en-US" sz="2800" b="1" dirty="0" smtClean="0">
                <a:cs typeface="Cordia New" pitchFamily="34" charset="-34"/>
              </a:rPr>
              <a:t>90</a:t>
            </a:r>
            <a:r>
              <a:rPr lang="en-US" b="1" dirty="0" smtClean="0">
                <a:cs typeface="Cordia New" pitchFamily="34" charset="-34"/>
              </a:rPr>
              <a:t> </a:t>
            </a:r>
            <a:br>
              <a:rPr lang="en-US" b="1" dirty="0" smtClean="0">
                <a:cs typeface="Cordia New" pitchFamily="34" charset="-34"/>
              </a:rPr>
            </a:br>
            <a:endParaRPr lang="th-TH" dirty="0"/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th-TH" b="1" dirty="0" smtClean="0"/>
              <a:t> </a:t>
            </a:r>
          </a:p>
          <a:p>
            <a:pPr>
              <a:buNone/>
            </a:pPr>
            <a:r>
              <a:rPr lang="th-TH" b="1" dirty="0" smtClean="0"/>
              <a:t>          - จำคุกจำเลยที่ </a:t>
            </a:r>
            <a:r>
              <a:rPr lang="en-US" b="1" dirty="0" smtClean="0"/>
              <a:t>1 </a:t>
            </a:r>
            <a:r>
              <a:rPr lang="th-TH" b="1" dirty="0" smtClean="0"/>
              <a:t>และ </a:t>
            </a:r>
            <a:r>
              <a:rPr lang="en-US" b="1" dirty="0" smtClean="0"/>
              <a:t>3 </a:t>
            </a:r>
            <a:r>
              <a:rPr lang="th-TH" b="1" dirty="0" smtClean="0"/>
              <a:t>คนละ </a:t>
            </a:r>
            <a:r>
              <a:rPr lang="en-US" b="1" dirty="0" smtClean="0"/>
              <a:t>2 </a:t>
            </a:r>
            <a:r>
              <a:rPr lang="th-TH" b="1" dirty="0" smtClean="0"/>
              <a:t>ปี </a:t>
            </a:r>
          </a:p>
          <a:p>
            <a:pPr>
              <a:buNone/>
            </a:pPr>
            <a:r>
              <a:rPr lang="th-TH" b="1" dirty="0" smtClean="0"/>
              <a:t>            ปรับคนละ </a:t>
            </a:r>
            <a:r>
              <a:rPr lang="en-US" b="1" dirty="0" smtClean="0"/>
              <a:t>2 </a:t>
            </a:r>
            <a:r>
              <a:rPr lang="th-TH" b="1" dirty="0" smtClean="0"/>
              <a:t>หมื่นบาท </a:t>
            </a:r>
          </a:p>
          <a:p>
            <a:pPr>
              <a:buNone/>
            </a:pPr>
            <a:r>
              <a:rPr lang="th-TH" b="1" dirty="0" smtClean="0"/>
              <a:t>          - จำเลยที่ </a:t>
            </a:r>
            <a:r>
              <a:rPr lang="en-US" b="1" dirty="0" smtClean="0"/>
              <a:t>5 </a:t>
            </a:r>
            <a:r>
              <a:rPr lang="th-TH" b="1" dirty="0" smtClean="0"/>
              <a:t>จำคุก </a:t>
            </a:r>
            <a:r>
              <a:rPr lang="en-US" b="1" dirty="0" smtClean="0"/>
              <a:t>1 </a:t>
            </a:r>
            <a:r>
              <a:rPr lang="th-TH" b="1" dirty="0" smtClean="0"/>
              <a:t>ปี ปรับ </a:t>
            </a:r>
            <a:r>
              <a:rPr lang="en-US" b="1" dirty="0" smtClean="0"/>
              <a:t>1 </a:t>
            </a:r>
            <a:r>
              <a:rPr lang="th-TH" b="1" dirty="0" smtClean="0"/>
              <a:t>หมื่นบาท        </a:t>
            </a:r>
          </a:p>
          <a:p>
            <a:pPr>
              <a:buNone/>
            </a:pPr>
            <a:r>
              <a:rPr lang="th-TH" b="1" dirty="0" smtClean="0"/>
              <a:t>          - จำเลยเป็นคณาจารย์ เป็นผู้ประกอบคุณงามความดี</a:t>
            </a:r>
          </a:p>
          <a:p>
            <a:pPr>
              <a:buNone/>
            </a:pPr>
            <a:r>
              <a:rPr lang="th-TH" b="1" dirty="0" smtClean="0"/>
              <a:t>            มาก่อน</a:t>
            </a:r>
            <a:endParaRPr lang="th-TH" b="1" dirty="0"/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- จึงไม่สมควรจำคุก ให้รอลงอาญาไว้เป็นเวลา </a:t>
            </a:r>
            <a:r>
              <a:rPr lang="en-US" b="1" dirty="0" smtClean="0"/>
              <a:t>2 </a:t>
            </a:r>
            <a:r>
              <a:rPr lang="th-TH" b="1" dirty="0" smtClean="0"/>
              <a:t>ปี </a:t>
            </a:r>
          </a:p>
          <a:p>
            <a:pPr>
              <a:buNone/>
            </a:pPr>
            <a:r>
              <a:rPr lang="th-TH" b="1" dirty="0" smtClean="0"/>
              <a:t>          - ยกฟ้องจำเลยที่</a:t>
            </a:r>
            <a:r>
              <a:rPr lang="en-US" b="1" dirty="0" smtClean="0"/>
              <a:t> 2,4,6,7,8,9,10,11</a:t>
            </a:r>
            <a:endParaRPr lang="th-TH" b="1" dirty="0" smtClean="0"/>
          </a:p>
          <a:p>
            <a:pPr>
              <a:buNone/>
            </a:pPr>
            <a:r>
              <a:rPr lang="th-TH" sz="3600" b="1" dirty="0" smtClean="0"/>
              <a:t>         </a:t>
            </a:r>
          </a:p>
          <a:p>
            <a:pPr>
              <a:buNone/>
            </a:pPr>
            <a:r>
              <a:rPr lang="th-TH" sz="3600" b="1" dirty="0" smtClean="0"/>
              <a:t>            โจทก์ และจำเลยที่ </a:t>
            </a:r>
            <a:r>
              <a:rPr lang="en-US" sz="3600" b="1" dirty="0" smtClean="0"/>
              <a:t>1, 3, 5, </a:t>
            </a:r>
            <a:r>
              <a:rPr lang="th-TH" sz="3600" b="1" dirty="0" smtClean="0"/>
              <a:t>ยื่นอุทธรณ์</a:t>
            </a:r>
            <a:endParaRPr lang="en-US" sz="3600" b="1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                             </a:t>
            </a:r>
            <a:r>
              <a:rPr lang="en-US" dirty="0" smtClean="0">
                <a:solidFill>
                  <a:srgbClr val="FF0000"/>
                </a:solidFill>
              </a:rPr>
              <a:t>SUBJECT #1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smtClean="0">
                <a:solidFill>
                  <a:srgbClr val="FF0000"/>
                </a:solidFill>
              </a:rPr>
              <a:t>April 9,2001</a:t>
            </a:r>
            <a:r>
              <a:rPr lang="en-US" dirty="0" smtClean="0"/>
              <a:t>: Consent form signed</a:t>
            </a:r>
          </a:p>
          <a:p>
            <a:pPr>
              <a:buNone/>
            </a:pPr>
            <a:r>
              <a:rPr lang="en-US" dirty="0" smtClean="0"/>
              <a:t>      April 9,2001: </a:t>
            </a:r>
            <a:r>
              <a:rPr lang="en-US" dirty="0" err="1" smtClean="0"/>
              <a:t>Methacholine</a:t>
            </a:r>
            <a:r>
              <a:rPr lang="en-US" dirty="0" smtClean="0"/>
              <a:t>-</a:t>
            </a:r>
            <a:r>
              <a:rPr lang="en-US" dirty="0" err="1" smtClean="0"/>
              <a:t>Bronchodilation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  <a:endParaRPr lang="th-TH" dirty="0"/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                    ศาลอุทธรณ์</a:t>
            </a:r>
          </a:p>
          <a:p>
            <a:pPr>
              <a:buNone/>
            </a:pPr>
            <a:r>
              <a:rPr lang="th-TH" b="1" dirty="0" smtClean="0"/>
              <a:t>        - จำเลยที่ </a:t>
            </a:r>
            <a:r>
              <a:rPr lang="en-US" b="1" dirty="0" smtClean="0"/>
              <a:t>1-2 </a:t>
            </a:r>
            <a:r>
              <a:rPr lang="th-TH" b="1" dirty="0" smtClean="0"/>
              <a:t>ได้แต่งตั้งจำเลยที่ </a:t>
            </a:r>
            <a:r>
              <a:rPr lang="en-US" b="1" dirty="0" smtClean="0"/>
              <a:t>4-7 </a:t>
            </a:r>
            <a:r>
              <a:rPr lang="th-TH" b="1" dirty="0" smtClean="0"/>
              <a:t>เป็นคณะกรรมการ  	สอบสวนข้อเท็จจริง</a:t>
            </a:r>
          </a:p>
          <a:p>
            <a:pPr>
              <a:buNone/>
            </a:pPr>
            <a:r>
              <a:rPr lang="th-TH" b="1" dirty="0" smtClean="0"/>
              <a:t>        - ที่มีการกล่าวหาว่า โจทก์ได้นำเสนองานวิชาการ</a:t>
            </a:r>
          </a:p>
          <a:p>
            <a:pPr>
              <a:buNone/>
            </a:pPr>
            <a:r>
              <a:rPr lang="th-TH" b="1" dirty="0" smtClean="0"/>
              <a:t>          ด้านกีฬา ฮอกกี้  มวยสากล และเซปักตะกร้อ </a:t>
            </a:r>
          </a:p>
          <a:p>
            <a:pPr>
              <a:buNone/>
            </a:pPr>
            <a:r>
              <a:rPr lang="th-TH" b="1" dirty="0" smtClean="0"/>
              <a:t>          ที่ไม่ใช่เฉพาะ นำเสนอ แค่กฎระเบียบกติกาของกีฬา 	ประเภทนั้น แต่ยัง นำเสนอรูปภาพ และรายละเอียดอื่นๆ</a:t>
            </a:r>
            <a:endParaRPr lang="th-TH" b="1" dirty="0"/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r>
              <a:rPr lang="th-TH" b="1" dirty="0" smtClean="0"/>
              <a:t>   </a:t>
            </a:r>
          </a:p>
          <a:p>
            <a:pPr>
              <a:buNone/>
            </a:pPr>
            <a:r>
              <a:rPr lang="th-TH" b="1" dirty="0" smtClean="0"/>
              <a:t>         - โดยไม่ระบุแหล่งที่มา ซึ่งตามระเบียบ</a:t>
            </a:r>
          </a:p>
          <a:p>
            <a:pPr>
              <a:buNone/>
            </a:pPr>
            <a:r>
              <a:rPr lang="th-TH" b="1" dirty="0" smtClean="0"/>
              <a:t>           ต้องให้มีการระบุที่มา ไว้ในเชิงอรรถ และบรรณานุกรม </a:t>
            </a:r>
          </a:p>
          <a:p>
            <a:pPr>
              <a:buNone/>
            </a:pPr>
            <a:r>
              <a:rPr lang="th-TH" b="1" dirty="0" smtClean="0"/>
              <a:t>           โดยการตรวจสอบ พบว่าโจทก์ได้ระบุแหล่งที่มา</a:t>
            </a:r>
          </a:p>
          <a:p>
            <a:pPr>
              <a:buNone/>
            </a:pPr>
            <a:r>
              <a:rPr lang="th-TH" b="1" dirty="0" smtClean="0"/>
              <a:t>           ไว้เพียงแค่ในบรรณานุกรม</a:t>
            </a:r>
            <a:endParaRPr lang="th-TH" dirty="0"/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การที่จำเลยที่ </a:t>
            </a:r>
            <a:r>
              <a:rPr lang="en-US" b="1" dirty="0" smtClean="0"/>
              <a:t>4-7 </a:t>
            </a:r>
            <a:r>
              <a:rPr lang="th-TH" b="1" dirty="0" smtClean="0"/>
              <a:t>เห็นว่า ไม่มีการระบุไว้ในเชิงอรรถ</a:t>
            </a:r>
          </a:p>
          <a:p>
            <a:pPr>
              <a:buNone/>
            </a:pPr>
            <a:r>
              <a:rPr lang="th-TH" b="1" dirty="0" smtClean="0"/>
              <a:t>           ตามระเบียบ และได้สรุปกรณีของโจทก์</a:t>
            </a:r>
          </a:p>
          <a:p>
            <a:pPr>
              <a:buNone/>
            </a:pPr>
            <a:r>
              <a:rPr lang="th-TH" b="1" dirty="0" smtClean="0"/>
              <a:t>           กระทั่งจำเลยที่ </a:t>
            </a:r>
            <a:r>
              <a:rPr lang="en-US" b="1" dirty="0" smtClean="0"/>
              <a:t>1 </a:t>
            </a:r>
            <a:r>
              <a:rPr lang="th-TH" b="1" dirty="0" smtClean="0"/>
              <a:t>ได้ใช้อำนาจในการแต่งตั้ง</a:t>
            </a:r>
          </a:p>
          <a:p>
            <a:pPr>
              <a:buNone/>
            </a:pPr>
            <a:r>
              <a:rPr lang="th-TH" b="1" dirty="0" smtClean="0"/>
              <a:t>           จำเลยที่</a:t>
            </a:r>
            <a:r>
              <a:rPr lang="en-US" b="1" dirty="0" smtClean="0"/>
              <a:t> 3 </a:t>
            </a:r>
            <a:r>
              <a:rPr lang="th-TH" b="1" dirty="0" smtClean="0"/>
              <a:t>และ </a:t>
            </a:r>
            <a:r>
              <a:rPr lang="en-US" b="1" dirty="0" smtClean="0"/>
              <a:t>7-11 </a:t>
            </a:r>
            <a:r>
              <a:rPr lang="th-TH" b="1" dirty="0" smtClean="0"/>
              <a:t>เป็นคณะกรรมการ</a:t>
            </a:r>
          </a:p>
          <a:p>
            <a:pPr>
              <a:buNone/>
            </a:pPr>
            <a:r>
              <a:rPr lang="th-TH" b="1" dirty="0" smtClean="0"/>
              <a:t>            สอบสวนวินัยร้ายแรง ตาม</a:t>
            </a:r>
          </a:p>
          <a:p>
            <a:pPr>
              <a:buNone/>
            </a:pPr>
            <a:r>
              <a:rPr lang="th-TH" b="1" dirty="0" smtClean="0"/>
              <a:t>           </a:t>
            </a:r>
            <a:endParaRPr lang="th-TH" b="1" dirty="0"/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- พ.ร.บ.ระเบียบข้าราชการพลเรือน </a:t>
            </a:r>
          </a:p>
          <a:p>
            <a:pPr>
              <a:buNone/>
            </a:pPr>
            <a:r>
              <a:rPr lang="th-TH" b="1" dirty="0" smtClean="0"/>
              <a:t>             ในมหาวิทยาลัย พ.ศ.</a:t>
            </a:r>
            <a:r>
              <a:rPr lang="en-US" b="1" dirty="0" smtClean="0"/>
              <a:t>2507 </a:t>
            </a:r>
            <a:r>
              <a:rPr lang="th-TH" b="1" dirty="0" smtClean="0"/>
              <a:t>มาตรา </a:t>
            </a:r>
            <a:r>
              <a:rPr lang="en-US" b="1" dirty="0" smtClean="0"/>
              <a:t>5 </a:t>
            </a: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- กฎทบวง ฉบับที่ </a:t>
            </a:r>
            <a:r>
              <a:rPr lang="en-US" b="1" dirty="0" smtClean="0"/>
              <a:t>2 (</a:t>
            </a:r>
            <a:r>
              <a:rPr lang="th-TH" b="1" dirty="0" smtClean="0"/>
              <a:t>พ.ศ. </a:t>
            </a:r>
            <a:r>
              <a:rPr lang="en-US" b="1" dirty="0" smtClean="0"/>
              <a:t>2519) </a:t>
            </a:r>
            <a:r>
              <a:rPr lang="th-TH" b="1" dirty="0" smtClean="0"/>
              <a:t>และ	 </a:t>
            </a:r>
          </a:p>
          <a:p>
            <a:pPr>
              <a:buNone/>
            </a:pPr>
            <a:r>
              <a:rPr lang="th-TH" b="1" dirty="0" smtClean="0"/>
              <a:t>           - พ.ร.บ.ระเบียบข้าราชการพลเรือน พ.ศ.</a:t>
            </a:r>
            <a:r>
              <a:rPr lang="en-US" b="1" dirty="0" smtClean="0"/>
              <a:t>2535 </a:t>
            </a: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มาตรา </a:t>
            </a:r>
            <a:r>
              <a:rPr lang="en-US" b="1" dirty="0" smtClean="0"/>
              <a:t>22</a:t>
            </a:r>
            <a:endParaRPr lang="th-TH" dirty="0"/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ไม่ใช่กรณี ที่มีการกลั่นแกล้ง ตามที่โจทก์กล่าวอ้าง</a:t>
            </a:r>
          </a:p>
          <a:p>
            <a:pPr>
              <a:buNone/>
            </a:pPr>
            <a:r>
              <a:rPr lang="th-TH" b="1" dirty="0" smtClean="0"/>
              <a:t>        และ นำสืบในชั้นไต่สวนมูลฟ้องโจทก์ว่า </a:t>
            </a:r>
          </a:p>
          <a:p>
            <a:pPr>
              <a:buNone/>
            </a:pPr>
            <a:r>
              <a:rPr lang="th-TH" b="1" dirty="0" smtClean="0"/>
              <a:t>           - โจทก์เคยเป็นผู้สนับสนุนบุคคล ที่จะสรรหา</a:t>
            </a:r>
          </a:p>
          <a:p>
            <a:pPr>
              <a:buNone/>
            </a:pPr>
            <a:r>
              <a:rPr lang="th-TH" b="1" dirty="0" smtClean="0"/>
              <a:t>             เป็นอธิการบดีมหาวิทยาลัย เป็นคู่แข่งกับจำเลย</a:t>
            </a:r>
          </a:p>
          <a:p>
            <a:pPr>
              <a:buNone/>
            </a:pPr>
            <a:r>
              <a:rPr lang="th-TH" b="1" dirty="0" smtClean="0"/>
              <a:t>             เมื่อปี พ.ศ. </a:t>
            </a:r>
            <a:r>
              <a:rPr lang="en-US" b="1" dirty="0" smtClean="0"/>
              <a:t>2546 </a:t>
            </a:r>
            <a:r>
              <a:rPr lang="th-TH" b="1" dirty="0" smtClean="0"/>
              <a:t>และ</a:t>
            </a:r>
          </a:p>
          <a:p>
            <a:pPr>
              <a:buNone/>
            </a:pPr>
            <a:r>
              <a:rPr lang="th-TH" b="1" dirty="0" smtClean="0"/>
              <a:t>           - กรณีที่โจทก์ ได้ร่วมให้มีการลงชื่อถวายฎีกา </a:t>
            </a:r>
          </a:p>
          <a:p>
            <a:pPr>
              <a:buNone/>
            </a:pPr>
            <a:r>
              <a:rPr lang="th-TH" b="1" dirty="0" smtClean="0"/>
              <a:t>             คัดค้านการดำรงตำแหน่งของจำเลย </a:t>
            </a:r>
            <a:endParaRPr lang="th-TH" b="1" dirty="0"/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- พยานหลักฐานโจทก์ จึงไม่มีน้ำหนัก </a:t>
            </a:r>
          </a:p>
          <a:p>
            <a:pPr>
              <a:buNone/>
            </a:pPr>
            <a:r>
              <a:rPr lang="th-TH" b="1" dirty="0" smtClean="0"/>
              <a:t>            รับฟังว่า จำเลยที่ </a:t>
            </a:r>
            <a:r>
              <a:rPr lang="en-US" b="1" dirty="0" smtClean="0"/>
              <a:t>1-11 </a:t>
            </a:r>
            <a:r>
              <a:rPr lang="th-TH" b="1" dirty="0" smtClean="0"/>
              <a:t>ปฏิบัติหน้าที่โดยมิชอบ</a:t>
            </a:r>
          </a:p>
          <a:p>
            <a:pPr>
              <a:buNone/>
            </a:pPr>
            <a:r>
              <a:rPr lang="th-TH" b="1" dirty="0" smtClean="0"/>
              <a:t>            ตามที่โจทก์ฟ้อง  	             </a:t>
            </a:r>
          </a:p>
          <a:p>
            <a:pPr>
              <a:buNone/>
            </a:pPr>
            <a:r>
              <a:rPr lang="th-TH" b="1" dirty="0" smtClean="0"/>
              <a:t>                       อุทธรณ์ของจำเลยฟังขึ้น </a:t>
            </a:r>
          </a:p>
          <a:p>
            <a:pPr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endParaRPr lang="th-TH" b="1" dirty="0"/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endParaRPr lang="th-TH" sz="4000" b="1" dirty="0" smtClean="0"/>
          </a:p>
          <a:p>
            <a:pPr>
              <a:buNone/>
            </a:pPr>
            <a:r>
              <a:rPr lang="th-TH" sz="4000" b="1" dirty="0" smtClean="0"/>
              <a:t>                         พิพากษา</a:t>
            </a:r>
          </a:p>
          <a:p>
            <a:pPr>
              <a:buNone/>
            </a:pPr>
            <a:r>
              <a:rPr lang="th-TH" sz="4000" b="1" dirty="0" smtClean="0"/>
              <a:t>        - </a:t>
            </a:r>
            <a:r>
              <a:rPr lang="th-TH" b="1" dirty="0" smtClean="0"/>
              <a:t>แก้ ให้ยกฟ้องจำเลยที่ </a:t>
            </a:r>
            <a:r>
              <a:rPr lang="en-US" b="1" dirty="0" smtClean="0"/>
              <a:t>1, 3 </a:t>
            </a:r>
            <a:r>
              <a:rPr lang="th-TH" b="1" dirty="0" smtClean="0"/>
              <a:t>และ </a:t>
            </a:r>
            <a:r>
              <a:rPr lang="en-US" b="1" dirty="0" smtClean="0"/>
              <a:t>5 </a:t>
            </a: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ส่วนอื่น ให้เป็นไปตามคำพิพากษาศาลชั้นต้น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th-TH" b="1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Content Placeholder 2"/>
          <p:cNvSpPr>
            <a:spLocks noGrp="1"/>
          </p:cNvSpPr>
          <p:nvPr>
            <p:ph idx="1"/>
          </p:nvPr>
        </p:nvSpPr>
        <p:spPr>
          <a:xfrm>
            <a:off x="457200" y="714375"/>
            <a:ext cx="8229600" cy="541178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dirty="0" smtClean="0">
                <a:cs typeface="Cordia New" pitchFamily="34" charset="-34"/>
              </a:rPr>
              <a:t>   </a:t>
            </a:r>
            <a:r>
              <a:rPr lang="th-TH" dirty="0" smtClean="0"/>
              <a:t>                                                                                                        	                                                                                                        	- </a:t>
            </a:r>
            <a:r>
              <a:rPr lang="th-TH" b="1" dirty="0" smtClean="0"/>
              <a:t>จากข่าวดังกล่าว แสดงให้เห็นว่า</a:t>
            </a:r>
          </a:p>
          <a:p>
            <a:pPr eaLnBrk="1" hangingPunct="1">
              <a:buFont typeface="Arial" charset="0"/>
              <a:buNone/>
            </a:pPr>
            <a:r>
              <a:rPr lang="th-TH" b="1" dirty="0" smtClean="0"/>
              <a:t>            การลอกงานวิชาการ ในมหาวิทยาลัย</a:t>
            </a:r>
          </a:p>
          <a:p>
            <a:pPr eaLnBrk="1" hangingPunct="1">
              <a:buFont typeface="Arial" charset="0"/>
              <a:buNone/>
            </a:pPr>
            <a:r>
              <a:rPr lang="th-TH" b="1" dirty="0" smtClean="0"/>
              <a:t>       	- มีกันแพร่หลาย นับตั้งแต่ในงานวิทยานิพนธ์	</a:t>
            </a:r>
          </a:p>
          <a:p>
            <a:pPr eaLnBrk="1" hangingPunct="1">
              <a:buFont typeface="Arial" charset="0"/>
              <a:buNone/>
            </a:pPr>
            <a:r>
              <a:rPr lang="th-TH" b="1" dirty="0" smtClean="0"/>
              <a:t>            สารนิพนธ์ เลยไปตลอดถึงงานวิจัย ของอาจารย์</a:t>
            </a:r>
          </a:p>
          <a:p>
            <a:pPr eaLnBrk="1" hangingPunct="1">
              <a:buFont typeface="Arial" charset="0"/>
              <a:buNone/>
            </a:pPr>
            <a:r>
              <a:rPr lang="th-TH" b="1" dirty="0" smtClean="0"/>
              <a:t>            ในมหาวิทยาลัย</a:t>
            </a:r>
            <a:endParaRPr lang="en-US" b="1" dirty="0" smtClean="0">
              <a:cs typeface="Cordia New" pitchFamily="34" charset="-34"/>
            </a:endParaRPr>
          </a:p>
          <a:p>
            <a:pPr eaLnBrk="1" hangingPunct="1">
              <a:buFont typeface="Arial" charset="0"/>
              <a:buNone/>
            </a:pPr>
            <a:r>
              <a:rPr lang="en-US" b="1" dirty="0" smtClean="0">
                <a:cs typeface="Cordia New" pitchFamily="34" charset="-34"/>
              </a:rPr>
              <a:t>   </a:t>
            </a:r>
            <a:r>
              <a:rPr lang="th-TH" b="1" dirty="0" smtClean="0"/>
              <a:t>             </a:t>
            </a:r>
            <a:endParaRPr lang="en-US" dirty="0" smtClean="0"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endParaRPr lang="th-TH" dirty="0" smtClean="0"/>
          </a:p>
          <a:p>
            <a:pPr eaLnBrk="1" hangingPunct="1">
              <a:buNone/>
            </a:pPr>
            <a:r>
              <a:rPr lang="th-TH" b="1" dirty="0" smtClean="0"/>
              <a:t>            - อย่างไรก็ตาม หากผู้วิจัย ได้ลอก และมีการอ้างอิง	  	    แหล่งที่มาไว้ ก็ไม่ใช่เรื่องเสียหายแต่ประการใด 	      </a:t>
            </a:r>
          </a:p>
          <a:p>
            <a:pPr eaLnBrk="1" hangingPunct="1">
              <a:buNone/>
            </a:pPr>
            <a:r>
              <a:rPr lang="th-TH" b="1" dirty="0" smtClean="0"/>
              <a:t>	        - ปัญหานี้ไม่ใช่เพียงแต่เป็น ปัญหาด้านจริยธรรม         	    ในการวิจัยเท่านั้น แต่หมายถึงปัญหาการลอกเลียน         	    ทรัพย์สินทางปัญญาด้วย</a:t>
            </a:r>
            <a:endParaRPr lang="en-US" b="1" dirty="0" smtClean="0">
              <a:cs typeface="Cordia New" pitchFamily="34" charset="-34"/>
            </a:endParaRPr>
          </a:p>
          <a:p>
            <a:pPr eaLnBrk="1" hangingPunct="1">
              <a:buNone/>
            </a:pPr>
            <a:r>
              <a:rPr lang="en-US" b="1" dirty="0" smtClean="0">
                <a:cs typeface="Cordia New" pitchFamily="34" charset="-34"/>
              </a:rPr>
              <a:t> </a:t>
            </a:r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b="1" dirty="0" smtClean="0">
                <a:cs typeface="Cordia New" pitchFamily="34" charset="-34"/>
              </a:rPr>
              <a:t>    </a:t>
            </a:r>
            <a:r>
              <a:rPr lang="th-TH" b="1" dirty="0" smtClean="0"/>
              <a:t>                  </a:t>
            </a:r>
          </a:p>
          <a:p>
            <a:pPr eaLnBrk="1" hangingPunct="1">
              <a:buFont typeface="Arial" charset="0"/>
              <a:buNone/>
            </a:pPr>
            <a:r>
              <a:rPr lang="th-TH" sz="4800" b="1" dirty="0" smtClean="0"/>
              <a:t>             </a:t>
            </a:r>
            <a:r>
              <a:rPr lang="th-TH" sz="3600" b="1" dirty="0" smtClean="0"/>
              <a:t>คดีจริยธรรม คดีที่ </a:t>
            </a:r>
            <a:r>
              <a:rPr lang="en-US" b="1" dirty="0" smtClean="0"/>
              <a:t>18</a:t>
            </a:r>
            <a:r>
              <a:rPr lang="th-TH" sz="3600" b="1" dirty="0" smtClean="0"/>
              <a:t>	</a:t>
            </a:r>
            <a:r>
              <a:rPr lang="th-TH" b="1" dirty="0" smtClean="0"/>
              <a:t>	</a:t>
            </a:r>
          </a:p>
          <a:p>
            <a:pPr eaLnBrk="1" hangingPunct="1">
              <a:buFont typeface="Arial" charset="0"/>
              <a:buNone/>
            </a:pPr>
            <a:r>
              <a:rPr lang="th-TH" b="1" dirty="0" smtClean="0"/>
              <a:t>           หลัก </a:t>
            </a:r>
            <a:r>
              <a:rPr lang="en-US" sz="2800" b="1" dirty="0" smtClean="0">
                <a:cs typeface="Cordia New" pitchFamily="34" charset="-34"/>
              </a:rPr>
              <a:t>fair use </a:t>
            </a:r>
            <a:r>
              <a:rPr lang="th-TH" b="1" dirty="0" smtClean="0"/>
              <a:t>นี้มีความหมาย กว้าง-แคบแค่ไหน</a:t>
            </a:r>
            <a:endParaRPr lang="en-US" dirty="0" smtClean="0">
              <a:cs typeface="Cordia New" pitchFamily="34" charset="-34"/>
            </a:endParaRPr>
          </a:p>
          <a:p>
            <a:pPr eaLnBrk="1" hangingPunct="1">
              <a:buFont typeface="Arial" charset="0"/>
              <a:buNone/>
            </a:pPr>
            <a:r>
              <a:rPr lang="en-US" sz="2800" b="1" dirty="0" smtClean="0">
                <a:cs typeface="Cordia New" pitchFamily="34" charset="-34"/>
              </a:rPr>
              <a:t>   </a:t>
            </a:r>
            <a:r>
              <a:rPr lang="th-TH" sz="2800" b="1" dirty="0" smtClean="0">
                <a:cs typeface="Cordia New" pitchFamily="34" charset="-34"/>
              </a:rPr>
              <a:t>		- </a:t>
            </a:r>
            <a:r>
              <a:rPr lang="en-US" sz="2800" b="1" dirty="0" smtClean="0">
                <a:cs typeface="Cordia New" pitchFamily="34" charset="-34"/>
              </a:rPr>
              <a:t>Texaco </a:t>
            </a:r>
            <a:r>
              <a:rPr lang="th-TH" b="1" dirty="0" smtClean="0"/>
              <a:t>เป็นบริษัทวิจัย และพัฒนาอุตสาหกรรม               	  พลังงานขนาดใหญ่ในสหรัฐอเมริกา </a:t>
            </a:r>
          </a:p>
          <a:p>
            <a:pPr eaLnBrk="1" hangingPunct="1">
              <a:buFont typeface="Arial" charset="0"/>
              <a:buNone/>
            </a:pPr>
            <a:r>
              <a:rPr lang="th-TH" b="1" dirty="0" smtClean="0"/>
              <a:t>            ซึ่งในบริษัท มีนักวิจัยราวๆ  </a:t>
            </a:r>
            <a:r>
              <a:rPr lang="en-US" sz="2800" b="1" dirty="0" smtClean="0">
                <a:cs typeface="Cordia New" pitchFamily="34" charset="-34"/>
              </a:rPr>
              <a:t>10,000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th-TH" b="1" dirty="0" smtClean="0"/>
              <a:t>คนอยู่ทั่วประเทศ </a:t>
            </a:r>
          </a:p>
          <a:p>
            <a:pPr eaLnBrk="1" hangingPunct="1">
              <a:buFont typeface="Arial" charset="0"/>
              <a:buNone/>
            </a:pPr>
            <a:r>
              <a:rPr lang="th-TH" b="1" dirty="0" smtClean="0"/>
              <a:t>            เพื่อการค้นคว้าวิจัย</a:t>
            </a:r>
            <a:endParaRPr lang="en-US" dirty="0" smtClean="0"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</a:t>
            </a:r>
          </a:p>
          <a:p>
            <a:pPr>
              <a:buNone/>
            </a:pPr>
            <a:r>
              <a:rPr lang="en-US" dirty="0" smtClean="0"/>
              <a:t>           </a:t>
            </a:r>
            <a:r>
              <a:rPr lang="en-US" dirty="0" smtClean="0">
                <a:solidFill>
                  <a:srgbClr val="FF0000"/>
                </a:solidFill>
              </a:rPr>
              <a:t>April 25,2001 </a:t>
            </a:r>
            <a:r>
              <a:rPr lang="en-US" dirty="0" smtClean="0"/>
              <a:t>: Clinical Follow-up</a:t>
            </a:r>
          </a:p>
          <a:p>
            <a:pPr>
              <a:buNone/>
            </a:pPr>
            <a:r>
              <a:rPr lang="en-US" dirty="0" smtClean="0"/>
              <a:t>         - Subject reported mild shortness of breath </a:t>
            </a:r>
          </a:p>
          <a:p>
            <a:pPr>
              <a:buNone/>
            </a:pPr>
            <a:r>
              <a:rPr lang="en-US" dirty="0" smtClean="0"/>
              <a:t>           and a non-productive cough </a:t>
            </a:r>
          </a:p>
          <a:p>
            <a:pPr>
              <a:buNone/>
            </a:pPr>
            <a:r>
              <a:rPr lang="en-US" dirty="0" smtClean="0"/>
              <a:t>           associated  with deep inspiration.</a:t>
            </a:r>
          </a:p>
          <a:p>
            <a:pPr>
              <a:buNone/>
            </a:pPr>
            <a:r>
              <a:rPr lang="en-US" dirty="0" smtClean="0"/>
              <a:t>         - No other symptoms such as sputum  	 	  production, fever, or chest pain were   	  reported, no abnormal physical findings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Content Placeholder 2"/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569753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800" b="1" dirty="0" smtClean="0">
                <a:cs typeface="Cordia New" pitchFamily="34" charset="-34"/>
              </a:rPr>
              <a:t>                   </a:t>
            </a:r>
          </a:p>
          <a:p>
            <a:pPr eaLnBrk="1" hangingPunct="1">
              <a:buFont typeface="Arial" charset="0"/>
              <a:buNone/>
            </a:pPr>
            <a:r>
              <a:rPr lang="en-US" sz="4000" b="1" dirty="0" smtClean="0">
                <a:cs typeface="Cordia New" pitchFamily="34" charset="-34"/>
              </a:rPr>
              <a:t>                        Texaco</a:t>
            </a:r>
          </a:p>
          <a:p>
            <a:pPr eaLnBrk="1" hangingPunct="1">
              <a:buFont typeface="Arial" charset="0"/>
              <a:buNone/>
            </a:pPr>
            <a:r>
              <a:rPr lang="th-TH" b="1" dirty="0" smtClean="0">
                <a:cs typeface="Cordia New" pitchFamily="34" charset="-34"/>
              </a:rPr>
              <a:t>	      - </a:t>
            </a:r>
            <a:r>
              <a:rPr lang="th-TH" b="1" dirty="0" smtClean="0"/>
              <a:t>บอกรับวารสารวิชาการ วารสารวิทยาศาสตร์</a:t>
            </a:r>
          </a:p>
          <a:p>
            <a:pPr eaLnBrk="1" hangingPunct="1">
              <a:buFont typeface="Arial" charset="0"/>
              <a:buNone/>
            </a:pPr>
            <a:r>
              <a:rPr lang="th-TH" b="1" dirty="0" smtClean="0"/>
              <a:t>            เอาไว้หลายเล่ม	</a:t>
            </a:r>
          </a:p>
          <a:p>
            <a:pPr eaLnBrk="1" hangingPunct="1">
              <a:buFont typeface="Arial" charset="0"/>
              <a:buNone/>
            </a:pPr>
            <a:r>
              <a:rPr lang="th-TH" b="1" dirty="0" smtClean="0"/>
              <a:t>          - เพื่อนำมาให้ นักวิจัยในบริษัทตนได้ใช้ ศึกษาค้นคว้า </a:t>
            </a:r>
          </a:p>
          <a:p>
            <a:pPr eaLnBrk="1" hangingPunct="1">
              <a:buFont typeface="Arial" charset="0"/>
              <a:buNone/>
            </a:pPr>
            <a:r>
              <a:rPr lang="th-TH" b="1" dirty="0" smtClean="0"/>
              <a:t>            โดยสมัครบอกรับวารสาร มาหนึ่งฉบับนำมาเก็บไว้ </a:t>
            </a:r>
          </a:p>
          <a:p>
            <a:pPr eaLnBrk="1" hangingPunct="1">
              <a:buFont typeface="Arial" charset="0"/>
              <a:buNone/>
            </a:pPr>
            <a:r>
              <a:rPr lang="th-TH" b="1" dirty="0" smtClean="0"/>
              <a:t>            ในห้องสมุด	</a:t>
            </a:r>
            <a:endParaRPr lang="en-US" dirty="0" smtClean="0"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- จากนั้นก็ถ่ายสำเนาบทความ เก็บไว้ในแฟ้ม	</a:t>
            </a:r>
          </a:p>
          <a:p>
            <a:pPr>
              <a:buNone/>
            </a:pPr>
            <a:r>
              <a:rPr lang="th-TH" b="1" dirty="0" smtClean="0"/>
              <a:t>          - เพื่อนำมาใช้อ้างอิงในภายหลัง นักวิจัยคนไหน</a:t>
            </a:r>
          </a:p>
          <a:p>
            <a:pPr>
              <a:buNone/>
            </a:pPr>
            <a:r>
              <a:rPr lang="th-TH" b="1" dirty="0" smtClean="0"/>
              <a:t>            อยากใช้ชิ้นไหน ก็มาถ่ายเอกสารเอาไป</a:t>
            </a:r>
            <a:endParaRPr lang="th-TH" dirty="0"/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Content Placeholder 2"/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526891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b="1" dirty="0" smtClean="0">
                <a:cs typeface="Cordia New" pitchFamily="34" charset="-34"/>
              </a:rPr>
              <a:t>   </a:t>
            </a:r>
            <a:r>
              <a:rPr lang="th-TH" b="1" dirty="0" smtClean="0"/>
              <a:t>                                                                                              	                                                                                          	- หนึ่งในวารสารที่ </a:t>
            </a:r>
            <a:r>
              <a:rPr lang="en-US" sz="2800" b="1" dirty="0" smtClean="0">
                <a:cs typeface="Cordia New" pitchFamily="34" charset="-34"/>
              </a:rPr>
              <a:t>Texaco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th-TH" b="1" dirty="0" smtClean="0"/>
              <a:t>บอกรับ  คือวารสาร</a:t>
            </a:r>
          </a:p>
          <a:p>
            <a:pPr eaLnBrk="1" hangingPunct="1">
              <a:buFont typeface="Arial" charset="0"/>
              <a:buNone/>
            </a:pPr>
            <a:r>
              <a:rPr lang="th-TH" b="1" dirty="0" smtClean="0"/>
              <a:t>            จาก</a:t>
            </a:r>
            <a:r>
              <a:rPr lang="en-US" b="1" dirty="0" smtClean="0"/>
              <a:t> </a:t>
            </a:r>
            <a:r>
              <a:rPr lang="en-US" sz="2800" b="1" dirty="0" smtClean="0">
                <a:cs typeface="Cordia New" pitchFamily="34" charset="-34"/>
              </a:rPr>
              <a:t>American Geophysical Union</a:t>
            </a:r>
            <a:r>
              <a:rPr lang="th-TH" sz="2800" b="1" dirty="0" smtClean="0"/>
              <a:t>	</a:t>
            </a:r>
          </a:p>
          <a:p>
            <a:pPr eaLnBrk="1" hangingPunct="1">
              <a:buFont typeface="Arial" charset="0"/>
              <a:buNone/>
            </a:pPr>
            <a:r>
              <a:rPr lang="th-TH" sz="2800" b="1" dirty="0" smtClean="0"/>
              <a:t>            - </a:t>
            </a:r>
            <a:r>
              <a:rPr lang="th-TH" b="1" dirty="0" smtClean="0"/>
              <a:t>ต่อมา </a:t>
            </a:r>
            <a:r>
              <a:rPr lang="en-US" sz="2800" b="1" dirty="0" smtClean="0">
                <a:cs typeface="Cordia New" pitchFamily="34" charset="-34"/>
              </a:rPr>
              <a:t>AGU </a:t>
            </a:r>
            <a:r>
              <a:rPr lang="th-TH" sz="2800" b="1" dirty="0" smtClean="0"/>
              <a:t> </a:t>
            </a:r>
            <a:r>
              <a:rPr lang="th-TH" b="1" dirty="0" smtClean="0"/>
              <a:t>และผู้จัดพิมพ์รายอื่นอีก </a:t>
            </a:r>
            <a:r>
              <a:rPr lang="en-US" sz="2400" b="1" dirty="0" smtClean="0">
                <a:cs typeface="Cordia New" pitchFamily="34" charset="-34"/>
              </a:rPr>
              <a:t>80</a:t>
            </a:r>
            <a:r>
              <a:rPr lang="th-TH" sz="2400" b="1" dirty="0" smtClean="0"/>
              <a:t> </a:t>
            </a:r>
            <a:r>
              <a:rPr lang="th-TH" b="1" dirty="0" smtClean="0"/>
              <a:t>กว่าราย                   	  ทราบวิธีการของ </a:t>
            </a:r>
            <a:r>
              <a:rPr lang="en-US" sz="2800" b="1" dirty="0" smtClean="0">
                <a:cs typeface="Cordia New" pitchFamily="34" charset="-34"/>
              </a:rPr>
              <a:t>Texaco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th-TH" b="1" dirty="0" smtClean="0"/>
              <a:t> ก็ไม่พอใจ                             	- ได้ฟ้องร้องคดีว่า </a:t>
            </a:r>
            <a:r>
              <a:rPr lang="en-US" sz="2800" b="1" dirty="0" smtClean="0">
                <a:cs typeface="Cordia New" pitchFamily="34" charset="-34"/>
              </a:rPr>
              <a:t>Texaco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th-TH" b="1" dirty="0" smtClean="0"/>
              <a:t>ละเมิดลิขสิทธิ์              </a:t>
            </a:r>
            <a:r>
              <a:rPr lang="en-US" b="1" dirty="0" smtClean="0">
                <a:cs typeface="Cordia New" pitchFamily="34" charset="-34"/>
              </a:rPr>
              <a:t/>
            </a:r>
            <a:br>
              <a:rPr lang="en-US" b="1" dirty="0" smtClean="0">
                <a:cs typeface="Cordia New" pitchFamily="34" charset="-34"/>
              </a:rPr>
            </a:br>
            <a:endParaRPr lang="en-US" dirty="0" smtClean="0"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</a:t>
            </a:r>
            <a:r>
              <a:rPr lang="en-US" b="1" dirty="0" err="1" smtClean="0"/>
              <a:t>Taxaco</a:t>
            </a:r>
            <a:endParaRPr lang="en-US" b="1" dirty="0" smtClean="0"/>
          </a:p>
          <a:p>
            <a:pPr>
              <a:buNone/>
            </a:pPr>
            <a:r>
              <a:rPr lang="th-TH" sz="2800" b="1" dirty="0" smtClean="0"/>
              <a:t>	       - </a:t>
            </a:r>
            <a:r>
              <a:rPr lang="th-TH" b="1" dirty="0" smtClean="0"/>
              <a:t>ต่อสู้ว่า ตนได้รับความคุ้มครองตามหลัก  </a:t>
            </a:r>
            <a:r>
              <a:rPr lang="en-US" sz="2800" b="1" dirty="0" smtClean="0"/>
              <a:t>“</a:t>
            </a:r>
            <a:r>
              <a:rPr lang="en-US" sz="2800" b="1" dirty="0" smtClean="0">
                <a:cs typeface="Cordia New" pitchFamily="34" charset="-34"/>
              </a:rPr>
              <a:t>fair Use” </a:t>
            </a:r>
            <a:r>
              <a:rPr lang="th-TH" sz="2800" b="1" dirty="0" smtClean="0"/>
              <a:t>	  </a:t>
            </a:r>
            <a:r>
              <a:rPr lang="th-TH" b="1" dirty="0" smtClean="0"/>
              <a:t>ตาม </a:t>
            </a:r>
            <a:r>
              <a:rPr lang="en-US" sz="2800" b="1" dirty="0" smtClean="0"/>
              <a:t>“</a:t>
            </a:r>
            <a:r>
              <a:rPr lang="en-US" sz="2800" b="1" dirty="0" smtClean="0">
                <a:cs typeface="Cordia New" pitchFamily="34" charset="-34"/>
              </a:rPr>
              <a:t>Section 107”</a:t>
            </a:r>
            <a:r>
              <a:rPr lang="th-TH" sz="2800" b="1" dirty="0" smtClean="0">
                <a:cs typeface="Cordia New" pitchFamily="34" charset="-34"/>
              </a:rPr>
              <a:t> </a:t>
            </a:r>
            <a:r>
              <a:rPr lang="th-TH" b="1" dirty="0" smtClean="0"/>
              <a:t>ในเมื่อเป็นการ </a:t>
            </a:r>
          </a:p>
          <a:p>
            <a:pPr>
              <a:buNone/>
            </a:pPr>
            <a:r>
              <a:rPr lang="th-TH" b="1" dirty="0" smtClean="0"/>
              <a:t>            นำงานอันมีลิขสิทธิ์มาใช้ เพื่อการค้นคว้าและการวิจัย	- ไม่ได้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en-US" sz="2800" b="1" dirty="0" smtClean="0">
                <a:cs typeface="Cordia New" pitchFamily="34" charset="-34"/>
              </a:rPr>
              <a:t>copy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th-TH" b="1" dirty="0" smtClean="0"/>
              <a:t>หนังสือไว้ทั้งเล่ม ไม่ได้นำบทความ	 </a:t>
            </a:r>
          </a:p>
          <a:p>
            <a:pPr>
              <a:buNone/>
            </a:pPr>
            <a:r>
              <a:rPr lang="th-TH" b="1" dirty="0" smtClean="0"/>
              <a:t>            ในหนังสือไปรวบรวมขาย หรือทำเพื่อการค้า	  </a:t>
            </a:r>
          </a:p>
          <a:p>
            <a:pPr>
              <a:buNone/>
            </a:pPr>
            <a:r>
              <a:rPr lang="th-TH" b="1" dirty="0" smtClean="0"/>
              <a:t>            และแสวงหากำไร</a:t>
            </a:r>
            <a:r>
              <a:rPr lang="en-US" b="1" dirty="0" smtClean="0">
                <a:cs typeface="Cordia New" pitchFamily="34" charset="-34"/>
              </a:rPr>
              <a:t/>
            </a:r>
            <a:br>
              <a:rPr lang="en-US" b="1" dirty="0" smtClean="0">
                <a:cs typeface="Cordia New" pitchFamily="34" charset="-34"/>
              </a:rPr>
            </a:br>
            <a:endParaRPr lang="en-US" dirty="0" smtClean="0">
              <a:cs typeface="Cordia New" pitchFamily="34" charset="-34"/>
            </a:endParaRP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h-TH" sz="3600" b="1" dirty="0" smtClean="0"/>
              <a:t>               </a:t>
            </a:r>
          </a:p>
          <a:p>
            <a:pPr>
              <a:buNone/>
            </a:pPr>
            <a:r>
              <a:rPr lang="th-TH" sz="3600" b="1" dirty="0" smtClean="0"/>
              <a:t>             แต่ศาลมองในประเด็นหลักๆว่า                    </a:t>
            </a:r>
            <a:r>
              <a:rPr lang="en-US" sz="3600" b="1" dirty="0" smtClean="0"/>
              <a:t>  	</a:t>
            </a:r>
            <a:r>
              <a:rPr lang="en-US" sz="2800" b="1" dirty="0" smtClean="0"/>
              <a:t>1.</a:t>
            </a:r>
            <a:r>
              <a:rPr lang="th-TH" b="1" dirty="0" smtClean="0"/>
              <a:t> แม้ </a:t>
            </a:r>
            <a:r>
              <a:rPr lang="en-US" b="1" dirty="0" smtClean="0"/>
              <a:t>Texaco </a:t>
            </a:r>
            <a:r>
              <a:rPr lang="th-TH" b="1" dirty="0" smtClean="0"/>
              <a:t>ไม่ได้ประโยชน์ทางการค้า                  	    หรือแสวงหากำไรโดยตรง </a:t>
            </a:r>
          </a:p>
          <a:p>
            <a:pPr>
              <a:buNone/>
            </a:pPr>
            <a:r>
              <a:rPr lang="th-TH" b="1" dirty="0" smtClean="0"/>
              <a:t>              บริษัท ประกอบกิจการด้านการวิจัย พัฒนา</a:t>
            </a:r>
          </a:p>
          <a:p>
            <a:pPr>
              <a:buNone/>
            </a:pPr>
            <a:r>
              <a:rPr lang="th-TH" b="1" dirty="0" smtClean="0"/>
              <a:t>              อุตสาหกรรมพลังงาน  </a:t>
            </a:r>
          </a:p>
          <a:p>
            <a:pPr>
              <a:buNone/>
            </a:pPr>
            <a:r>
              <a:rPr lang="th-TH" b="1" dirty="0" smtClean="0"/>
              <a:t>              ก็ย่อมได้รับประโยชน์ โดยอ้อมจากการกระทำดังกล่าว	    </a:t>
            </a:r>
          </a:p>
          <a:p>
            <a:pPr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endParaRPr lang="en-US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 มี</a:t>
            </a:r>
            <a:r>
              <a:rPr lang="en-US" b="1" dirty="0" smtClean="0"/>
              <a:t> comment </a:t>
            </a:r>
            <a:r>
              <a:rPr lang="th-TH" b="1" dirty="0" smtClean="0"/>
              <a:t>ว่าศาลตีความอย่างกว้าง	       	    	    เพราะคลุมไปถึงการใช้ ที่จะได้รับประโยชน์	        	    ทางอ้อมด้วย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th-TH" dirty="0"/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>
              <a:buNone/>
              <a:defRPr/>
            </a:pPr>
            <a:r>
              <a:rPr lang="en-US" sz="2800" b="1" dirty="0" smtClean="0"/>
              <a:t>           </a:t>
            </a:r>
          </a:p>
          <a:p>
            <a:pPr>
              <a:buNone/>
              <a:defRPr/>
            </a:pPr>
            <a:r>
              <a:rPr lang="en-US" sz="2800" b="1" dirty="0" smtClean="0"/>
              <a:t>         2.</a:t>
            </a:r>
            <a:r>
              <a:rPr lang="en-US" b="1" dirty="0" smtClean="0"/>
              <a:t> </a:t>
            </a:r>
            <a:r>
              <a:rPr lang="th-TH" b="1" dirty="0" smtClean="0"/>
              <a:t>โดยเนื้อหาของงาน อันมีลิขสิทธินั้น ในวารสาร </a:t>
            </a:r>
            <a:r>
              <a:rPr lang="en-US" sz="2400" b="1" dirty="0" smtClean="0"/>
              <a:t>1</a:t>
            </a:r>
            <a:r>
              <a:rPr lang="en-US" b="1" dirty="0" smtClean="0"/>
              <a:t> </a:t>
            </a:r>
            <a:r>
              <a:rPr lang="th-TH" b="1" dirty="0" smtClean="0"/>
              <a:t>เล่ม ประกอบไปด้วยบทความหลายบทความ ซึ่งแม้จะตัดแยกบทความออกมาใช้	แต่ละบทความก็เป็นงานอันมีลิขสิทธิ์</a:t>
            </a:r>
          </a:p>
          <a:p>
            <a:pPr>
              <a:buNone/>
              <a:defRPr/>
            </a:pPr>
            <a:r>
              <a:rPr lang="th-TH" b="1" dirty="0" smtClean="0"/>
              <a:t>    ในตัวของมันเอง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th-TH" b="1" dirty="0" smtClean="0"/>
              <a:t>	</a:t>
            </a:r>
            <a:endParaRPr lang="en-US" sz="4400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b="1" dirty="0" smtClean="0"/>
              <a:t>           </a:t>
            </a:r>
            <a:r>
              <a:rPr lang="en-US" sz="2800" b="1" dirty="0" smtClean="0"/>
              <a:t>3.</a:t>
            </a:r>
            <a:r>
              <a:rPr lang="th-TH" b="1" dirty="0" smtClean="0"/>
              <a:t> หาก </a:t>
            </a:r>
            <a:r>
              <a:rPr lang="en-US" b="1" dirty="0" smtClean="0"/>
              <a:t>Texaco </a:t>
            </a:r>
            <a:r>
              <a:rPr lang="th-TH" b="1" dirty="0" smtClean="0"/>
              <a:t>ต้องการ ใช้บทความมากขนาดนั้น	      	     ควรจะขออนุญาต ในการทำสำเนา	 หรือตกลง </a:t>
            </a:r>
          </a:p>
          <a:p>
            <a:pPr>
              <a:buNone/>
            </a:pPr>
            <a:r>
              <a:rPr lang="th-TH" b="1" dirty="0" smtClean="0"/>
              <a:t>               ที่จะจ่ายค่า </a:t>
            </a:r>
            <a:r>
              <a:rPr lang="en-US" b="1" dirty="0" smtClean="0"/>
              <a:t>Royalty </a:t>
            </a:r>
            <a:r>
              <a:rPr lang="th-TH" b="1" dirty="0" smtClean="0"/>
              <a:t>ในแต่ละบทความให้แก่</a:t>
            </a:r>
          </a:p>
          <a:p>
            <a:pPr>
              <a:buNone/>
            </a:pPr>
            <a:r>
              <a:rPr lang="th-TH" b="1" dirty="0" smtClean="0"/>
              <a:t>               ทางเจ้าของลิขสิทธิ์</a:t>
            </a:r>
          </a:p>
          <a:p>
            <a:pPr>
              <a:buNone/>
            </a:pPr>
            <a:r>
              <a:rPr lang="th-TH" sz="4400" b="1" dirty="0" smtClean="0"/>
              <a:t>               </a:t>
            </a:r>
            <a:r>
              <a:rPr lang="th-TH" sz="3600" b="1" dirty="0" smtClean="0"/>
              <a:t>คดีนี้ </a:t>
            </a:r>
            <a:r>
              <a:rPr lang="en-US" sz="3600" b="1" dirty="0" smtClean="0"/>
              <a:t>Texaco </a:t>
            </a:r>
            <a:r>
              <a:rPr lang="th-TH" sz="3600" b="1" dirty="0" smtClean="0"/>
              <a:t>แพ้คดี</a:t>
            </a:r>
            <a:endParaRPr lang="en-US" sz="3600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Content Placeholder 2"/>
          <p:cNvSpPr>
            <a:spLocks noGrp="1"/>
          </p:cNvSpPr>
          <p:nvPr>
            <p:ph idx="1"/>
          </p:nvPr>
        </p:nvSpPr>
        <p:spPr>
          <a:xfrm>
            <a:off x="457200" y="714375"/>
            <a:ext cx="8229600" cy="541178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b="1" dirty="0" smtClean="0">
                <a:cs typeface="Cordia New" pitchFamily="34" charset="-34"/>
              </a:rPr>
              <a:t>  </a:t>
            </a:r>
            <a:r>
              <a:rPr lang="th-TH" b="1" dirty="0" smtClean="0"/>
              <a:t>                      </a:t>
            </a:r>
            <a:r>
              <a:rPr lang="th-TH" sz="4400" b="1" dirty="0" smtClean="0"/>
              <a:t>จากคดีนี้แสดงว่า	</a:t>
            </a:r>
          </a:p>
          <a:p>
            <a:pPr eaLnBrk="1" hangingPunct="1">
              <a:buFont typeface="Arial" charset="0"/>
              <a:buNone/>
            </a:pPr>
            <a:r>
              <a:rPr lang="th-TH" sz="4400" b="1" dirty="0" smtClean="0"/>
              <a:t>       </a:t>
            </a:r>
            <a:r>
              <a:rPr lang="th-TH" b="1" dirty="0" smtClean="0"/>
              <a:t>การ </a:t>
            </a:r>
            <a:r>
              <a:rPr lang="en-US" sz="2800" b="1" dirty="0" smtClean="0">
                <a:cs typeface="Cordia New" pitchFamily="34" charset="-34"/>
              </a:rPr>
              <a:t>copy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th-TH" b="1" dirty="0" smtClean="0"/>
              <a:t>งานอันมีลิขสิทธิ์ เพื่อการศึกษา การวิจัย </a:t>
            </a:r>
          </a:p>
          <a:p>
            <a:pPr eaLnBrk="1" hangingPunct="1">
              <a:buFont typeface="Arial" charset="0"/>
              <a:buNone/>
            </a:pPr>
            <a:r>
              <a:rPr lang="th-TH" b="1" dirty="0" smtClean="0"/>
              <a:t>    ที่ได้รับการคุ้มครองตามหลัก </a:t>
            </a:r>
            <a:r>
              <a:rPr lang="en-US" sz="2800" b="1" dirty="0" smtClean="0">
                <a:cs typeface="Cordia New" pitchFamily="34" charset="-34"/>
              </a:rPr>
              <a:t>fair use </a:t>
            </a:r>
            <a:r>
              <a:rPr lang="th-TH" b="1" dirty="0" smtClean="0"/>
              <a:t>ก็มีขอบเขตที่แคบมาก คือใช้ในสถานศึกษาได้ แต่การค้นคว้า วิจัยอิสระ ยังคงไม่ชัดเจนว่าจะอ้าง</a:t>
            </a:r>
            <a:r>
              <a:rPr lang="en-US" sz="2800" b="1" dirty="0" smtClean="0">
                <a:cs typeface="Cordia New" pitchFamily="34" charset="-34"/>
              </a:rPr>
              <a:t>fair use </a:t>
            </a:r>
            <a:r>
              <a:rPr lang="th-TH" b="1" dirty="0" smtClean="0"/>
              <a:t>ได้หรือไม่</a:t>
            </a:r>
            <a:r>
              <a:rPr lang="en-US" b="1" dirty="0" smtClean="0">
                <a:cs typeface="Cordia New" pitchFamily="34" charset="-34"/>
              </a:rPr>
              <a:t/>
            </a:r>
            <a:br>
              <a:rPr lang="en-US" b="1" dirty="0" smtClean="0">
                <a:cs typeface="Cordia New" pitchFamily="34" charset="-34"/>
              </a:rPr>
            </a:br>
            <a:endParaRPr lang="en-US" dirty="0" smtClean="0">
              <a:cs typeface="Cordia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ontent Placeholder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5840413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th-TH" sz="4000" b="1" dirty="0" smtClean="0"/>
              <a:t>                </a:t>
            </a:r>
          </a:p>
          <a:p>
            <a:pPr>
              <a:buFont typeface="Arial" pitchFamily="34" charset="0"/>
              <a:buNone/>
            </a:pPr>
            <a:r>
              <a:rPr lang="th-TH" sz="4000" b="1" dirty="0" smtClean="0"/>
              <a:t>                คดีจริยธรรมฯ คดีที่</a:t>
            </a:r>
            <a:r>
              <a:rPr lang="en-US" sz="4000" b="1" dirty="0" smtClean="0"/>
              <a:t> </a:t>
            </a:r>
            <a:r>
              <a:rPr lang="en-US" b="1" dirty="0" smtClean="0"/>
              <a:t>19</a:t>
            </a:r>
            <a:endParaRPr lang="th-TH" b="1" dirty="0" smtClean="0"/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พนักงานอัยการ                    โจทก์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บริษัท ก.                             โจทก์ร่วมที่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en-US" sz="2400" b="1" dirty="0" smtClean="0">
                <a:cs typeface="Cordia New" pitchFamily="34" charset="-34"/>
              </a:rPr>
              <a:t>1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นายแพทย์ ข.                       โจทก์ร่วมที่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en-US" sz="2400" b="1" dirty="0" smtClean="0">
                <a:cs typeface="Cordia New" pitchFamily="34" charset="-34"/>
              </a:rPr>
              <a:t>2</a:t>
            </a:r>
            <a:r>
              <a:rPr lang="th-TH" sz="2400" b="1" dirty="0" smtClean="0"/>
              <a:t> 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นายแพทย์ ค.                       จำเลย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เรื่อง ความผิดต่อพระราชบัญญัติลิขสิทธิ์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</a:t>
            </a:r>
            <a:r>
              <a:rPr lang="en-US" dirty="0" smtClean="0">
                <a:solidFill>
                  <a:srgbClr val="FF0000"/>
                </a:solidFill>
              </a:rPr>
              <a:t>May 3,2001 </a:t>
            </a:r>
            <a:r>
              <a:rPr lang="en-US" dirty="0" smtClean="0"/>
              <a:t>: Clinical Follow-up</a:t>
            </a:r>
          </a:p>
          <a:p>
            <a:pPr>
              <a:buNone/>
            </a:pPr>
            <a:r>
              <a:rPr lang="en-US" dirty="0" smtClean="0"/>
              <a:t>         - The volunteer reported </a:t>
            </a:r>
          </a:p>
          <a:p>
            <a:pPr>
              <a:buNone/>
            </a:pPr>
            <a:r>
              <a:rPr lang="en-US" dirty="0" smtClean="0"/>
              <a:t>            complete resolution of symptoms</a:t>
            </a:r>
            <a:endParaRPr lang="th-TH" dirty="0"/>
          </a:p>
        </p:txBody>
      </p:sp>
    </p:spTree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th-TH" b="1" dirty="0" smtClean="0"/>
              <a:t>     </a:t>
            </a:r>
          </a:p>
          <a:p>
            <a:pPr>
              <a:buFont typeface="Arial" pitchFamily="34" charset="0"/>
              <a:buNone/>
            </a:pPr>
            <a:r>
              <a:rPr lang="th-TH" sz="3500" b="1" dirty="0" smtClean="0"/>
              <a:t>                                โจทก์ </a:t>
            </a:r>
          </a:p>
          <a:p>
            <a:pPr>
              <a:buFont typeface="Arial" pitchFamily="34" charset="0"/>
              <a:buNone/>
            </a:pPr>
            <a:r>
              <a:rPr lang="th-TH" sz="3500" b="1" dirty="0" smtClean="0"/>
              <a:t>        - โจทก์ร่วมที่ </a:t>
            </a:r>
            <a:r>
              <a:rPr lang="en-US" sz="2400" b="1" dirty="0" smtClean="0">
                <a:cs typeface="Cordia New" pitchFamily="34" charset="-34"/>
              </a:rPr>
              <a:t>1</a:t>
            </a:r>
            <a:r>
              <a:rPr lang="en-US" sz="3500" b="1" dirty="0" smtClean="0">
                <a:cs typeface="Cordia New" pitchFamily="34" charset="-34"/>
              </a:rPr>
              <a:t> </a:t>
            </a:r>
            <a:r>
              <a:rPr lang="th-TH" sz="3500" b="1" dirty="0" smtClean="0"/>
              <a:t>เป็นเจ้าของลิขสิทธิ์ ในฐานะ</a:t>
            </a:r>
          </a:p>
          <a:p>
            <a:pPr>
              <a:buFont typeface="Arial" pitchFamily="34" charset="0"/>
              <a:buNone/>
            </a:pPr>
            <a:r>
              <a:rPr lang="th-TH" sz="3500" b="1" dirty="0" smtClean="0"/>
              <a:t>          ผู้รับโอนลิขสิทธิ์จากผู้สร้างสรรค์บทความ</a:t>
            </a:r>
          </a:p>
          <a:p>
            <a:pPr>
              <a:buFont typeface="Arial" pitchFamily="34" charset="0"/>
              <a:buNone/>
            </a:pPr>
            <a:r>
              <a:rPr lang="th-TH" sz="3500" b="1" dirty="0" smtClean="0"/>
              <a:t>          เกี่ยวกับการแพทย์ ซึ่งแปล และเรียบเรียง</a:t>
            </a:r>
          </a:p>
          <a:p>
            <a:pPr>
              <a:buFont typeface="Arial" pitchFamily="34" charset="0"/>
              <a:buNone/>
            </a:pPr>
            <a:r>
              <a:rPr lang="th-TH" sz="3500" b="1" dirty="0" smtClean="0"/>
              <a:t>          เป็นหนังสือโดย นายแพทย์ ง. และนายแพทย์ จ. </a:t>
            </a:r>
          </a:p>
          <a:p>
            <a:pPr>
              <a:buFont typeface="Arial" pitchFamily="34" charset="0"/>
              <a:buNone/>
            </a:pPr>
            <a:r>
              <a:rPr lang="th-TH" sz="3500" b="1" dirty="0" smtClean="0"/>
              <a:t>          จากบทความของต่างประเทศ</a:t>
            </a:r>
          </a:p>
          <a:p>
            <a:pPr>
              <a:buFont typeface="Arial" pitchFamily="34" charset="0"/>
              <a:buNone/>
            </a:pPr>
            <a:r>
              <a:rPr lang="th-TH" sz="3500" b="1" dirty="0" smtClean="0"/>
              <a:t>              </a:t>
            </a:r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5697538"/>
          </a:xfrm>
        </p:spPr>
        <p:txBody>
          <a:bodyPr/>
          <a:lstStyle/>
          <a:p>
            <a:pPr>
              <a:buFont typeface="Arial" pitchFamily="34" charset="0"/>
              <a:buNone/>
            </a:pPr>
            <a:endParaRPr lang="th-TH" b="1" dirty="0" smtClean="0"/>
          </a:p>
          <a:p>
            <a:pPr>
              <a:buFont typeface="Arial" pitchFamily="34" charset="0"/>
              <a:buNone/>
            </a:pPr>
            <a:endParaRPr lang="th-TH" b="1" dirty="0" smtClean="0"/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- วันเวลาใดไม่ปรากฎชัด - วันที่ ๔ ธันวาคม พ.ศ.๒๕๔๓ 	   จำเลยได้ละเมิดลิขสิทธิ์ ด้วยการทำซ้ำ ดัดแปลง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งานสร้างสรรค์ ประเภทวรรณกรรม ของโจทก์ร่วม 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 โดยการคัดลอกข้อความ ที่เป็นสาระสำคัญ 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 ลงในหนังสือของจำเลย</a:t>
            </a:r>
          </a:p>
          <a:p>
            <a:pPr>
              <a:buFont typeface="Arial" pitchFamily="34" charset="0"/>
              <a:buNone/>
            </a:pPr>
            <a:endParaRPr lang="th-TH" dirty="0" smtClean="0"/>
          </a:p>
        </p:txBody>
      </p:sp>
    </p:spTree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5840413"/>
          </a:xfrm>
        </p:spPr>
        <p:txBody>
          <a:bodyPr/>
          <a:lstStyle/>
          <a:p>
            <a:pPr>
              <a:buFont typeface="Arial" pitchFamily="34" charset="0"/>
              <a:buNone/>
            </a:pPr>
            <a:endParaRPr lang="th-TH" dirty="0" smtClean="0"/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- จำเลยได้จัดพิมพ์ เป็นรูปเล่มใหม่ จำนวน ๗ เล่ม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เพื่อนำออกขาย เผยแพร่ต่อสาธารณชน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อันเป็นการ แสวงหากำไรในทางการค้า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- จำเลยรู้อยู่แล้วว่า หนังสือดังกล่าวเป็นงานที่ละเมิด	  	 ลิขสิทธิ์ของโจทก์ร่วม และไม่ได้รับความยินยอม  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จากโจทก์ร่วม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</a:t>
            </a:r>
          </a:p>
        </p:txBody>
      </p:sp>
    </p:spTree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5697538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th-TH" b="1" dirty="0" smtClean="0"/>
              <a:t>     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                  จำเลย 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              ให้การปฏิเสธ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- ปี พ.ศ.๒๕๐๗ จำเลยได้ศึกษาทางการแพทย์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ด้านธรรมชาติบำบัด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- เป็นประธานสถาบันสุขภาพนานาชาติ และ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ประธานชมรมการแพทย์ทางธรรมชาติบำบัด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  </a:t>
            </a:r>
          </a:p>
        </p:txBody>
      </p:sp>
    </p:spTree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5697538"/>
          </a:xfrm>
        </p:spPr>
        <p:txBody>
          <a:bodyPr/>
          <a:lstStyle/>
          <a:p>
            <a:pPr>
              <a:buFont typeface="Arial" pitchFamily="34" charset="0"/>
              <a:buNone/>
            </a:pPr>
            <a:endParaRPr lang="th-TH" dirty="0" smtClean="0"/>
          </a:p>
          <a:p>
            <a:pPr>
              <a:buFont typeface="Arial" pitchFamily="34" charset="0"/>
              <a:buNone/>
            </a:pPr>
            <a:r>
              <a:rPr lang="th-TH" dirty="0" smtClean="0"/>
              <a:t>            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- สามารถอ่านภาษาอังกฤษได้ดี จึงไม่เคยอ่าน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 หนังสือภาษาไทย ที่แปลจากภาษาอังกฤษ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- เขียนบทความทางวิชาการ ๔ เรื่อง โดย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 มิได้คัดลอกหนังสือ ของโจทก์ร่วม</a:t>
            </a:r>
          </a:p>
        </p:txBody>
      </p:sp>
    </p:spTree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  </a:t>
            </a:r>
          </a:p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   พระราชบัญญัติ ลิขสิทธิ์ พ.ศ. ๒๕๒๑</a:t>
            </a:r>
            <a:endParaRPr lang="en-US" b="1" dirty="0" smtClean="0"/>
          </a:p>
          <a:p>
            <a:pPr>
              <a:buNone/>
            </a:pPr>
            <a:r>
              <a:rPr lang="th-TH" b="1" dirty="0" smtClean="0"/>
              <a:t>                               </a:t>
            </a:r>
            <a:endParaRPr lang="th-TH" b="1" dirty="0"/>
          </a:p>
        </p:txBody>
      </p:sp>
    </p:spTree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                     มาตรา</a:t>
            </a:r>
            <a:r>
              <a:rPr lang="en-US" b="1" dirty="0" smtClean="0"/>
              <a:t> </a:t>
            </a:r>
            <a:r>
              <a:rPr lang="th-TH" b="1" dirty="0" smtClean="0"/>
              <a:t>๔๒</a:t>
            </a:r>
          </a:p>
          <a:p>
            <a:pPr>
              <a:buNone/>
            </a:pPr>
            <a:r>
              <a:rPr lang="th-TH" b="1" dirty="0" smtClean="0"/>
              <a:t>           งานอันมีลิขสิทธิ์ ตามกฎหมายของประเทศที่เป็นภาคี </a:t>
            </a:r>
          </a:p>
          <a:p>
            <a:pPr>
              <a:buNone/>
            </a:pPr>
            <a:r>
              <a:rPr lang="th-TH" b="1" dirty="0" smtClean="0"/>
              <a:t>        แห่งอนุสัญญาว่าด้วยการคุ้มครองลิขสิทธิ์ ซึ่งประเทศไทย</a:t>
            </a:r>
          </a:p>
          <a:p>
            <a:pPr>
              <a:buNone/>
            </a:pPr>
            <a:r>
              <a:rPr lang="th-TH" b="1" dirty="0" smtClean="0"/>
              <a:t>        เป็นภาคีอยู่ด้วย และกฎหมายของประเทศนั้น ได้ให้ความ</a:t>
            </a:r>
          </a:p>
          <a:p>
            <a:pPr>
              <a:buNone/>
            </a:pPr>
            <a:r>
              <a:rPr lang="th-TH" b="1" dirty="0" smtClean="0"/>
              <a:t>        คุ้มครองเช่นเดียวกันแก่งานอันมีลิขสิทธิ์ ของภาคีอื่นๆ </a:t>
            </a:r>
          </a:p>
          <a:p>
            <a:pPr>
              <a:buNone/>
            </a:pPr>
            <a:r>
              <a:rPr lang="th-TH" b="1" dirty="0" smtClean="0"/>
              <a:t>        แห่งอนุสัญญาดังกล่าว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หรืองานอันมีลิขสิทธิ์ ขององค์การระหว่างประเทศ </a:t>
            </a:r>
          </a:p>
          <a:p>
            <a:pPr>
              <a:buNone/>
            </a:pPr>
            <a:r>
              <a:rPr lang="th-TH" b="1" dirty="0" smtClean="0"/>
              <a:t>        ซึ่งประเทศไทยร่วมเป็นสมาชิกอยู่ด้วย ย่อมได้รับความ</a:t>
            </a:r>
          </a:p>
          <a:p>
            <a:pPr>
              <a:buNone/>
            </a:pPr>
            <a:r>
              <a:rPr lang="th-TH" b="1" dirty="0" smtClean="0"/>
              <a:t>        คุ้มครองตามพระราชบัญญัตินี้ </a:t>
            </a:r>
          </a:p>
          <a:p>
            <a:pPr>
              <a:buNone/>
            </a:pPr>
            <a:r>
              <a:rPr lang="th-TH" b="1" dirty="0" smtClean="0"/>
              <a:t>            ทั้งนี้ ภายใต้ เงื่อนไขที่กำหนดโดยพระราชกฤษฎีกา</a:t>
            </a:r>
            <a:endParaRPr lang="th-TH" dirty="0"/>
          </a:p>
        </p:txBody>
      </p:sp>
    </p:spTree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</a:t>
            </a:r>
          </a:p>
          <a:p>
            <a:pPr>
              <a:buNone/>
            </a:pPr>
            <a:r>
              <a:rPr lang="th-TH" b="1" dirty="0" smtClean="0"/>
              <a:t>        พระราชกฤษฎีกา กำหนดเงื่อนไข เพื่อคุ้มครองลิขสิทธิ์               	ระหว่างประเทศ พ.ศ.๒๕๒๖ มาตรา ๕ วรรคสอง </a:t>
            </a:r>
            <a:endParaRPr lang="en-US" b="1" dirty="0" smtClean="0"/>
          </a:p>
          <a:p>
            <a:pPr>
              <a:buNone/>
            </a:pPr>
            <a:r>
              <a:rPr lang="th-TH" b="1" dirty="0" smtClean="0"/>
              <a:t>         </a:t>
            </a:r>
            <a:endParaRPr lang="th-TH" b="1" dirty="0"/>
          </a:p>
        </p:txBody>
      </p:sp>
    </p:spTree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th-TH" b="1" dirty="0" smtClean="0"/>
              <a:t> </a:t>
            </a:r>
          </a:p>
          <a:p>
            <a:pPr>
              <a:buNone/>
            </a:pPr>
            <a:r>
              <a:rPr lang="th-TH" b="1" dirty="0" smtClean="0"/>
              <a:t>         - ในกรณีที่เป็นวรรณกรรม หรือนาฏกรรม </a:t>
            </a:r>
          </a:p>
          <a:p>
            <a:pPr>
              <a:buNone/>
            </a:pPr>
            <a:r>
              <a:rPr lang="th-TH" b="1" dirty="0" smtClean="0"/>
              <a:t>           ถ้าเจ้าของลิขสิทธิ์ มิได้จัดให้มี หรืออนุญาต</a:t>
            </a:r>
          </a:p>
          <a:p>
            <a:pPr>
              <a:buNone/>
            </a:pPr>
            <a:r>
              <a:rPr lang="th-TH" b="1" dirty="0" smtClean="0"/>
              <a:t>           ให้ผู้ใดจัดทำคำแปล เป็นภาษาไทย</a:t>
            </a:r>
          </a:p>
          <a:p>
            <a:pPr>
              <a:buNone/>
            </a:pPr>
            <a:r>
              <a:rPr lang="th-TH" b="1" dirty="0" smtClean="0"/>
              <a:t>         - และ โฆษณาคำแปลนั้นในราชอาณาจักร </a:t>
            </a:r>
          </a:p>
          <a:p>
            <a:pPr>
              <a:buNone/>
            </a:pPr>
            <a:r>
              <a:rPr lang="th-TH" b="1" dirty="0" smtClean="0"/>
              <a:t>           ภายในสิบปี นับแต่วันสิ้นปีปฏิทิน ของปีที่ได้</a:t>
            </a:r>
          </a:p>
          <a:p>
            <a:pPr>
              <a:buNone/>
            </a:pPr>
            <a:r>
              <a:rPr lang="th-TH" b="1" dirty="0" smtClean="0"/>
              <a:t>           มีการโฆษณาวรรณกรรม หรือนาฏกรรมดังกล่าว</a:t>
            </a:r>
          </a:p>
          <a:p>
            <a:pPr>
              <a:buNone/>
            </a:pPr>
            <a:r>
              <a:rPr lang="th-TH" b="1" dirty="0" smtClean="0"/>
              <a:t>           เป็นครั้งแรก 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</a:t>
            </a:r>
            <a:r>
              <a:rPr lang="en-US" dirty="0" smtClean="0">
                <a:solidFill>
                  <a:srgbClr val="FF0000"/>
                </a:solidFill>
              </a:rPr>
              <a:t>SUBJECT #2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smtClean="0">
                <a:solidFill>
                  <a:srgbClr val="FF0000"/>
                </a:solidFill>
              </a:rPr>
              <a:t>April 10,2001 </a:t>
            </a:r>
            <a:r>
              <a:rPr lang="en-US" dirty="0" smtClean="0"/>
              <a:t>: Consent form signed</a:t>
            </a:r>
          </a:p>
          <a:p>
            <a:pPr>
              <a:buNone/>
            </a:pPr>
            <a:r>
              <a:rPr lang="en-US" dirty="0" smtClean="0"/>
              <a:t>     April 10,2001 : </a:t>
            </a:r>
            <a:r>
              <a:rPr lang="en-US" dirty="0" err="1" smtClean="0"/>
              <a:t>Methacholine</a:t>
            </a:r>
            <a:r>
              <a:rPr lang="en-US" dirty="0" smtClean="0"/>
              <a:t>-</a:t>
            </a:r>
            <a:r>
              <a:rPr lang="en-US" dirty="0" err="1" smtClean="0"/>
              <a:t>Bronchodilation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- ให้ถือว่าสิทธิ ที่จะห้ามมิให้ทำซ้ำ หรือดัดแปลง หรือ</a:t>
            </a:r>
          </a:p>
          <a:p>
            <a:pPr>
              <a:buNone/>
            </a:pPr>
            <a:r>
              <a:rPr lang="th-TH" b="1" dirty="0" smtClean="0"/>
              <a:t>          โฆษณา ซึ่งคำแปลในราชอาณาจักรเป็นอันสิ้นสุดลง</a:t>
            </a:r>
            <a:endParaRPr lang="th-TH" b="1" dirty="0"/>
          </a:p>
        </p:txBody>
      </p:sp>
    </p:spTree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b="1" dirty="0" smtClean="0"/>
              <a:t>  </a:t>
            </a:r>
          </a:p>
          <a:p>
            <a:pPr>
              <a:buNone/>
            </a:pPr>
            <a:r>
              <a:rPr lang="th-TH" b="1" dirty="0" smtClean="0"/>
              <a:t>        - นายแพทย์ จ.ได้แปลหนังสือชื่อ “ ปลอดโรค “ </a:t>
            </a:r>
          </a:p>
          <a:p>
            <a:pPr>
              <a:buNone/>
            </a:pPr>
            <a:r>
              <a:rPr lang="th-TH" b="1" dirty="0" smtClean="0"/>
              <a:t>           โดยไม่ปรากฏว่า เจ้าของลิขสิทธิ์ต่างประเทศ</a:t>
            </a:r>
          </a:p>
          <a:p>
            <a:pPr>
              <a:buNone/>
            </a:pPr>
            <a:r>
              <a:rPr lang="th-TH" b="1" dirty="0" smtClean="0"/>
              <a:t>           ได้อนุญาต ให้ผู้ใดแปลเป็นภาษาไทยจนเลย ๑๐ ปี    </a:t>
            </a:r>
          </a:p>
          <a:p>
            <a:pPr>
              <a:buNone/>
            </a:pPr>
            <a:r>
              <a:rPr lang="th-TH" b="1" dirty="0" smtClean="0"/>
              <a:t>         - นายแพทย์ จ.ผู้แปลหนังสือเรื่อง “ปลอดโรค “ </a:t>
            </a:r>
          </a:p>
          <a:p>
            <a:pPr>
              <a:buNone/>
            </a:pPr>
            <a:r>
              <a:rPr lang="th-TH" b="1" dirty="0" smtClean="0"/>
              <a:t>           จึงอ้างลิขสิทธิ์ในงานแปล ดังกล่าวได้ </a:t>
            </a:r>
          </a:p>
          <a:p>
            <a:pPr>
              <a:buNone/>
            </a:pPr>
            <a:r>
              <a:rPr lang="th-TH" b="1" dirty="0" smtClean="0"/>
              <a:t>           ตาม พระราชกฤษฎีกา กำหนดเงื่อนไขฯ พ.ศ.๒๕๒๖ </a:t>
            </a:r>
          </a:p>
          <a:p>
            <a:pPr>
              <a:buNone/>
            </a:pPr>
            <a:r>
              <a:rPr lang="th-TH" b="1" dirty="0" smtClean="0"/>
              <a:t>           ประกอบพระราชบัญญัติลิขสิทธิ์ พ.ศ.๒๕๒๑</a:t>
            </a:r>
            <a:endParaRPr lang="th-TH" b="1" dirty="0"/>
          </a:p>
        </p:txBody>
      </p:sp>
    </p:spTree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- การโอนลิขสิทธิ์ เรื่อง “ปลอดโรค” ให้แก่ </a:t>
            </a:r>
          </a:p>
          <a:p>
            <a:pPr>
              <a:buNone/>
            </a:pPr>
            <a:r>
              <a:rPr lang="th-TH" b="1" dirty="0" smtClean="0"/>
              <a:t>             โจทก์ร่วมที่ ๑ จึงชอบด้วยกฎหมาย </a:t>
            </a:r>
          </a:p>
          <a:p>
            <a:pPr>
              <a:buNone/>
            </a:pPr>
            <a:r>
              <a:rPr lang="th-TH" b="1" dirty="0" smtClean="0"/>
              <a:t>             โจทก์ร่วมที่ ๑ จึงเป็นเจ้าของลิขสิทธิ์ ในหนังสือ</a:t>
            </a:r>
          </a:p>
          <a:p>
            <a:pPr>
              <a:buNone/>
            </a:pPr>
            <a:r>
              <a:rPr lang="th-TH" b="1" dirty="0" smtClean="0"/>
              <a:t>             เรื่อง “ ปลอดโรค “</a:t>
            </a:r>
            <a:endParaRPr lang="th-TH" dirty="0"/>
          </a:p>
        </p:txBody>
      </p:sp>
    </p:spTree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- โจทก์ร่วมที่ ๒ ได้ใช้ความรู้ความสามารถจาก	  	   ประสบการณ์ ทางการแพทย์เขียนหนังสือ</a:t>
            </a:r>
          </a:p>
          <a:p>
            <a:pPr>
              <a:buNone/>
            </a:pPr>
            <a:r>
              <a:rPr lang="th-TH" b="1" dirty="0" smtClean="0"/>
              <a:t>             เรื่อง “ ปลอดภัย “ โดยอ้างอิงข้อมูลจากต่างประเทศ</a:t>
            </a:r>
          </a:p>
          <a:p>
            <a:pPr>
              <a:buNone/>
            </a:pPr>
            <a:r>
              <a:rPr lang="th-TH" b="1" dirty="0" smtClean="0"/>
              <a:t>	         โจทก์ร่วมที่ ๒ จึงเป็น เจ้าของลิขสิทธิ์หนังสือ</a:t>
            </a:r>
          </a:p>
          <a:p>
            <a:pPr>
              <a:buNone/>
            </a:pPr>
            <a:r>
              <a:rPr lang="th-TH" b="1" dirty="0" smtClean="0"/>
              <a:t>             ชื่อ “ ปลอดภัย “</a:t>
            </a:r>
            <a:endParaRPr lang="th-TH" b="1" dirty="0"/>
          </a:p>
        </p:txBody>
      </p:sp>
    </p:spTree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th-TH" dirty="0" smtClean="0"/>
              <a:t>                      </a:t>
            </a:r>
            <a:r>
              <a:rPr lang="th-TH" sz="3600" b="1" dirty="0" smtClean="0"/>
              <a:t>ศาลทรัพย์สินทางปํญญาฯ</a:t>
            </a:r>
          </a:p>
          <a:p>
            <a:pPr>
              <a:buFont typeface="Arial" pitchFamily="34" charset="0"/>
              <a:buNone/>
            </a:pPr>
            <a:r>
              <a:rPr lang="th-TH" sz="3600" b="1" dirty="0" smtClean="0"/>
              <a:t>                         พิพากษา</a:t>
            </a:r>
          </a:p>
          <a:p>
            <a:pPr>
              <a:buFont typeface="Arial" pitchFamily="34" charset="0"/>
              <a:buNone/>
            </a:pPr>
            <a:r>
              <a:rPr lang="th-TH" sz="4000" b="1" dirty="0" smtClean="0"/>
              <a:t>      </a:t>
            </a:r>
            <a:r>
              <a:rPr lang="th-TH" b="1" dirty="0" smtClean="0"/>
              <a:t>- จำเลยกระทำผิด ตามพระราชบัญญัติลิขสิทธิ์ พ.ศ.๒๕๓๗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มาตรา ๒๗ (๑) ประกอบมาตรา ๖๙ วรรคสอง และ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มาตรา ๓๑(๑) ประกอบมาตรา ๗๐ วรรคสอง  	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ให้ลงโทษปรับ ๖๐๐,๐๐๐ บาท ริบหนังสือของกลาง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- จ่ายค่าปรับ ฐานละเมิดลิขสิทธิ์กึ่งหนึ่งให้แก่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โจทก์ร่วมทั้งสอง</a:t>
            </a:r>
          </a:p>
        </p:txBody>
      </p:sp>
    </p:spTree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b="1" dirty="0" smtClean="0"/>
              <a:t>                         โจทก์ร่วมทั้งสอง และจำเลย</a:t>
            </a:r>
          </a:p>
          <a:p>
            <a:pPr>
              <a:buNone/>
            </a:pPr>
            <a:r>
              <a:rPr lang="th-TH" b="1" dirty="0" smtClean="0"/>
              <a:t>                              อุทธรณ์ต่อศาลฎีกา</a:t>
            </a:r>
            <a:endParaRPr lang="th-TH" b="1" dirty="0"/>
          </a:p>
        </p:txBody>
      </p:sp>
    </p:spTree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     </a:t>
            </a:r>
          </a:p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        พระราชบัญญัติลิขสิทธิ์</a:t>
            </a:r>
            <a:r>
              <a:rPr lang="th-TH" dirty="0" smtClean="0"/>
              <a:t> </a:t>
            </a:r>
            <a:r>
              <a:rPr lang="th-TH" b="1" dirty="0" smtClean="0"/>
              <a:t>พ.ศ. ๒๕๓๗</a:t>
            </a:r>
          </a:p>
          <a:p>
            <a:pPr>
              <a:buNone/>
            </a:pPr>
            <a:r>
              <a:rPr lang="th-TH" b="1" dirty="0" smtClean="0"/>
              <a:t>                                 </a:t>
            </a:r>
            <a:endParaRPr lang="th-TH" dirty="0" smtClean="0"/>
          </a:p>
          <a:p>
            <a:pPr>
              <a:buNone/>
            </a:pPr>
            <a:endParaRPr lang="th-TH" b="1" dirty="0" smtClean="0"/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                   มาตรา ๖๑  </a:t>
            </a:r>
          </a:p>
          <a:p>
            <a:pPr>
              <a:buNone/>
            </a:pPr>
            <a:r>
              <a:rPr lang="th-TH" b="1" dirty="0" smtClean="0"/>
              <a:t>          งานอันมีลิขสิทธิ์ของผู้สร้างสรรค์ ของประเทศ</a:t>
            </a:r>
          </a:p>
          <a:p>
            <a:pPr>
              <a:buNone/>
            </a:pPr>
            <a:r>
              <a:rPr lang="th-TH" b="1" dirty="0" smtClean="0"/>
              <a:t>        ที่เป็นภาคีแห่งอนุสัญญา ว่าด้วยการคุ้มครองลิขสิทธิ์</a:t>
            </a:r>
          </a:p>
          <a:p>
            <a:pPr>
              <a:buNone/>
            </a:pPr>
            <a:r>
              <a:rPr lang="th-TH" b="1" dirty="0" smtClean="0"/>
              <a:t>        ซึ่งประเทศไทยเป็นภาคีอยู่ด้วย หรือ</a:t>
            </a:r>
          </a:p>
          <a:p>
            <a:pPr>
              <a:buNone/>
            </a:pPr>
            <a:r>
              <a:rPr lang="th-TH" b="1" dirty="0" smtClean="0"/>
              <a:t>           งานอันมีลิขสิทธิ์ขององค์การระหว่างประเทศ </a:t>
            </a:r>
          </a:p>
          <a:p>
            <a:pPr>
              <a:buNone/>
            </a:pPr>
            <a:r>
              <a:rPr lang="th-TH" b="1" dirty="0" smtClean="0"/>
              <a:t>        ซึ่งประเทศไทย ร่วมเป็นสมาชิกอยู่ด้วย</a:t>
            </a:r>
          </a:p>
          <a:p>
            <a:pPr>
              <a:buNone/>
            </a:pPr>
            <a:r>
              <a:rPr lang="th-TH" b="1" dirty="0" smtClean="0"/>
              <a:t>        ย่อมได้รับความคุ้มครองตามพระราชบัญญัตินี้</a:t>
            </a:r>
            <a:endParaRPr lang="en-US" b="1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th-TH" b="1" dirty="0" smtClean="0"/>
              <a:t>       </a:t>
            </a:r>
          </a:p>
          <a:p>
            <a:pPr>
              <a:buNone/>
            </a:pPr>
            <a:r>
              <a:rPr lang="th-TH" b="1" dirty="0" smtClean="0"/>
              <a:t>       พระราชกฤษฎีกา กำหนดเงื่อนไข เพื่อคุ้มครองลิขสิทธิ์</a:t>
            </a:r>
          </a:p>
          <a:p>
            <a:pPr>
              <a:buNone/>
            </a:pPr>
            <a:r>
              <a:rPr lang="th-TH" b="1" dirty="0" smtClean="0"/>
              <a:t>       ระหว่างประเทศ พ.ศ. ๒๕๓๖ มาตรา ๕</a:t>
            </a:r>
            <a:r>
              <a:rPr lang="en-US" b="1" dirty="0" smtClean="0"/>
              <a:t> </a:t>
            </a: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งานอันมีลิขสิทธิ์ ระหว่างประเทศย่อมได้รับการคุ้มครอง  	ตามกฎหมายว่าด้วยลิขสิทธิ์ภายใต้เงื่อนไขดังต่อไปนี้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           </a:t>
            </a:r>
            <a:r>
              <a:rPr lang="th-TH" b="1" dirty="0" smtClean="0"/>
              <a:t>(๑)</a:t>
            </a:r>
            <a:r>
              <a:rPr lang="en-US" b="1" dirty="0" smtClean="0"/>
              <a:t> </a:t>
            </a:r>
            <a:r>
              <a:rPr lang="th-TH" b="1" dirty="0" smtClean="0"/>
              <a:t>ในกรณีที่งานนั้นยังไม่ได้โฆษณา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           </a:t>
            </a:r>
            <a:r>
              <a:rPr lang="th-TH" b="1" dirty="0" smtClean="0"/>
              <a:t>(๒)</a:t>
            </a:r>
            <a:r>
              <a:rPr lang="en-US" b="1" dirty="0" smtClean="0"/>
              <a:t> </a:t>
            </a:r>
            <a:r>
              <a:rPr lang="th-TH" b="1" dirty="0" smtClean="0"/>
              <a:t>ในกรณีที่ได้โฆษณางานแล้ว</a:t>
            </a:r>
            <a:endParaRPr lang="en-US" b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พระราชบัญญัติ จัดตั้งศาลทรัพย์สินทางปัญญา       </a:t>
            </a:r>
          </a:p>
          <a:p>
            <a:pPr>
              <a:buNone/>
            </a:pPr>
            <a:r>
              <a:rPr lang="th-TH" b="1" dirty="0" smtClean="0"/>
              <a:t> 	      และการค้าระหว่างประเทศ และวิธีพิจารณาคดี</a:t>
            </a:r>
          </a:p>
          <a:p>
            <a:pPr>
              <a:buNone/>
            </a:pPr>
            <a:r>
              <a:rPr lang="th-TH" b="1" dirty="0" smtClean="0"/>
              <a:t>          ทรัพย์สินทางปัญญาและการค้าระหว่างประเทศ  </a:t>
            </a:r>
          </a:p>
          <a:p>
            <a:pPr>
              <a:buNone/>
            </a:pPr>
            <a:r>
              <a:rPr lang="th-TH" b="1" dirty="0" smtClean="0"/>
              <a:t>          พ.ศ. ๒๕๓๙</a:t>
            </a:r>
            <a:endParaRPr lang="en-US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endParaRPr lang="th-TH" sz="6000" b="1" dirty="0" smtClean="0"/>
          </a:p>
          <a:p>
            <a:pPr>
              <a:buNone/>
            </a:pPr>
            <a:endParaRPr lang="th-TH" sz="6000" b="1" dirty="0"/>
          </a:p>
          <a:p>
            <a:pPr>
              <a:buNone/>
            </a:pPr>
            <a:r>
              <a:rPr lang="th-TH" sz="6000" b="1" dirty="0" smtClean="0"/>
              <a:t>      คดีจริยธรรมการวิจัยในคน</a:t>
            </a:r>
            <a:endParaRPr lang="th-TH" sz="60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smtClean="0">
                <a:solidFill>
                  <a:srgbClr val="FF0000"/>
                </a:solidFill>
              </a:rPr>
              <a:t>May 1,2001 </a:t>
            </a:r>
            <a:r>
              <a:rPr lang="en-US" dirty="0" smtClean="0"/>
              <a:t>: </a:t>
            </a:r>
            <a:r>
              <a:rPr lang="en-US" dirty="0" err="1" smtClean="0"/>
              <a:t>Methacholine</a:t>
            </a:r>
            <a:r>
              <a:rPr lang="en-US" dirty="0" smtClean="0"/>
              <a:t> </a:t>
            </a:r>
            <a:r>
              <a:rPr lang="en-US" dirty="0" err="1" smtClean="0"/>
              <a:t>Hexamethanium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Bronchoprotection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- the investigators reported that there was </a:t>
            </a:r>
          </a:p>
          <a:p>
            <a:pPr>
              <a:buNone/>
            </a:pPr>
            <a:r>
              <a:rPr lang="en-US" dirty="0" smtClean="0"/>
              <a:t>       </a:t>
            </a:r>
            <a:r>
              <a:rPr lang="en-US" dirty="0" err="1" smtClean="0"/>
              <a:t>ptosis</a:t>
            </a:r>
            <a:r>
              <a:rPr lang="en-US" dirty="0" smtClean="0"/>
              <a:t> and that the patient appeared tired</a:t>
            </a:r>
            <a:endParaRPr lang="th-TH" dirty="0"/>
          </a:p>
        </p:txBody>
      </p:sp>
    </p:spTree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                  มาตรา ๔๕  </a:t>
            </a:r>
          </a:p>
          <a:p>
            <a:pPr>
              <a:buNone/>
            </a:pPr>
            <a:r>
              <a:rPr lang="th-TH" b="1" dirty="0" smtClean="0"/>
              <a:t>          ให้นำบทบัญญัติแห่งพระราชบัญญัตินี้ และประมวลกฎหมายวิธีพิจารณาความอาญา ว่าด้วยการพิจารณาพิพากษา และการชี้ขาดตัดสินคดี ในชั้นอุทธรณ์ และชั้นฎีกา </a:t>
            </a:r>
          </a:p>
          <a:p>
            <a:pPr>
              <a:buNone/>
            </a:pPr>
            <a:r>
              <a:rPr lang="th-TH" b="1" dirty="0" smtClean="0"/>
              <a:t>          มาใช้บังคับแก่การพิจารณา พิพากษา และการชี้ขาด</a:t>
            </a:r>
          </a:p>
          <a:p>
            <a:pPr>
              <a:buNone/>
            </a:pPr>
            <a:r>
              <a:rPr lang="th-TH" b="1" dirty="0" smtClean="0"/>
              <a:t>    ตัดสินคดีทรัพย์สินทางปัญญา และการค้าระหว่างประเทศ</a:t>
            </a:r>
          </a:p>
          <a:p>
            <a:pPr>
              <a:buNone/>
            </a:pPr>
            <a:r>
              <a:rPr lang="th-TH" b="1" dirty="0" smtClean="0"/>
              <a:t>    ในศาลฎีกาโดยอนุโลม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 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ประมวลกฎหมายวิธีพิจารณาความอาญา</a:t>
            </a:r>
            <a:endParaRPr lang="en-US" b="1" dirty="0" smtClean="0"/>
          </a:p>
          <a:p>
            <a:pPr>
              <a:buNone/>
            </a:pPr>
            <a:r>
              <a:rPr lang="th-TH" b="1" dirty="0" smtClean="0"/>
              <a:t>                            มาตรา ๑๙๕  </a:t>
            </a:r>
          </a:p>
          <a:p>
            <a:pPr>
              <a:buNone/>
            </a:pPr>
            <a:r>
              <a:rPr lang="th-TH" b="1" dirty="0" smtClean="0"/>
              <a:t>            ข้อกฎหมายทั้งปวง อันคู่ความอุทธรณ์ร้องอ้างอิง </a:t>
            </a:r>
          </a:p>
          <a:p>
            <a:pPr>
              <a:buNone/>
            </a:pPr>
            <a:r>
              <a:rPr lang="th-TH" b="1" dirty="0" smtClean="0"/>
              <a:t>      ให้แสดงไว้โดยชัดเจน ในฟ้องอุทธรณ์ แต่ต้องเป็นข้อที่ได้</a:t>
            </a:r>
          </a:p>
          <a:p>
            <a:pPr>
              <a:buNone/>
            </a:pPr>
            <a:r>
              <a:rPr lang="th-TH" b="1" dirty="0" smtClean="0"/>
              <a:t>      ยก	ขึ้นมาว่ากันมาแล้ว แต่ในศาลชั้นต้น</a:t>
            </a:r>
            <a:endParaRPr lang="en-US" b="1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 ข้อกฎหมาย ที่เกี่ยวกับความสงบเรียบร้อย หรือ</a:t>
            </a:r>
          </a:p>
          <a:p>
            <a:pPr>
              <a:buNone/>
            </a:pPr>
            <a:r>
              <a:rPr lang="th-TH" b="1" dirty="0" smtClean="0"/>
              <a:t>          ที่เกี่ยวกับ การไม่ปฏิบัติตามบทบัญญัติแห่งประมวล	 	กฎหมายนี้ อันว่าด้วยอุทธรณ์ เหล่านี้</a:t>
            </a:r>
          </a:p>
          <a:p>
            <a:pPr>
              <a:buNone/>
            </a:pPr>
            <a:r>
              <a:rPr lang="th-TH" b="1" dirty="0" smtClean="0"/>
              <a:t>              ผู้อุทธรณ์ หรือ ศาลยกขึ้นอ้างได้ </a:t>
            </a:r>
          </a:p>
          <a:p>
            <a:pPr>
              <a:buNone/>
            </a:pPr>
            <a:r>
              <a:rPr lang="th-TH" b="1" dirty="0" smtClean="0"/>
              <a:t>           แม้ว่า จะไม่ได้ยกขึ้น ในศาลชั้นต้นก็ตาม</a:t>
            </a:r>
            <a:endParaRPr lang="en-US" b="1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457200" y="500063"/>
            <a:ext cx="8229600" cy="56261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r>
              <a:rPr lang="th-TH" sz="4000" b="1" dirty="0" smtClean="0"/>
              <a:t>                        </a:t>
            </a:r>
          </a:p>
          <a:p>
            <a:pPr>
              <a:buFont typeface="Arial" pitchFamily="34" charset="0"/>
              <a:buNone/>
            </a:pPr>
            <a:r>
              <a:rPr lang="th-TH" sz="4000" b="1" dirty="0" smtClean="0"/>
              <a:t>                          ศาลฎีกา</a:t>
            </a:r>
          </a:p>
          <a:p>
            <a:pPr>
              <a:buNone/>
            </a:pPr>
            <a:r>
              <a:rPr lang="th-TH" sz="4000" b="1" dirty="0" smtClean="0"/>
              <a:t>     </a:t>
            </a:r>
            <a:r>
              <a:rPr lang="th-TH" sz="3500" b="1" dirty="0" smtClean="0"/>
              <a:t>- การที่ นายแพทย์ ง.และนายแพทย์ จ.ผู้แปลหนังสือ </a:t>
            </a:r>
          </a:p>
          <a:p>
            <a:pPr>
              <a:buNone/>
            </a:pPr>
            <a:r>
              <a:rPr lang="th-TH" sz="3500" b="1" dirty="0" smtClean="0"/>
              <a:t>        จากหนังสือต่างประเทศ โดยไม่ได้ขออนุญาตจาก</a:t>
            </a:r>
          </a:p>
          <a:p>
            <a:pPr>
              <a:buFont typeface="Arial" pitchFamily="34" charset="0"/>
              <a:buNone/>
            </a:pPr>
            <a:r>
              <a:rPr lang="th-TH" sz="3500" b="1" dirty="0" smtClean="0"/>
              <a:t>        เจ้าของลิขสิทธิ์งานวรรณกรรม ภาษาต่างประเทศ</a:t>
            </a:r>
          </a:p>
          <a:p>
            <a:pPr>
              <a:buFont typeface="Arial" pitchFamily="34" charset="0"/>
              <a:buNone/>
            </a:pPr>
            <a:r>
              <a:rPr lang="th-TH" sz="3500" b="1" dirty="0" smtClean="0"/>
              <a:t>          </a:t>
            </a:r>
          </a:p>
        </p:txBody>
      </p:sp>
    </p:spTree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th-TH" b="1" dirty="0" smtClean="0"/>
              <a:t> </a:t>
            </a:r>
          </a:p>
          <a:p>
            <a:pPr>
              <a:buNone/>
            </a:pPr>
            <a:r>
              <a:rPr lang="th-TH" b="1" dirty="0" smtClean="0"/>
              <a:t>         - เป็นการดัดแปลง งานอันมีลิขสิทธิ์ของผู้อื่น</a:t>
            </a:r>
          </a:p>
          <a:p>
            <a:pPr>
              <a:buNone/>
            </a:pPr>
            <a:r>
              <a:rPr lang="th-TH" b="1" dirty="0" smtClean="0"/>
              <a:t>           โดยไม่ชอบด้วยกฎหมาย จึงไม่ได้รับความคุ้มครอง</a:t>
            </a:r>
          </a:p>
          <a:p>
            <a:pPr>
              <a:buNone/>
            </a:pPr>
            <a:r>
              <a:rPr lang="th-TH" b="1" dirty="0" smtClean="0"/>
              <a:t>           ตามกฎหมาย</a:t>
            </a:r>
            <a:endParaRPr lang="th-TH" dirty="0"/>
          </a:p>
        </p:txBody>
      </p:sp>
    </p:spTree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th-TH" dirty="0" smtClean="0"/>
              <a:t>         </a:t>
            </a:r>
          </a:p>
          <a:p>
            <a:pPr>
              <a:buFont typeface="Arial" pitchFamily="34" charset="0"/>
              <a:buNone/>
            </a:pPr>
            <a:r>
              <a:rPr lang="th-TH" dirty="0" smtClean="0"/>
              <a:t>         </a:t>
            </a:r>
            <a:r>
              <a:rPr lang="th-TH" b="1" dirty="0" smtClean="0"/>
              <a:t>- โจทก์ร่วมทั้งสอง ผู้รับโอนจึงไม่มีสิทธิ์ในงานแปลดังกล่าว	ดีกว่าผู้โอน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- โจทก์ร่วมทั้งสอง ไม่ใช่เจ้าของลิขสิทธิ์ในงาน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วรรณกรรมหนังสือทั้ง ๔ เล่ม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- โจทก์ร่วมทั้งสองจึงไม่ใช่ผู้เสียหาย และ ไม่มีอำนาจฟ้อง</a:t>
            </a:r>
          </a:p>
        </p:txBody>
      </p:sp>
    </p:spTree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- อำนาจฟ้อง เป็นปัญหาข้อกฎหมาย ที่เกี่ยวกับ</a:t>
            </a:r>
          </a:p>
          <a:p>
            <a:pPr>
              <a:buNone/>
            </a:pPr>
            <a:r>
              <a:rPr lang="th-TH" b="1" dirty="0" smtClean="0"/>
              <a:t>          ความสงบเรียบร้อย ศาลมีอำนาจ ยกขึ้นพิจารณาได้</a:t>
            </a:r>
          </a:p>
          <a:p>
            <a:pPr>
              <a:buNone/>
            </a:pPr>
            <a:r>
              <a:rPr lang="th-TH" b="1" dirty="0" smtClean="0"/>
              <a:t>        - อุทธรณ์ ของจำเลยฟังขึ้น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457200" y="571500"/>
            <a:ext cx="8229600" cy="5554663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th-TH" dirty="0" smtClean="0"/>
              <a:t> 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               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        </a:t>
            </a:r>
            <a:r>
              <a:rPr lang="th-TH" sz="4000" b="1" dirty="0" smtClean="0"/>
              <a:t>พิพากษากลับให้ยกฟ้อง</a:t>
            </a:r>
          </a:p>
        </p:txBody>
      </p:sp>
    </p:spTree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th-TH" sz="4000" b="1" dirty="0" smtClean="0"/>
              <a:t>                 </a:t>
            </a:r>
          </a:p>
          <a:p>
            <a:pPr>
              <a:buNone/>
            </a:pPr>
            <a:r>
              <a:rPr lang="th-TH" sz="4000" b="1" dirty="0" smtClean="0"/>
              <a:t>                  </a:t>
            </a:r>
            <a:r>
              <a:rPr lang="th-TH" sz="3600" b="1" dirty="0" smtClean="0"/>
              <a:t>คดีจริยธรรมฯ คดืที่</a:t>
            </a:r>
            <a:r>
              <a:rPr lang="en-US" sz="3600" b="1" dirty="0" smtClean="0"/>
              <a:t> 20</a:t>
            </a:r>
            <a:endParaRPr lang="th-TH" sz="3600" b="1" dirty="0" smtClean="0"/>
          </a:p>
          <a:p>
            <a:pPr>
              <a:buNone/>
            </a:pPr>
            <a:r>
              <a:rPr lang="th-TH" sz="3600" b="1" dirty="0" smtClean="0"/>
              <a:t>      </a:t>
            </a:r>
            <a:r>
              <a:rPr lang="th-TH" b="1" dirty="0" smtClean="0"/>
              <a:t>คดีระหว่างบริษัทควอลิตี้คิง และบริษัทลานซ่าในสหรัฐ</a:t>
            </a:r>
          </a:p>
          <a:p>
            <a:pPr>
              <a:buNone/>
            </a:pPr>
            <a:r>
              <a:rPr lang="th-TH" b="1" dirty="0" smtClean="0"/>
              <a:t>          - บริษัทควอลิตี้คิง นำเข้าผลิตภัณฑ์แชมพูของ</a:t>
            </a:r>
          </a:p>
          <a:p>
            <a:pPr>
              <a:buNone/>
            </a:pPr>
            <a:r>
              <a:rPr lang="th-TH" b="1" dirty="0" smtClean="0"/>
              <a:t>            บริษัทลานซ่า	 ที่จำหน่ายในตลาดต่างประเทศ                                 	  กลับเข้ามาขายในตลาดสหรัฐ	</a:t>
            </a:r>
          </a:p>
          <a:p>
            <a:pPr>
              <a:buNone/>
            </a:pPr>
            <a:r>
              <a:rPr lang="th-TH" b="1" dirty="0" smtClean="0"/>
              <a:t>          - ในราคาที่ถูกกว่าระดับราคา ที่บริษัทลานซ่าตั้งไว้</a:t>
            </a:r>
            <a:endParaRPr lang="en-US" b="1" dirty="0" smtClean="0"/>
          </a:p>
          <a:p>
            <a:pPr>
              <a:buNone/>
            </a:pPr>
            <a:r>
              <a:rPr lang="th-TH" b="1" dirty="0" smtClean="0"/>
              <a:t>        </a:t>
            </a:r>
            <a:endParaRPr lang="th-TH" dirty="0"/>
          </a:p>
        </p:txBody>
      </p:sp>
    </p:spTree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b="1" dirty="0" smtClean="0"/>
              <a:t>	   - ผลก็คือ บริษัทลานซ่า ฟ้องร้องบริษัทควอลิตี้คิง            </a:t>
            </a:r>
          </a:p>
          <a:p>
            <a:pPr>
              <a:buNone/>
            </a:pPr>
            <a:r>
              <a:rPr lang="th-TH" b="1" dirty="0" smtClean="0"/>
              <a:t>         โดยอ้างว่าละเมิดลิขสิทธิ์ของตน </a:t>
            </a:r>
          </a:p>
          <a:p>
            <a:pPr>
              <a:buNone/>
            </a:pPr>
            <a:r>
              <a:rPr lang="th-TH" b="1" dirty="0" smtClean="0"/>
              <a:t>         ตามกฎหมายมาตรา </a:t>
            </a:r>
            <a:r>
              <a:rPr lang="en-US" sz="2800" b="1" dirty="0" smtClean="0"/>
              <a:t>602</a:t>
            </a:r>
          </a:p>
          <a:p>
            <a:pPr>
              <a:buNone/>
            </a:pPr>
            <a:r>
              <a:rPr lang="th-TH" b="1" dirty="0" smtClean="0"/>
              <a:t>       - ควอลิตี้คิงก็อ้างว่า ไม่ได้ละเมิดลิขสิทธิ์ เพราะ</a:t>
            </a:r>
          </a:p>
          <a:p>
            <a:pPr>
              <a:buNone/>
            </a:pPr>
            <a:r>
              <a:rPr lang="th-TH" b="1" dirty="0" smtClean="0"/>
              <a:t>         ได้ซื้อสินค้ามาแล้ว ซึ่งคนที่ซื้อสินค้าสามารถ </a:t>
            </a:r>
          </a:p>
          <a:p>
            <a:pPr>
              <a:buNone/>
            </a:pPr>
            <a:r>
              <a:rPr lang="th-TH" b="1" dirty="0" smtClean="0"/>
              <a:t>         นำไปจำหน่ายต่ออย่างไรก็ได้</a:t>
            </a:r>
            <a:endParaRPr lang="th-TH" sz="4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internal committee </a:t>
            </a:r>
            <a:r>
              <a:rPr lang="th-TH" b="1" dirty="0" smtClean="0"/>
              <a:t>ได้ทำการตรวจสอบประเด็นต่างๆดังนี้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b="1" dirty="0" smtClean="0"/>
              <a:t>1. Was the study designed to address an    	important scientific question?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  2. Was the review of the study protocol </a:t>
            </a:r>
          </a:p>
          <a:p>
            <a:pPr>
              <a:buNone/>
            </a:pPr>
            <a:r>
              <a:rPr lang="en-US" b="1" dirty="0" smtClean="0"/>
              <a:t>          by the JHBMC IRB appropriate?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  3. Was the consent form appropriate?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  </a:t>
            </a:r>
            <a:endParaRPr lang="th-TH" dirty="0"/>
          </a:p>
        </p:txBody>
      </p:sp>
    </p:spTree>
  </p:cSld>
  <p:clrMapOvr>
    <a:masterClrMapping/>
  </p:clrMapOvr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th-TH" b="1" dirty="0" smtClean="0"/>
              <a:t>             </a:t>
            </a:r>
          </a:p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ตามกฎหมาย </a:t>
            </a:r>
            <a:r>
              <a:rPr lang="th-TH" sz="4400" b="1" dirty="0" smtClean="0"/>
              <a:t>มาตรา</a:t>
            </a:r>
            <a:r>
              <a:rPr lang="th-TH" b="1" dirty="0" smtClean="0"/>
              <a:t> </a:t>
            </a:r>
            <a:r>
              <a:rPr lang="en-US" b="1" dirty="0" smtClean="0"/>
              <a:t>109 </a:t>
            </a:r>
            <a:r>
              <a:rPr lang="th-TH" b="1" dirty="0" smtClean="0"/>
              <a:t> ของประเทศสหรัฐ  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                      ( First Sale Doctrine )</a:t>
            </a:r>
          </a:p>
          <a:p>
            <a:pPr>
              <a:buNone/>
            </a:pPr>
            <a:r>
              <a:rPr lang="th-TH" b="1" dirty="0" smtClean="0"/>
              <a:t>                  </a:t>
            </a:r>
            <a:r>
              <a:rPr lang="th-TH" sz="4000" b="1" dirty="0" smtClean="0"/>
              <a:t>บริษัทควอลิตี้คิงเป็นผู้ชนะคดี</a:t>
            </a:r>
            <a:endParaRPr lang="th-TH" sz="4000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th-TH" b="1" dirty="0" smtClean="0"/>
              <a:t>          </a:t>
            </a:r>
          </a:p>
          <a:p>
            <a:pPr>
              <a:buNone/>
            </a:pPr>
            <a:r>
              <a:rPr lang="th-TH" b="1" dirty="0" smtClean="0"/>
              <a:t>              </a:t>
            </a:r>
            <a:r>
              <a:rPr lang="th-TH" sz="4800" b="1" dirty="0" smtClean="0"/>
              <a:t>มาตรา</a:t>
            </a:r>
            <a:r>
              <a:rPr lang="th-TH" b="1" dirty="0" smtClean="0"/>
              <a:t> </a:t>
            </a:r>
            <a:r>
              <a:rPr lang="en-US" b="1" dirty="0" smtClean="0"/>
              <a:t>109 </a:t>
            </a:r>
            <a:r>
              <a:rPr lang="th-TH" b="1" dirty="0" smtClean="0"/>
              <a:t>ของกฎหมายลิขสิทธิ์สหรัฐฯ </a:t>
            </a:r>
          </a:p>
          <a:p>
            <a:pPr>
              <a:buNone/>
            </a:pPr>
            <a:r>
              <a:rPr lang="th-TH" b="1" dirty="0" smtClean="0"/>
              <a:t>            อธิบายว่ากฎของการขายครั้งแรก สามารถนำมาใช้</a:t>
            </a:r>
          </a:p>
          <a:p>
            <a:pPr>
              <a:buNone/>
            </a:pPr>
            <a:r>
              <a:rPr lang="th-TH" b="1" dirty="0" smtClean="0"/>
              <a:t>            กับชิ้นงานที่ถูกกฎหมาย ที่ผลิตภายใต้หัวข้อนี้ </a:t>
            </a:r>
          </a:p>
          <a:p>
            <a:pPr>
              <a:buNone/>
            </a:pPr>
            <a:r>
              <a:rPr lang="th-TH" b="1" dirty="0" smtClean="0"/>
              <a:t>	</a:t>
            </a:r>
            <a:endParaRPr lang="th-TH" dirty="0"/>
          </a:p>
        </p:txBody>
      </p:sp>
    </p:spTree>
  </p:cSld>
  <p:clrMapOvr>
    <a:masterClrMapping/>
  </p:clrMapOvr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b="1" dirty="0" smtClean="0"/>
              <a:t> </a:t>
            </a:r>
          </a:p>
          <a:p>
            <a:pPr>
              <a:buNone/>
            </a:pPr>
            <a:r>
              <a:rPr lang="th-TH" b="1" dirty="0" smtClean="0"/>
              <a:t>        - ฝ่ายบริษัท จอห์น ไวลีย์ฯ ตีความว่า</a:t>
            </a:r>
          </a:p>
          <a:p>
            <a:pPr>
              <a:buNone/>
            </a:pPr>
            <a:r>
              <a:rPr lang="th-TH" b="1" dirty="0" smtClean="0"/>
              <a:t>          กฎของการขายครั้งแรกนั้นส่งผลต่อ </a:t>
            </a:r>
          </a:p>
          <a:p>
            <a:pPr>
              <a:buNone/>
            </a:pPr>
            <a:r>
              <a:rPr lang="th-TH" sz="3600" b="1" dirty="0" smtClean="0"/>
              <a:t>         สินค้าละเมิดลิขสิทธิ์  </a:t>
            </a:r>
            <a:r>
              <a:rPr lang="th-TH" b="1" dirty="0" smtClean="0"/>
              <a:t>ที่ผลิตในสหรัฐฯเท่านั้น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	</a:t>
            </a:r>
            <a:endParaRPr lang="th-TH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- แต่จำเลย ตีความว่า กฎของการขายครั้งแรก </a:t>
            </a:r>
          </a:p>
          <a:p>
            <a:pPr>
              <a:buNone/>
            </a:pPr>
            <a:r>
              <a:rPr lang="th-TH" b="1" dirty="0" smtClean="0"/>
              <a:t>          ครอบคลุม ถึงสินค้าใดๆ ที่ถูกกฎหมาย หรืออีกนัยหนึ่ง  </a:t>
            </a:r>
          </a:p>
          <a:p>
            <a:pPr>
              <a:buNone/>
            </a:pPr>
            <a:r>
              <a:rPr lang="th-TH" b="1" dirty="0" smtClean="0"/>
              <a:t>          คือ สินค้าที่ไม่ละเมิดลิขสิทธิ์</a:t>
            </a:r>
            <a:endParaRPr lang="th-TH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215106"/>
          </a:xfrm>
        </p:spPr>
        <p:txBody>
          <a:bodyPr/>
          <a:lstStyle/>
          <a:p>
            <a:pPr>
              <a:buNone/>
            </a:pPr>
            <a:r>
              <a:rPr lang="th-TH" b="1" dirty="0" smtClean="0"/>
              <a:t>                                                                                                        	                                                                               	- หากตีความ ตามบริษัทจอห์น ไวลีย์ฯ </a:t>
            </a:r>
          </a:p>
          <a:p>
            <a:pPr>
              <a:buNone/>
            </a:pPr>
            <a:r>
              <a:rPr lang="th-TH" b="1" dirty="0" smtClean="0"/>
              <a:t>            จะส่งผล กระทบต่อบริษัทบนอินเทอร์เน็ต </a:t>
            </a:r>
          </a:p>
          <a:p>
            <a:pPr>
              <a:buNone/>
            </a:pPr>
            <a:r>
              <a:rPr lang="th-TH" b="1" dirty="0" smtClean="0"/>
              <a:t>            อย่าง </a:t>
            </a:r>
            <a:r>
              <a:rPr lang="en-US" b="1" dirty="0" smtClean="0"/>
              <a:t>eBay</a:t>
            </a:r>
            <a:r>
              <a:rPr lang="th-TH" b="1" dirty="0" smtClean="0"/>
              <a:t> ผู้ค้าหนังสือมือสอง พิพิธภัณฑ์ </a:t>
            </a:r>
          </a:p>
          <a:p>
            <a:pPr>
              <a:buNone/>
            </a:pPr>
            <a:r>
              <a:rPr lang="th-TH" b="1" dirty="0" smtClean="0"/>
              <a:t>            แม้แต่ห้องสมุด ที่ต้องขออนุญาต            	</a:t>
            </a:r>
          </a:p>
          <a:p>
            <a:pPr>
              <a:buNone/>
            </a:pPr>
            <a:r>
              <a:rPr lang="th-TH" b="1" dirty="0" smtClean="0"/>
              <a:t>          - เพื่อหมุนเวียนหนังสือ ซึ่งมีอยู่จำนวนมาก             	  </a:t>
            </a:r>
          </a:p>
          <a:p>
            <a:pPr>
              <a:buNone/>
            </a:pPr>
            <a:r>
              <a:rPr lang="th-TH" b="1" dirty="0" smtClean="0"/>
              <a:t>            ที่ตีพิมพ์ในต่างประเทศ</a:t>
            </a:r>
            <a:endParaRPr lang="en-US" b="1" dirty="0" smtClean="0"/>
          </a:p>
        </p:txBody>
      </p:sp>
    </p:spTree>
  </p:cSld>
  <p:clrMapOvr>
    <a:masterClrMapping/>
  </p:clrMapOvr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th-TH" b="1" dirty="0" smtClean="0"/>
              <a:t>          </a:t>
            </a:r>
          </a:p>
          <a:p>
            <a:pPr>
              <a:buNone/>
            </a:pPr>
            <a:r>
              <a:rPr lang="th-TH" b="1" dirty="0" smtClean="0"/>
              <a:t>          - จำเลยได้นำหนังสือเรียนของ </a:t>
            </a:r>
            <a:r>
              <a:rPr lang="en-US" b="1" dirty="0" smtClean="0"/>
              <a:t>John Wiley &amp; Sons</a:t>
            </a:r>
            <a:r>
              <a:rPr lang="th-TH" b="1" dirty="0" smtClean="0"/>
              <a:t>    	  (แบบพิมพ์จำหน่ายในต่างประเทศ)	</a:t>
            </a:r>
          </a:p>
          <a:p>
            <a:pPr>
              <a:buNone/>
            </a:pPr>
            <a:r>
              <a:rPr lang="th-TH" b="1" dirty="0" smtClean="0"/>
              <a:t>          - มาจำหน่าย ในสหรัฐอเมริกาผ่าน เว็บไซต์</a:t>
            </a:r>
            <a:r>
              <a:rPr lang="en-US" b="1" dirty="0" smtClean="0"/>
              <a:t> eBay </a:t>
            </a:r>
            <a:r>
              <a:rPr lang="th-TH" b="1" dirty="0" smtClean="0"/>
              <a:t>	    	  จำนวน </a:t>
            </a:r>
            <a:r>
              <a:rPr lang="en-US" sz="2400" b="1" dirty="0" smtClean="0"/>
              <a:t>8</a:t>
            </a:r>
            <a:r>
              <a:rPr lang="en-US" b="1" dirty="0" smtClean="0"/>
              <a:t> </a:t>
            </a:r>
            <a:r>
              <a:rPr lang="th-TH" b="1" dirty="0" smtClean="0"/>
              <a:t>ปก ปกละประมาณ </a:t>
            </a:r>
            <a:r>
              <a:rPr lang="en-US" sz="2400" b="1" dirty="0" smtClean="0"/>
              <a:t>15</a:t>
            </a:r>
            <a:r>
              <a:rPr lang="en-US" b="1" dirty="0" smtClean="0"/>
              <a:t> </a:t>
            </a:r>
            <a:r>
              <a:rPr lang="th-TH" b="1" dirty="0" smtClean="0"/>
              <a:t>เล่ม                     	  ในราคาเล่มละ </a:t>
            </a:r>
            <a:r>
              <a:rPr lang="en-US" sz="2400" b="1" dirty="0" smtClean="0"/>
              <a:t>50</a:t>
            </a:r>
            <a:r>
              <a:rPr lang="en-US" b="1" dirty="0" smtClean="0"/>
              <a:t> </a:t>
            </a:r>
            <a:r>
              <a:rPr lang="th-TH" b="1" dirty="0" smtClean="0"/>
              <a:t>เหรียญสหรัฐ	</a:t>
            </a:r>
            <a:endParaRPr lang="th-TH" dirty="0"/>
          </a:p>
        </p:txBody>
      </p:sp>
    </p:spTree>
  </p:cSld>
  <p:clrMapOvr>
    <a:masterClrMapping/>
  </p:clrMapOvr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- ซึ่งเป็นราคาเทียบเคียงกับหนังสือมือสอง                	- ขณะที่ หนังสือมือหนึ่งที่จำหน่ายในสหรัฐ                	  ราคาอยู่ที่ประมาณ </a:t>
            </a:r>
            <a:r>
              <a:rPr lang="en-US" b="1" dirty="0" smtClean="0"/>
              <a:t> </a:t>
            </a:r>
            <a:r>
              <a:rPr lang="en-US" sz="2400" b="1" dirty="0" smtClean="0"/>
              <a:t>100</a:t>
            </a:r>
            <a:r>
              <a:rPr lang="en-US" b="1" dirty="0" smtClean="0"/>
              <a:t> </a:t>
            </a:r>
            <a:r>
              <a:rPr lang="th-TH" b="1" dirty="0" smtClean="0"/>
              <a:t>เหรียญสหรัฐ</a:t>
            </a:r>
            <a:endParaRPr lang="th-TH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th-TH" dirty="0" smtClean="0"/>
              <a:t>                                                                                                                        	                                                                                                           	</a:t>
            </a:r>
            <a:r>
              <a:rPr lang="th-TH" b="1" dirty="0" smtClean="0"/>
              <a:t>- หลังจากจำหน่ายหนังสือเรียน ในรูปแบบนี้มาได้ </a:t>
            </a:r>
            <a:r>
              <a:rPr lang="en-US" sz="2400" b="1" dirty="0" smtClean="0"/>
              <a:t>2</a:t>
            </a:r>
            <a:r>
              <a:rPr lang="en-US" b="1" dirty="0" smtClean="0"/>
              <a:t> </a:t>
            </a:r>
            <a:r>
              <a:rPr lang="th-TH" b="1" dirty="0" smtClean="0"/>
              <a:t>ปี  </a:t>
            </a:r>
          </a:p>
          <a:p>
            <a:pPr>
              <a:buNone/>
            </a:pPr>
            <a:r>
              <a:rPr lang="th-TH" b="1" dirty="0" smtClean="0"/>
              <a:t>            ทางสำนักพิมพ์ ก็ยื่นฟ้องจำเลยว่า ละเมิดกฎหมาย</a:t>
            </a:r>
          </a:p>
          <a:p>
            <a:pPr>
              <a:buNone/>
            </a:pPr>
            <a:r>
              <a:rPr lang="th-TH" b="1" dirty="0" smtClean="0"/>
              <a:t>            มาตรา </a:t>
            </a:r>
            <a:r>
              <a:rPr lang="en-US" sz="2400" b="1" dirty="0" smtClean="0"/>
              <a:t>501</a:t>
            </a:r>
            <a:r>
              <a:rPr lang="en-US" b="1" dirty="0" smtClean="0"/>
              <a:t> </a:t>
            </a:r>
            <a:r>
              <a:rPr lang="th-TH" b="1" dirty="0" smtClean="0"/>
              <a:t>ของสหรัฐที่เกี่ยวกับเรื่องสิทธิ์การขาย</a:t>
            </a:r>
          </a:p>
          <a:p>
            <a:pPr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b="1" dirty="0" smtClean="0"/>
              <a:t>	      </a:t>
            </a:r>
          </a:p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- กรณีการฟ้องร้อง เรื่องลิขสิทธิ์ ปกติจะเกิดการยอมความ</a:t>
            </a:r>
          </a:p>
          <a:p>
            <a:pPr>
              <a:buNone/>
            </a:pPr>
            <a:r>
              <a:rPr lang="th-TH" b="1" dirty="0" smtClean="0"/>
              <a:t>      - ผลก็คือ คนที่ถูกฟ้องร้อง ยอมแพ้เสมอ ทั้งที่บางกรณี </a:t>
            </a:r>
          </a:p>
          <a:p>
            <a:pPr>
              <a:buNone/>
            </a:pPr>
            <a:r>
              <a:rPr lang="th-TH" b="1" dirty="0" smtClean="0"/>
              <a:t>        อาจไม่ได้ผิด แต่การสู้คดี มีค่าใช้จ่ายสูง จึงเป็นช่องทาง </a:t>
            </a:r>
          </a:p>
          <a:p>
            <a:pPr>
              <a:buNone/>
            </a:pPr>
            <a:r>
              <a:rPr lang="th-TH" b="1" dirty="0" smtClean="0"/>
              <a:t>        ให้บริษัทใหญ่ ใช้วิธีนี้ เข้ามากดดัน บริษัท รายเล็ก	</a:t>
            </a:r>
            <a:endParaRPr lang="th-TH" dirty="0"/>
          </a:p>
        </p:txBody>
      </p:sp>
    </p:spTree>
  </p:cSld>
  <p:clrMapOvr>
    <a:masterClrMapping/>
  </p:clrMapOvr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428604"/>
            <a:ext cx="8229600" cy="5668971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- ซึ่งถ้า จำเลยยอม ก็จะเสียค่าปรับประมาณ </a:t>
            </a:r>
            <a:endParaRPr lang="en-US" b="1" dirty="0" smtClean="0"/>
          </a:p>
          <a:p>
            <a:pPr>
              <a:buNone/>
            </a:pPr>
            <a:r>
              <a:rPr lang="en-US" sz="2400" b="1" dirty="0" smtClean="0"/>
              <a:t>                10,000 </a:t>
            </a:r>
            <a:r>
              <a:rPr lang="th-TH" b="1" dirty="0" smtClean="0"/>
              <a:t>เหรียญสหรัฐ (ประมาณ </a:t>
            </a:r>
            <a:r>
              <a:rPr lang="en-US" sz="2400" b="1" dirty="0" smtClean="0"/>
              <a:t>290,000</a:t>
            </a:r>
            <a:r>
              <a:rPr lang="en-US" b="1" dirty="0" smtClean="0"/>
              <a:t> </a:t>
            </a:r>
            <a:r>
              <a:rPr lang="th-TH" b="1" dirty="0" smtClean="0"/>
              <a:t>บาท) 	</a:t>
            </a:r>
          </a:p>
          <a:p>
            <a:pPr>
              <a:buNone/>
            </a:pPr>
            <a:r>
              <a:rPr lang="th-TH" b="1" dirty="0" smtClean="0"/>
              <a:t>          - แต่ถ้าไม่ยอม ก็ต้องเสียเงินมากกว่านั้น เพื่อสู้คดี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th-TH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   </a:t>
            </a:r>
          </a:p>
          <a:p>
            <a:pPr>
              <a:buNone/>
            </a:pPr>
            <a:r>
              <a:rPr lang="en-US" b="1" dirty="0" smtClean="0"/>
              <a:t>       </a:t>
            </a:r>
            <a:r>
              <a:rPr lang="en-US" sz="2800" b="1" dirty="0" smtClean="0"/>
              <a:t>4. Was any coercion involved in the   	  	 	 recruitment of the research subject?</a:t>
            </a:r>
          </a:p>
          <a:p>
            <a:pPr>
              <a:buNone/>
            </a:pPr>
            <a:r>
              <a:rPr lang="en-US" sz="2800" b="1" dirty="0" smtClean="0"/>
              <a:t>        5. Was the study carried out appropriately?</a:t>
            </a:r>
            <a:endParaRPr lang="en-US" sz="2800" dirty="0" smtClean="0"/>
          </a:p>
          <a:p>
            <a:pPr>
              <a:buNone/>
            </a:pPr>
            <a:r>
              <a:rPr lang="en-US" sz="2800" b="1" dirty="0" smtClean="0"/>
              <a:t>            (a) Who performed the study</a:t>
            </a:r>
            <a:r>
              <a:rPr lang="en-US" sz="2800" dirty="0" smtClean="0"/>
              <a:t>?</a:t>
            </a:r>
          </a:p>
          <a:p>
            <a:pPr>
              <a:buNone/>
            </a:pPr>
            <a:r>
              <a:rPr lang="en-US" sz="2800" b="1" dirty="0" smtClean="0"/>
              <a:t>            (b) Was the experiment conducted in   	      	       accordance with the approved protocol?</a:t>
            </a:r>
            <a:endParaRPr lang="en-US" sz="2800" dirty="0" smtClean="0"/>
          </a:p>
          <a:p>
            <a:pPr>
              <a:buNone/>
            </a:pPr>
            <a:r>
              <a:rPr lang="en-US" sz="2800" b="1" dirty="0" smtClean="0"/>
              <a:t>            (c) What were the results in the three   	  	       research subjects</a:t>
            </a:r>
            <a:r>
              <a:rPr lang="en-US" sz="2800" dirty="0" smtClean="0"/>
              <a:t>?</a:t>
            </a:r>
            <a:endParaRPr lang="th-TH" sz="2800" dirty="0"/>
          </a:p>
        </p:txBody>
      </p:sp>
    </p:spTree>
  </p:cSld>
  <p:clrMapOvr>
    <a:masterClrMapping/>
  </p:clrMapOvr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None/>
            </a:pPr>
            <a:r>
              <a:rPr lang="th-TH" b="1" dirty="0" smtClean="0"/>
              <a:t>             </a:t>
            </a:r>
          </a:p>
          <a:p>
            <a:pPr>
              <a:buNone/>
            </a:pPr>
            <a:r>
              <a:rPr lang="th-TH" b="1" dirty="0" smtClean="0"/>
              <a:t>            จำเลยได้พยายาม สู้คดีตั้งแต่ในศาลชั้นต้น</a:t>
            </a:r>
          </a:p>
          <a:p>
            <a:pPr>
              <a:buNone/>
            </a:pPr>
            <a:r>
              <a:rPr lang="th-TH" b="1" dirty="0" smtClean="0"/>
              <a:t>             โดยใช้ ข้อกฎหมายลิขสิทธิของอเมริกา </a:t>
            </a:r>
            <a:r>
              <a:rPr lang="en-US" sz="2800" b="1" dirty="0" smtClean="0"/>
              <a:t>2 </a:t>
            </a:r>
            <a:r>
              <a:rPr lang="th-TH" b="1" dirty="0" smtClean="0"/>
              <a:t>ข้อหลัก</a:t>
            </a:r>
          </a:p>
          <a:p>
            <a:pPr>
              <a:buNone/>
            </a:pPr>
            <a:r>
              <a:rPr lang="th-TH" b="1" dirty="0" smtClean="0"/>
              <a:t>         1. เจ้าของลิขสิทธิ์ มีสิทธิ์ขาดในการจัดจำหน่าย</a:t>
            </a:r>
          </a:p>
          <a:p>
            <a:pPr>
              <a:buNone/>
            </a:pPr>
            <a:r>
              <a:rPr lang="th-TH" b="1" dirty="0" smtClean="0"/>
              <a:t>             จ่ายแจก ไม่ว่าจะรูปแบบใดก็ตาม อาจจะเป็นเช่า </a:t>
            </a:r>
          </a:p>
          <a:p>
            <a:pPr>
              <a:buNone/>
            </a:pPr>
            <a:r>
              <a:rPr lang="th-TH" b="1" dirty="0" smtClean="0"/>
              <a:t>             หรือขาย หรืออะไรก็ตาม </a:t>
            </a:r>
          </a:p>
          <a:p>
            <a:pPr>
              <a:buNone/>
            </a:pPr>
            <a:r>
              <a:rPr lang="th-TH" b="1" dirty="0" smtClean="0"/>
              <a:t>                     นี่คือ เจ้าของลิขสิทธิ์มีสิทธิ์ขาด</a:t>
            </a:r>
          </a:p>
          <a:p>
            <a:pPr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endParaRPr lang="th-TH" b="1" dirty="0"/>
          </a:p>
        </p:txBody>
      </p:sp>
    </p:spTree>
  </p:cSld>
  <p:clrMapOvr>
    <a:masterClrMapping/>
  </p:clrMapOvr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b="1" dirty="0" smtClean="0"/>
              <a:t>       </a:t>
            </a:r>
          </a:p>
          <a:p>
            <a:pPr>
              <a:buNone/>
            </a:pPr>
            <a:r>
              <a:rPr lang="th-TH" b="1" dirty="0" smtClean="0"/>
              <a:t>        2. ถ้าเจ้าของลิขสิทธิ์ ได้ขายของชิ้นนั้นๆไปแล้ว            	 คนที่ซื้อไปแล้ว จะนำไปขายต่ออย่างไรก็ได้ </a:t>
            </a:r>
          </a:p>
          <a:p>
            <a:pPr>
              <a:buNone/>
            </a:pPr>
            <a:r>
              <a:rPr lang="th-TH" b="1" dirty="0" smtClean="0"/>
              <a:t>           กฎหมายนี้ เรียกว่า </a:t>
            </a:r>
            <a:r>
              <a:rPr lang="en-US" b="1" dirty="0" smtClean="0"/>
              <a:t>“First sale doctrine”</a:t>
            </a:r>
          </a:p>
          <a:p>
            <a:pPr>
              <a:buNone/>
            </a:pPr>
            <a:r>
              <a:rPr lang="en-US" b="1" dirty="0" smtClean="0"/>
              <a:t>           </a:t>
            </a:r>
            <a:r>
              <a:rPr lang="th-TH" b="1" dirty="0" smtClean="0"/>
              <a:t>คือกฎของการขายครั้งแรก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             ถ้ามีการขายครั้งแรกแล้ว </a:t>
            </a:r>
          </a:p>
          <a:p>
            <a:pPr>
              <a:buNone/>
            </a:pPr>
            <a:r>
              <a:rPr lang="th-TH" b="1" dirty="0" smtClean="0"/>
              <a:t>        หลักการ คือเจ้าของลิขสิทธิ์ ได้รับเงินจากการขายแล้ว</a:t>
            </a:r>
          </a:p>
          <a:p>
            <a:pPr>
              <a:buNone/>
            </a:pPr>
            <a:r>
              <a:rPr lang="th-TH" b="1" dirty="0" smtClean="0"/>
              <a:t>        ดังนั้นจะมาเอาสิทธิ์จากการขายครั้งที่สอง ครั้งที่สามไม่ได้</a:t>
            </a:r>
            <a:endParaRPr lang="th-TH" dirty="0"/>
          </a:p>
        </p:txBody>
      </p:sp>
    </p:spTree>
  </p:cSld>
  <p:clrMapOvr>
    <a:masterClrMapping/>
  </p:clrMapOvr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               หมายความว่า</a:t>
            </a:r>
          </a:p>
          <a:p>
            <a:pPr>
              <a:buNone/>
            </a:pPr>
            <a:r>
              <a:rPr lang="th-TH" b="1" dirty="0" smtClean="0"/>
              <a:t>                   ถ้าเจ้าของลิขสิทธิ์ ขายของชิ้นนั้นไปแล้ว</a:t>
            </a:r>
          </a:p>
          <a:p>
            <a:pPr>
              <a:buNone/>
            </a:pPr>
            <a:r>
              <a:rPr lang="th-TH" b="1" dirty="0" smtClean="0"/>
              <a:t>                   คนที่ซื้อมา จะไปขายต่ออย่างไรก็ได้</a:t>
            </a:r>
          </a:p>
          <a:p>
            <a:pPr>
              <a:buNone/>
            </a:pPr>
            <a:r>
              <a:rPr lang="th-TH" sz="3600" b="1" dirty="0" smtClean="0"/>
              <a:t>              แต่ศาลชั้นต้นไม่ยอมให้ใช้กฎหมายข้อนี้</a:t>
            </a:r>
            <a:endParaRPr lang="th-TH" sz="3600" dirty="0"/>
          </a:p>
        </p:txBody>
      </p:sp>
    </p:spTree>
  </p:cSld>
  <p:clrMapOvr>
    <a:masterClrMapping/>
  </p:clrMapOvr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143668"/>
          </a:xfrm>
        </p:spPr>
        <p:txBody>
          <a:bodyPr/>
          <a:lstStyle/>
          <a:p>
            <a:pPr>
              <a:buNone/>
            </a:pPr>
            <a:r>
              <a:rPr lang="th-TH" b="1" dirty="0" smtClean="0"/>
              <a:t>                                                                                                   </a:t>
            </a:r>
            <a:r>
              <a:rPr lang="en-US" b="1" dirty="0" smtClean="0"/>
              <a:t>	</a:t>
            </a: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- ในศาลชั้นต้นตัดสินโดยลูกขุน ซึ่งเป็นชาวบ้านทั่วไป      	  ในคดีนี้ผู้พิพากษาในศาลชั้นต้น  </a:t>
            </a:r>
          </a:p>
          <a:p>
            <a:pPr>
              <a:buNone/>
            </a:pPr>
            <a:r>
              <a:rPr lang="th-TH" b="1" dirty="0" smtClean="0"/>
              <a:t>            ห้ามไม่ให้ใช้กฎหมาย	</a:t>
            </a:r>
            <a:r>
              <a:rPr lang="en-US" b="1" dirty="0" smtClean="0"/>
              <a:t> </a:t>
            </a:r>
            <a:r>
              <a:rPr lang="th-TH" b="1" dirty="0" smtClean="0"/>
              <a:t>ลิขสิทธิ์ข้อที่สอง                  	- เพราะเคยมีคดีที่เขาอุทธรณ์กัน </a:t>
            </a:r>
          </a:p>
          <a:p>
            <a:pPr>
              <a:buNone/>
            </a:pPr>
            <a:r>
              <a:rPr lang="th-TH" b="1" dirty="0" smtClean="0"/>
              <a:t>          - ศาลอุทธรณ์ ไม่ยอมให้ใช้  ข้อที่สอง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sz="4000" b="1" dirty="0" smtClean="0"/>
              <a:t>         </a:t>
            </a:r>
          </a:p>
          <a:p>
            <a:pPr>
              <a:buNone/>
            </a:pPr>
            <a:r>
              <a:rPr lang="th-TH" sz="4000" b="1" dirty="0" smtClean="0"/>
              <a:t>           </a:t>
            </a:r>
            <a:r>
              <a:rPr lang="th-TH" sz="3600" b="1" dirty="0" smtClean="0"/>
              <a:t>ศาลอุทธรณ์ตัดสินว่า ข้อที่สองใช้ไม่ได้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	</a:t>
            </a:r>
            <a:r>
              <a:rPr lang="th-TH" b="1" dirty="0" smtClean="0"/>
              <a:t>             กฎหมายข้อที่สอง ระบุว่า</a:t>
            </a:r>
            <a:r>
              <a:rPr lang="en-US" b="1" dirty="0" smtClean="0"/>
              <a:t>         	                       	 “</a:t>
            </a:r>
            <a:r>
              <a:rPr lang="th-TH" b="1" dirty="0" smtClean="0"/>
              <a:t>สิ่งที่ผลิตถูกต้อง ตามกฎหมายลิขสิทธิ์สหรัฐอเมริกา</a:t>
            </a:r>
            <a:r>
              <a:rPr lang="en-US" b="1" dirty="0" smtClean="0"/>
              <a:t>”</a:t>
            </a:r>
            <a:r>
              <a:rPr lang="th-TH" b="1" dirty="0" smtClean="0"/>
              <a:t> 	</a:t>
            </a:r>
            <a:endParaRPr lang="th-TH" dirty="0"/>
          </a:p>
        </p:txBody>
      </p:sp>
    </p:spTree>
  </p:cSld>
  <p:clrMapOvr>
    <a:masterClrMapping/>
  </p:clrMapOvr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th-TH" b="1" dirty="0" smtClean="0"/>
              <a:t>                                                                                                      	                                                                                                         	</a:t>
            </a:r>
            <a:r>
              <a:rPr lang="en-US" b="1" dirty="0" smtClean="0"/>
              <a:t>           “First sale doctrine” </a:t>
            </a:r>
            <a:r>
              <a:rPr lang="th-TH" b="1" dirty="0" smtClean="0"/>
              <a:t>	    </a:t>
            </a:r>
          </a:p>
          <a:p>
            <a:pPr>
              <a:buNone/>
            </a:pPr>
            <a:r>
              <a:rPr lang="th-TH" b="1" dirty="0" smtClean="0"/>
              <a:t>           เขาไปตีความว่า สิ่งที่ผลิตถูกต้อง ภายใต้ลิขสิทธิ์ </a:t>
            </a:r>
          </a:p>
          <a:p>
            <a:pPr>
              <a:buNone/>
            </a:pPr>
            <a:r>
              <a:rPr lang="th-TH" b="1" dirty="0" smtClean="0"/>
              <a:t>           ของสหรัฐอเมริกา คือ สิ่งที่ผลิตภายในประเทศอเมริกา 	 ซึ่งขัดกับความเป็นจริง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286544"/>
          </a:xfrm>
        </p:spPr>
        <p:txBody>
          <a:bodyPr/>
          <a:lstStyle/>
          <a:p>
            <a:pPr>
              <a:buNone/>
            </a:pPr>
            <a:r>
              <a:rPr lang="th-TH" dirty="0" smtClean="0"/>
              <a:t>	            </a:t>
            </a:r>
          </a:p>
          <a:p>
            <a:pPr>
              <a:buNone/>
            </a:pPr>
            <a:r>
              <a:rPr lang="th-TH" sz="3600" b="1" dirty="0" smtClean="0"/>
              <a:t>              ศาลชั้นต้น ตัดสินให้จำเลยแพ้คดี	  </a:t>
            </a:r>
          </a:p>
          <a:p>
            <a:pPr>
              <a:buNone/>
            </a:pPr>
            <a:r>
              <a:rPr lang="th-TH" sz="3600" b="1" dirty="0" smtClean="0"/>
              <a:t>                         ศาลอุทธรณ์ </a:t>
            </a:r>
          </a:p>
          <a:p>
            <a:pPr>
              <a:buNone/>
            </a:pPr>
            <a:r>
              <a:rPr lang="th-TH" sz="3600" b="1" dirty="0" smtClean="0"/>
              <a:t>          - </a:t>
            </a:r>
            <a:r>
              <a:rPr lang="th-TH" b="1" dirty="0" smtClean="0"/>
              <a:t>ตัดสินโดยผู้พิพากษา </a:t>
            </a:r>
            <a:r>
              <a:rPr lang="en-US" sz="2800" b="1" dirty="0" smtClean="0"/>
              <a:t>3</a:t>
            </a:r>
            <a:r>
              <a:rPr lang="en-US" b="1" dirty="0" smtClean="0"/>
              <a:t> </a:t>
            </a:r>
            <a:r>
              <a:rPr lang="th-TH" b="1" dirty="0" smtClean="0"/>
              <a:t>คน ซึ่งทราบ</a:t>
            </a:r>
          </a:p>
          <a:p>
            <a:pPr>
              <a:buNone/>
            </a:pPr>
            <a:r>
              <a:rPr lang="th-TH" b="1" dirty="0" smtClean="0"/>
              <a:t>              กฎหมายลิขสิทธิ์ ทั้ง </a:t>
            </a:r>
            <a:r>
              <a:rPr lang="en-US" sz="2800" b="1" dirty="0" smtClean="0"/>
              <a:t>2</a:t>
            </a:r>
            <a:r>
              <a:rPr lang="en-US" b="1" dirty="0" smtClean="0"/>
              <a:t> </a:t>
            </a:r>
            <a:r>
              <a:rPr lang="th-TH" b="1" dirty="0" smtClean="0"/>
              <a:t>ข้อ	</a:t>
            </a:r>
          </a:p>
          <a:p>
            <a:pPr>
              <a:buNone/>
            </a:pPr>
            <a:r>
              <a:rPr lang="th-TH" b="1" dirty="0" smtClean="0"/>
              <a:t>            - ผลการตัดสิน ผู้พิพากษา </a:t>
            </a:r>
            <a:r>
              <a:rPr lang="en-US" sz="2800" b="1" dirty="0" smtClean="0"/>
              <a:t>2</a:t>
            </a:r>
            <a:r>
              <a:rPr lang="en-US" b="1" dirty="0" smtClean="0"/>
              <a:t> </a:t>
            </a:r>
            <a:r>
              <a:rPr lang="th-TH" b="1" dirty="0" smtClean="0"/>
              <a:t>คน ให้ทางสำนักพิมพ์ 	  	    (โจทก์) ชนะ	</a:t>
            </a:r>
            <a:endParaRPr lang="en-US" b="1" dirty="0"/>
          </a:p>
        </p:txBody>
      </p:sp>
    </p:spTree>
  </p:cSld>
  <p:clrMapOvr>
    <a:masterClrMapping/>
  </p:clrMapOvr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b="1" dirty="0" smtClean="0"/>
              <a:t>                      ผู้พิพากษา </a:t>
            </a:r>
            <a:r>
              <a:rPr lang="en-US" sz="2800" b="1" dirty="0" smtClean="0"/>
              <a:t>1</a:t>
            </a:r>
            <a:r>
              <a:rPr lang="en-US" b="1" dirty="0" smtClean="0"/>
              <a:t> </a:t>
            </a:r>
            <a:r>
              <a:rPr lang="th-TH" b="1" dirty="0" smtClean="0"/>
              <a:t>คน ให้จำเลยชนะ </a:t>
            </a:r>
          </a:p>
          <a:p>
            <a:pPr>
              <a:buNone/>
            </a:pPr>
            <a:r>
              <a:rPr lang="th-TH" b="1" dirty="0" smtClean="0"/>
              <a:t>              ตีความคล้ายกับจำเลย คือถ้าเป็นเจ้าของ</a:t>
            </a:r>
          </a:p>
          <a:p>
            <a:pPr>
              <a:buNone/>
            </a:pPr>
            <a:r>
              <a:rPr lang="th-TH" b="1" dirty="0" smtClean="0"/>
              <a:t>              ลิขสิทธิ์อเมริกา </a:t>
            </a:r>
          </a:p>
          <a:p>
            <a:pPr>
              <a:buNone/>
            </a:pPr>
            <a:r>
              <a:rPr lang="th-TH" b="1" dirty="0" smtClean="0"/>
              <a:t>              ไม่ว่าผลิตที่ไหน ก็ถูกต้องตามลิขสิทธิ์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186510"/>
          </a:xfrm>
        </p:spPr>
        <p:txBody>
          <a:bodyPr/>
          <a:lstStyle/>
          <a:p>
            <a:pPr>
              <a:buNone/>
            </a:pPr>
            <a:r>
              <a:rPr lang="th-TH" b="1" dirty="0" smtClean="0"/>
              <a:t>          </a:t>
            </a:r>
          </a:p>
          <a:p>
            <a:pPr>
              <a:buNone/>
            </a:pPr>
            <a:r>
              <a:rPr lang="th-TH" b="1" dirty="0" smtClean="0"/>
              <a:t>                         ถ้าตัดสินให้จำเลยแพ้ </a:t>
            </a:r>
          </a:p>
          <a:p>
            <a:pPr>
              <a:buNone/>
            </a:pPr>
            <a:r>
              <a:rPr lang="th-TH" b="1" dirty="0" smtClean="0"/>
              <a:t>          - จะไม่ตรงตามกฎหมาย และ         	</a:t>
            </a:r>
          </a:p>
          <a:p>
            <a:pPr>
              <a:buNone/>
            </a:pPr>
            <a:r>
              <a:rPr lang="th-TH" b="1" dirty="0" smtClean="0"/>
              <a:t>          - จะเกิดเหตุการณ์ขึ้นว่า การขายของมือสอง  </a:t>
            </a:r>
          </a:p>
          <a:p>
            <a:pPr>
              <a:buNone/>
            </a:pPr>
            <a:r>
              <a:rPr lang="th-TH" b="1" dirty="0" smtClean="0"/>
              <a:t>            เป็นไปไม่ได้เลย เช่น ถ้าบริษัทแอปเบิ้ล ที่ผลิตไอแพด</a:t>
            </a:r>
          </a:p>
          <a:p>
            <a:pPr>
              <a:buNone/>
            </a:pPr>
            <a:r>
              <a:rPr lang="th-TH" b="1" dirty="0" smtClean="0"/>
              <a:t>            ที่ประเทศจีน เป็นของมีลิขสิทธิ์</a:t>
            </a:r>
            <a:r>
              <a:rPr lang="en-US" b="1" dirty="0" smtClean="0"/>
              <a:t> </a:t>
            </a:r>
            <a:r>
              <a:rPr lang="th-TH" b="1" dirty="0" smtClean="0"/>
              <a:t> แล้วนำไอแพดกลับมา	  ขายในอเมริกา ไม่ว่าจะขายไป กี่ครั้งกี่ครั้ง         	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 </a:t>
            </a:r>
            <a:br>
              <a:rPr lang="en-US" b="1" dirty="0" smtClean="0"/>
            </a:br>
            <a:endParaRPr lang="en-US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     6. Was medical care provided promptly </a:t>
            </a:r>
          </a:p>
          <a:p>
            <a:pPr>
              <a:buNone/>
            </a:pPr>
            <a:r>
              <a:rPr lang="en-US" b="1" dirty="0" smtClean="0"/>
              <a:t>         </a:t>
            </a:r>
            <a:r>
              <a:rPr lang="en-US" sz="3000" b="1" dirty="0" smtClean="0"/>
              <a:t>and</a:t>
            </a:r>
            <a:r>
              <a:rPr lang="en-US" b="1" dirty="0" smtClean="0"/>
              <a:t> appropriately?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  7. What was the cause of the serious </a:t>
            </a:r>
          </a:p>
          <a:p>
            <a:pPr>
              <a:buNone/>
            </a:pPr>
            <a:r>
              <a:rPr lang="en-US" b="1" dirty="0" smtClean="0"/>
              <a:t>         adverse event?</a:t>
            </a:r>
            <a:endParaRPr lang="en-US" dirty="0"/>
          </a:p>
        </p:txBody>
      </p:sp>
    </p:spTree>
  </p:cSld>
  <p:clrMapOvr>
    <a:masterClrMapping/>
  </p:clrMapOvr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- เขาห้ามขายเป็นครั้งที่สองได้ เพราะไอแพดชิ้นนั้น</a:t>
            </a:r>
          </a:p>
          <a:p>
            <a:pPr>
              <a:buNone/>
            </a:pPr>
            <a:r>
              <a:rPr lang="th-TH" b="1" dirty="0" smtClean="0"/>
              <a:t>            ผลิตนอกประเทศอเมริกาไม่สามารถใช้</a:t>
            </a:r>
          </a:p>
          <a:p>
            <a:pPr>
              <a:buNone/>
            </a:pPr>
            <a:r>
              <a:rPr lang="th-TH" b="1" dirty="0" smtClean="0"/>
              <a:t>            </a:t>
            </a:r>
            <a:r>
              <a:rPr lang="en-US" b="1" dirty="0" smtClean="0"/>
              <a:t>“First sale doctrine” </a:t>
            </a:r>
            <a:r>
              <a:rPr lang="th-TH" b="1" dirty="0" smtClean="0"/>
              <a:t>ได้</a:t>
            </a:r>
          </a:p>
          <a:p>
            <a:pPr>
              <a:buNone/>
            </a:pPr>
            <a:r>
              <a:rPr lang="th-TH" dirty="0" smtClean="0"/>
              <a:t>            </a:t>
            </a:r>
            <a:r>
              <a:rPr lang="th-TH" b="1" dirty="0" smtClean="0"/>
              <a:t>- ห้องสมุด ก็ให้ยืมหนังสือไม่ได้ เพราะหนังสือไป</a:t>
            </a:r>
          </a:p>
          <a:p>
            <a:pPr>
              <a:buNone/>
            </a:pPr>
            <a:r>
              <a:rPr lang="th-TH" b="1" dirty="0" smtClean="0"/>
              <a:t>            ผลิตนอกประเทศอเมริกา</a:t>
            </a:r>
            <a:endParaRPr lang="th-TH" dirty="0"/>
          </a:p>
        </p:txBody>
      </p:sp>
    </p:spTree>
  </p:cSld>
  <p:clrMapOvr>
    <a:masterClrMapping/>
  </p:clrMapOvr>
</p:sld>
</file>

<file path=ppt/slides/slide2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"/>
            <a:ext cx="8229600" cy="585184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b="1" dirty="0" smtClean="0"/>
              <a:t>                                                                                                 	      </a:t>
            </a:r>
            <a:r>
              <a:rPr lang="th-TH" sz="3600" b="1" dirty="0" smtClean="0"/>
              <a:t>ศาลสูงสหรัฐ มีคำพิพากษา  </a:t>
            </a:r>
            <a:r>
              <a:rPr lang="th-TH" b="1" dirty="0" smtClean="0"/>
              <a:t>	</a:t>
            </a:r>
          </a:p>
          <a:p>
            <a:pPr marL="514350" indent="-514350">
              <a:buNone/>
            </a:pPr>
            <a:r>
              <a:rPr lang="th-TH" b="1" dirty="0" smtClean="0"/>
              <a:t>      </a:t>
            </a:r>
            <a:r>
              <a:rPr lang="en-US" sz="2800" b="1" dirty="0" smtClean="0"/>
              <a:t>1</a:t>
            </a:r>
            <a:r>
              <a:rPr lang="en-US" b="1" dirty="0" smtClean="0"/>
              <a:t>.</a:t>
            </a:r>
            <a:r>
              <a:rPr lang="th-TH" b="1" dirty="0" smtClean="0"/>
              <a:t>จำเลย </a:t>
            </a:r>
            <a:r>
              <a:rPr lang="th-TH" sz="4000" b="1" dirty="0" smtClean="0"/>
              <a:t>ไม่มีความผิด </a:t>
            </a:r>
            <a:r>
              <a:rPr lang="th-TH" b="1" dirty="0" smtClean="0"/>
              <a:t>ในการซื้อหนังสือ         	    </a:t>
            </a:r>
          </a:p>
          <a:p>
            <a:pPr marL="514350" indent="-514350">
              <a:buNone/>
            </a:pPr>
            <a:r>
              <a:rPr lang="th-TH" b="1" dirty="0" smtClean="0"/>
              <a:t>          หรือตำราภาษาอังกฤษ ที่พิมพ์ในต่างประเทศ              	และนำไปขายทาง  </a:t>
            </a:r>
            <a:r>
              <a:rPr lang="en-US" b="1" dirty="0" smtClean="0"/>
              <a:t>eBay </a:t>
            </a:r>
            <a:r>
              <a:rPr lang="th-TH" b="1" dirty="0" smtClean="0"/>
              <a:t>แก่นักศึกษาในสหรัฐ      	  </a:t>
            </a:r>
          </a:p>
          <a:p>
            <a:pPr>
              <a:buNone/>
            </a:pPr>
            <a:r>
              <a:rPr lang="th-TH" b="1" dirty="0" smtClean="0"/>
              <a:t>          ในราคาที่ถูกกว่าตำราที่พิมพ์ และขายในสหรัฐเอง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  </a:t>
            </a:r>
            <a:r>
              <a:rPr lang="th-TH" b="1" dirty="0" smtClean="0"/>
              <a:t> </a:t>
            </a:r>
            <a:r>
              <a:rPr lang="en-US" b="1" dirty="0" smtClean="0"/>
              <a:t>2</a:t>
            </a:r>
            <a:r>
              <a:rPr lang="th-TH" b="1" dirty="0" smtClean="0"/>
              <a:t>.คำพิพากษาที่ว่านี้ มีผู้พิพากษาศาลสูง </a:t>
            </a:r>
            <a:r>
              <a:rPr lang="en-US" sz="2400" b="1" dirty="0" smtClean="0"/>
              <a:t>6 </a:t>
            </a:r>
            <a:r>
              <a:rPr lang="th-TH" b="1" dirty="0" smtClean="0"/>
              <a:t>คนที่เห็นด้วย </a:t>
            </a:r>
          </a:p>
          <a:p>
            <a:pPr>
              <a:buNone/>
            </a:pPr>
            <a:r>
              <a:rPr lang="th-TH" b="1" dirty="0" smtClean="0"/>
              <a:t>          และ </a:t>
            </a:r>
            <a:r>
              <a:rPr lang="en-US" sz="2400" b="1" dirty="0" smtClean="0"/>
              <a:t>3 </a:t>
            </a:r>
            <a:r>
              <a:rPr lang="th-TH" b="1" dirty="0" smtClean="0"/>
              <a:t>คนที่คัดค้าน</a:t>
            </a:r>
          </a:p>
          <a:p>
            <a:pPr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</p:spTree>
  </p:cSld>
  <p:clrMapOvr>
    <a:masterClrMapping/>
  </p:clrMapOvr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          สหรัฐ มีกฎหมาย ที่ระบุว่า </a:t>
            </a:r>
          </a:p>
          <a:p>
            <a:pPr>
              <a:buNone/>
            </a:pPr>
            <a:r>
              <a:rPr lang="th-TH" b="1" dirty="0" smtClean="0"/>
              <a:t>        - เมื่อบริษัทธุรกิจ ขายผลิตภัณฑ์ ที่มีลิขสิทธิ์ไปแล้ว </a:t>
            </a:r>
          </a:p>
          <a:p>
            <a:pPr>
              <a:buNone/>
            </a:pPr>
            <a:r>
              <a:rPr lang="th-TH" b="1" dirty="0" smtClean="0"/>
              <a:t>        - ผู้ซื้อ </a:t>
            </a:r>
            <a:r>
              <a:rPr lang="th-TH" sz="4000" b="1" dirty="0" smtClean="0"/>
              <a:t>มีสิทธิ์ </a:t>
            </a:r>
            <a:r>
              <a:rPr lang="th-TH" b="1" dirty="0" smtClean="0"/>
              <a:t>ที่จะนำผลิตภัณฑ์นั้นๆ ไปขายได้ในภายหลัง</a:t>
            </a:r>
            <a:endParaRPr lang="th-TH" dirty="0"/>
          </a:p>
        </p:txBody>
      </p:sp>
    </p:spTree>
  </p:cSld>
  <p:clrMapOvr>
    <a:masterClrMapping/>
  </p:clrMapOvr>
</p:sld>
</file>

<file path=ppt/slides/slide2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b="1" dirty="0" smtClean="0"/>
              <a:t>               ผู้พิพากษา </a:t>
            </a:r>
            <a:r>
              <a:rPr lang="en-US" sz="2400" b="1" dirty="0" smtClean="0"/>
              <a:t>3</a:t>
            </a:r>
            <a:r>
              <a:rPr lang="en-US" b="1" dirty="0" smtClean="0"/>
              <a:t> </a:t>
            </a:r>
            <a:r>
              <a:rPr lang="th-TH" b="1" dirty="0" smtClean="0"/>
              <a:t>คนที่คัดค้านคำตัดสินดังกล่าว           	     ให้ความเห็นว่า</a:t>
            </a:r>
          </a:p>
          <a:p>
            <a:pPr>
              <a:buNone/>
            </a:pPr>
            <a:r>
              <a:rPr lang="th-TH" b="1" dirty="0" smtClean="0"/>
              <a:t>             - คำพิพากษาครั้งนี้</a:t>
            </a:r>
            <a:r>
              <a:rPr lang="en-US" b="1" dirty="0" smtClean="0"/>
              <a:t> </a:t>
            </a:r>
            <a:r>
              <a:rPr lang="th-TH" b="1" dirty="0" smtClean="0"/>
              <a:t>ขัดกับเจตนารมณ์ของรัฐสภา   	        	     ที่ต้องการปกป้องลิขสิทธิ์ ของผู้พิมพ์หนังสือ</a:t>
            </a:r>
            <a:endParaRPr lang="th-TH" dirty="0"/>
          </a:p>
        </p:txBody>
      </p:sp>
    </p:spTree>
  </p:cSld>
  <p:clrMapOvr>
    <a:masterClrMapping/>
  </p:clrMapOvr>
</p:sld>
</file>

<file path=ppt/slides/slide2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42852"/>
            <a:ext cx="8229600" cy="6429420"/>
          </a:xfrm>
        </p:spPr>
        <p:txBody>
          <a:bodyPr/>
          <a:lstStyle/>
          <a:p>
            <a:pPr>
              <a:buNone/>
            </a:pPr>
            <a:r>
              <a:rPr lang="th-TH" b="1" dirty="0" smtClean="0"/>
              <a:t>          </a:t>
            </a:r>
          </a:p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   </a:t>
            </a:r>
            <a:r>
              <a:rPr lang="th-TH" sz="3600" b="1" dirty="0" smtClean="0"/>
              <a:t>ผู้พิพากษาศาลสูงสหรัฐฯยังวินิจฉัยว่า</a:t>
            </a:r>
            <a:r>
              <a:rPr lang="th-TH" b="1" dirty="0" smtClean="0"/>
              <a:t>	</a:t>
            </a:r>
          </a:p>
          <a:p>
            <a:pPr>
              <a:buNone/>
            </a:pPr>
            <a:r>
              <a:rPr lang="th-TH" b="1" dirty="0" smtClean="0"/>
              <a:t>          - การที่จำเลย นำตำราเรียน </a:t>
            </a:r>
            <a:r>
              <a:rPr lang="en-US" sz="2400" b="1" dirty="0" smtClean="0"/>
              <a:t>8</a:t>
            </a:r>
            <a:r>
              <a:rPr lang="en-US" b="1" dirty="0" smtClean="0"/>
              <a:t> </a:t>
            </a:r>
            <a:r>
              <a:rPr lang="th-TH" b="1" dirty="0" smtClean="0"/>
              <a:t>ปก ของสำนักพิมพ์คู่กรณี 	- ที่ขายสิทธิการพิมพ์</a:t>
            </a:r>
            <a:r>
              <a:rPr lang="en-US" b="1" dirty="0" smtClean="0"/>
              <a:t> </a:t>
            </a:r>
            <a:r>
              <a:rPr lang="th-TH" b="1" dirty="0" smtClean="0"/>
              <a:t>และจำหน่าย เฉพาะในทวีปเอเชีย  	  กลับเข้ามาขายในสหรัฐฯ ผ่านทางเว็บไซต์</a:t>
            </a:r>
            <a:r>
              <a:rPr lang="en-US" b="1" dirty="0" smtClean="0"/>
              <a:t> “eBay”</a:t>
            </a:r>
            <a:r>
              <a:rPr lang="th-TH" b="1" dirty="0" smtClean="0"/>
              <a:t> 	  ในราคาต่ำกว่า ราคาขายในสหรัฐฯ นั้น	   </a:t>
            </a:r>
          </a:p>
        </p:txBody>
      </p:sp>
    </p:spTree>
  </p:cSld>
  <p:clrMapOvr>
    <a:masterClrMapping/>
  </p:clrMapOvr>
</p:sld>
</file>

<file path=ppt/slides/slide2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th-TH" b="1" dirty="0" smtClean="0"/>
              <a:t>      </a:t>
            </a:r>
          </a:p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ถือเป็นเรื่องของ</a:t>
            </a:r>
            <a:r>
              <a:rPr lang="en-US" b="1" dirty="0" smtClean="0"/>
              <a:t>  </a:t>
            </a:r>
            <a:r>
              <a:rPr lang="en-US" sz="4400" b="1" dirty="0" smtClean="0"/>
              <a:t>“</a:t>
            </a:r>
            <a:r>
              <a:rPr lang="th-TH" sz="4400" b="1" dirty="0" smtClean="0"/>
              <a:t>สิทธิเสรีภาพส่วนบุคคล</a:t>
            </a:r>
            <a:r>
              <a:rPr lang="en-US" sz="4400" b="1" dirty="0" smtClean="0"/>
              <a:t>”</a:t>
            </a:r>
            <a:endParaRPr lang="th-TH" sz="4400" b="1" dirty="0" smtClean="0"/>
          </a:p>
          <a:p>
            <a:pPr>
              <a:buNone/>
            </a:pPr>
            <a:r>
              <a:rPr lang="th-TH" sz="4400" b="1" dirty="0" smtClean="0"/>
              <a:t>       </a:t>
            </a:r>
            <a:r>
              <a:rPr lang="th-TH" b="1" dirty="0" smtClean="0"/>
              <a:t>ที่</a:t>
            </a:r>
            <a:r>
              <a:rPr lang="th-TH" b="1" smtClean="0"/>
              <a:t>ย่อมสามารถทำ</a:t>
            </a:r>
            <a:r>
              <a:rPr lang="th-TH" b="1" dirty="0" smtClean="0"/>
              <a:t>การซื้อขาย สิ่งของ หรือทรัพย์สินใดๆ 	ผ่านโลกออนไลน์ได้</a:t>
            </a:r>
            <a:endParaRPr lang="th-TH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2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28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sz="4400" b="1" dirty="0" smtClean="0"/>
              <a:t>               </a:t>
            </a:r>
          </a:p>
          <a:p>
            <a:pPr>
              <a:buNone/>
            </a:pPr>
            <a:r>
              <a:rPr lang="th-TH" sz="4400" b="1" dirty="0" smtClean="0"/>
              <a:t>               </a:t>
            </a:r>
            <a:r>
              <a:rPr lang="en-US" sz="3600" b="1" dirty="0" smtClean="0"/>
              <a:t>“</a:t>
            </a:r>
            <a:r>
              <a:rPr lang="th-TH" sz="3600" b="1" dirty="0" smtClean="0"/>
              <a:t>หลักการขายครั้งแรก</a:t>
            </a:r>
            <a:r>
              <a:rPr lang="en-US" sz="3600" b="1" dirty="0" smtClean="0"/>
              <a:t>”</a:t>
            </a:r>
            <a:r>
              <a:rPr lang="th-TH" sz="3600" b="1" dirty="0" smtClean="0"/>
              <a:t> </a:t>
            </a:r>
            <a:r>
              <a:rPr lang="en-US" sz="3600" b="1" dirty="0" smtClean="0"/>
              <a:t>	       	  	            	        “First sale doctrine” </a:t>
            </a:r>
            <a:r>
              <a:rPr lang="th-TH" sz="3600" b="1" dirty="0" smtClean="0"/>
              <a:t>         </a:t>
            </a:r>
            <a:r>
              <a:rPr lang="th-TH" sz="4400" b="1" dirty="0" smtClean="0"/>
              <a:t>	   </a:t>
            </a:r>
          </a:p>
          <a:p>
            <a:pPr>
              <a:buNone/>
            </a:pPr>
            <a:r>
              <a:rPr lang="th-TH" b="1" dirty="0" smtClean="0"/>
              <a:t>               เป็นหลักกฎหมายอเมริกา ที่ว่าด้วยสิทธิของผู้บริโภค </a:t>
            </a:r>
            <a:r>
              <a:rPr lang="en-US" b="1" dirty="0" smtClean="0"/>
              <a:t>  </a:t>
            </a:r>
            <a:r>
              <a:rPr lang="th-TH" b="1" dirty="0" smtClean="0"/>
              <a:t>  </a:t>
            </a:r>
          </a:p>
          <a:p>
            <a:pPr>
              <a:buNone/>
            </a:pPr>
            <a:r>
              <a:rPr lang="th-TH" b="1" dirty="0" smtClean="0"/>
              <a:t>          ในการขายสินค้า ในเงื่อนไขที่ว่า </a:t>
            </a:r>
          </a:p>
          <a:p>
            <a:pPr>
              <a:buNone/>
            </a:pPr>
            <a:r>
              <a:rPr lang="th-TH" b="1" dirty="0" smtClean="0"/>
              <a:t>               สินค้าลิขสิทธิ์นั้น ถูกผลิตขึ้นมาโดยชอบด้วยกฏหมาย          	กล่าวคือเจ้าของลิขสิทธิ์ จะมีสิทธิ์ในการขาย</a:t>
            </a:r>
          </a:p>
          <a:p>
            <a:pPr>
              <a:buNone/>
            </a:pPr>
            <a:r>
              <a:rPr lang="th-TH" b="1" dirty="0" smtClean="0"/>
              <a:t>          เพียงครั้งแรกเท่านั้น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th-TH" b="1" dirty="0" smtClean="0"/>
              <a:t>                                                                                                     	</a:t>
            </a:r>
          </a:p>
          <a:p>
            <a:pPr>
              <a:buNone/>
            </a:pPr>
            <a:r>
              <a:rPr lang="th-TH" b="1" dirty="0" smtClean="0"/>
              <a:t>            เมื่อผู้ซื้อ ทำการซื้อของที่มีลิขสิทธิ์มาแล้ว	</a:t>
            </a:r>
          </a:p>
          <a:p>
            <a:pPr>
              <a:buNone/>
            </a:pPr>
            <a:r>
              <a:rPr lang="th-TH" b="1" dirty="0" smtClean="0"/>
              <a:t>          เขาก็มีสิทธิขายต่อ โดยไม่ถือว่าเป็นการละเมิดลิขสิทธิ</a:t>
            </a:r>
            <a:r>
              <a:rPr lang="en-US" b="1" dirty="0" smtClean="0"/>
              <a:t> </a:t>
            </a:r>
            <a:r>
              <a:rPr lang="th-TH" b="1" dirty="0" smtClean="0"/>
              <a:t>	ในการขายสินค้าลิขสิทธิ์ดังกล่าวแต่เพียงผู้เดียว</a:t>
            </a:r>
            <a:r>
              <a:rPr lang="en-US" b="1" dirty="0" smtClean="0"/>
              <a:t> </a:t>
            </a: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ของเจ้าของลิขสิทธิ	</a:t>
            </a:r>
          </a:p>
        </p:txBody>
      </p:sp>
    </p:spTree>
  </p:cSld>
  <p:clrMapOvr>
    <a:masterClrMapping/>
  </p:clrMapOvr>
</p:sld>
</file>

<file path=ppt/slides/slide2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th-TH" b="1" dirty="0" smtClean="0"/>
              <a:t>     </a:t>
            </a:r>
          </a:p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smtClean="0"/>
              <a:t>                สิทธิ</a:t>
            </a:r>
            <a:r>
              <a:rPr lang="th-TH" b="1" dirty="0" smtClean="0"/>
              <a:t>นี้นอกจาก จะครอบคลุม การนำไปขาย</a:t>
            </a:r>
          </a:p>
          <a:p>
            <a:pPr>
              <a:buNone/>
            </a:pPr>
            <a:r>
              <a:rPr lang="th-TH" b="1" dirty="0" smtClean="0"/>
              <a:t>             ครั้งที่สองของผู้ซื้อแล้ว ก็ยังครอบคลุม การถ่ายโอน	  	   กรรมสิทธิ ไปจนถึงการให้เช่าสินค้าลิขสิทธิ์ ของผู้ซื้อ</a:t>
            </a:r>
          </a:p>
          <a:p>
            <a:pPr>
              <a:buNone/>
            </a:pPr>
            <a:r>
              <a:rPr lang="th-TH" b="1" dirty="0" smtClean="0"/>
              <a:t>             แก่ผู้อื่น อีกด้วย</a:t>
            </a:r>
            <a:endParaRPr lang="th-TH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   1</a:t>
            </a:r>
            <a:r>
              <a:rPr lang="en-US" b="1" dirty="0"/>
              <a:t>. Was the study designed to address an important scientific question</a:t>
            </a:r>
            <a:r>
              <a:rPr lang="en-US" b="1" dirty="0" smtClean="0"/>
              <a:t>?</a:t>
            </a:r>
          </a:p>
          <a:p>
            <a:pPr>
              <a:buNone/>
            </a:pPr>
            <a:r>
              <a:rPr lang="en-US" dirty="0" smtClean="0"/>
              <a:t>       - The </a:t>
            </a:r>
            <a:r>
              <a:rPr lang="en-US" dirty="0"/>
              <a:t>research study </a:t>
            </a:r>
            <a:r>
              <a:rPr lang="en-US" dirty="0">
                <a:solidFill>
                  <a:srgbClr val="FF0000"/>
                </a:solidFill>
              </a:rPr>
              <a:t>addressed an important </a:t>
            </a:r>
            <a:r>
              <a:rPr lang="en-US" dirty="0" smtClean="0">
                <a:solidFill>
                  <a:srgbClr val="FF0000"/>
                </a:solidFill>
              </a:rPr>
              <a:t> 	scientific </a:t>
            </a:r>
            <a:r>
              <a:rPr lang="en-US" dirty="0">
                <a:solidFill>
                  <a:srgbClr val="FF0000"/>
                </a:solidFill>
              </a:rPr>
              <a:t>question </a:t>
            </a:r>
            <a:r>
              <a:rPr lang="en-US" dirty="0"/>
              <a:t>about the role of </a:t>
            </a:r>
            <a:r>
              <a:rPr lang="en-US" dirty="0" smtClean="0"/>
              <a:t>	bronchial </a:t>
            </a:r>
            <a:r>
              <a:rPr lang="en-US" dirty="0"/>
              <a:t>nerves in human asthma.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- The </a:t>
            </a:r>
            <a:r>
              <a:rPr lang="en-US" dirty="0"/>
              <a:t>study had solid </a:t>
            </a:r>
            <a:r>
              <a:rPr lang="en-US" dirty="0">
                <a:solidFill>
                  <a:srgbClr val="FF0000"/>
                </a:solidFill>
              </a:rPr>
              <a:t>scientific rationale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    and </a:t>
            </a:r>
            <a:r>
              <a:rPr lang="en-US" dirty="0">
                <a:solidFill>
                  <a:srgbClr val="FF0000"/>
                </a:solidFill>
              </a:rPr>
              <a:t>was well designed </a:t>
            </a:r>
            <a:r>
              <a:rPr lang="en-US" dirty="0"/>
              <a:t>to answer the </a:t>
            </a:r>
            <a:r>
              <a:rPr lang="en-US" dirty="0" smtClean="0"/>
              <a:t>	questions </a:t>
            </a:r>
            <a:r>
              <a:rPr lang="en-US" dirty="0"/>
              <a:t>posed.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- The </a:t>
            </a:r>
            <a:r>
              <a:rPr lang="en-US" dirty="0"/>
              <a:t>study </a:t>
            </a:r>
            <a:r>
              <a:rPr lang="en-US" dirty="0">
                <a:solidFill>
                  <a:srgbClr val="FF0000"/>
                </a:solidFill>
              </a:rPr>
              <a:t>required human subjects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          and could </a:t>
            </a:r>
            <a:r>
              <a:rPr lang="en-US" dirty="0"/>
              <a:t>not have been adequately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done </a:t>
            </a:r>
            <a:r>
              <a:rPr lang="en-US" dirty="0"/>
              <a:t>in </a:t>
            </a:r>
            <a:r>
              <a:rPr lang="en-US" dirty="0" smtClean="0"/>
              <a:t>experimental </a:t>
            </a:r>
            <a:r>
              <a:rPr lang="en-US" dirty="0"/>
              <a:t>animals.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- The </a:t>
            </a:r>
            <a:r>
              <a:rPr lang="en-US" dirty="0"/>
              <a:t>research was of </a:t>
            </a:r>
            <a:r>
              <a:rPr lang="en-US" dirty="0">
                <a:solidFill>
                  <a:srgbClr val="FF0000"/>
                </a:solidFill>
              </a:rPr>
              <a:t>particular </a:t>
            </a:r>
            <a:r>
              <a:rPr lang="en-US" dirty="0" smtClean="0">
                <a:solidFill>
                  <a:srgbClr val="FF0000"/>
                </a:solidFill>
              </a:rPr>
              <a:t>importance  	given </a:t>
            </a:r>
            <a:r>
              <a:rPr lang="en-US" dirty="0">
                <a:solidFill>
                  <a:srgbClr val="FF0000"/>
                </a:solidFill>
              </a:rPr>
              <a:t>the increasingly </a:t>
            </a:r>
            <a:r>
              <a:rPr lang="en-US" dirty="0" smtClean="0">
                <a:solidFill>
                  <a:srgbClr val="FF0000"/>
                </a:solidFill>
              </a:rPr>
              <a:t>high </a:t>
            </a:r>
            <a:r>
              <a:rPr lang="en-US" dirty="0">
                <a:solidFill>
                  <a:srgbClr val="FF0000"/>
                </a:solidFill>
              </a:rPr>
              <a:t>prevalence </a:t>
            </a:r>
            <a:r>
              <a:rPr lang="en-US" dirty="0" smtClean="0">
                <a:solidFill>
                  <a:srgbClr val="FF0000"/>
                </a:solidFill>
              </a:rPr>
              <a:t>of 	asthma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          2</a:t>
            </a:r>
            <a:r>
              <a:rPr lang="en-US" b="1" dirty="0"/>
              <a:t>. Was the review of the study protocol </a:t>
            </a:r>
            <a:r>
              <a:rPr lang="en-US" b="1" dirty="0" smtClean="0"/>
              <a:t>	by the </a:t>
            </a:r>
            <a:r>
              <a:rPr lang="en-US" b="1" dirty="0"/>
              <a:t>JHBMC IRB appropriate</a:t>
            </a:r>
            <a:r>
              <a:rPr lang="en-US" b="1" dirty="0" smtClean="0"/>
              <a:t>?</a:t>
            </a:r>
          </a:p>
          <a:p>
            <a:pPr>
              <a:buNone/>
            </a:pPr>
            <a:r>
              <a:rPr lang="en-US" dirty="0" smtClean="0"/>
              <a:t>        - The </a:t>
            </a:r>
            <a:r>
              <a:rPr lang="en-US" dirty="0"/>
              <a:t>majority of the committee </a:t>
            </a:r>
            <a:r>
              <a:rPr lang="en-US" dirty="0" smtClean="0">
                <a:solidFill>
                  <a:srgbClr val="FF0000"/>
                </a:solidFill>
              </a:rPr>
              <a:t>concluded 	 that </a:t>
            </a:r>
            <a:r>
              <a:rPr lang="en-US" dirty="0">
                <a:solidFill>
                  <a:srgbClr val="FF0000"/>
                </a:solidFill>
              </a:rPr>
              <a:t>an adequate evidence </a:t>
            </a:r>
            <a:r>
              <a:rPr lang="en-US" dirty="0" smtClean="0">
                <a:solidFill>
                  <a:srgbClr val="FF0000"/>
                </a:solidFill>
              </a:rPr>
              <a:t>base </a:t>
            </a:r>
            <a:r>
              <a:rPr lang="en-US" sz="4000" dirty="0">
                <a:solidFill>
                  <a:srgbClr val="00B050"/>
                </a:solidFill>
              </a:rPr>
              <a:t>did not </a:t>
            </a:r>
            <a:r>
              <a:rPr lang="en-US" dirty="0" smtClean="0">
                <a:solidFill>
                  <a:srgbClr val="FF0000"/>
                </a:solidFill>
              </a:rPr>
              <a:t>	 exist </a:t>
            </a:r>
            <a:r>
              <a:rPr lang="en-US" dirty="0">
                <a:solidFill>
                  <a:srgbClr val="FF0000"/>
                </a:solidFill>
              </a:rPr>
              <a:t>for the IRB </a:t>
            </a:r>
            <a:r>
              <a:rPr lang="en-US" dirty="0" smtClean="0">
                <a:solidFill>
                  <a:srgbClr val="FF0000"/>
                </a:solidFill>
              </a:rPr>
              <a:t>to </a:t>
            </a:r>
            <a:r>
              <a:rPr lang="en-US" dirty="0">
                <a:solidFill>
                  <a:srgbClr val="FF0000"/>
                </a:solidFill>
              </a:rPr>
              <a:t>be confident that 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- </a:t>
            </a:r>
            <a:r>
              <a:rPr lang="en-US" dirty="0" smtClean="0">
                <a:solidFill>
                  <a:srgbClr val="002060"/>
                </a:solidFill>
              </a:rPr>
              <a:t>inhaled </a:t>
            </a:r>
            <a:r>
              <a:rPr lang="en-US" dirty="0" err="1">
                <a:solidFill>
                  <a:srgbClr val="002060"/>
                </a:solidFill>
              </a:rPr>
              <a:t>hexamethonium</a:t>
            </a:r>
            <a:r>
              <a:rPr lang="en-US" dirty="0">
                <a:solidFill>
                  <a:srgbClr val="002060"/>
                </a:solidFill>
              </a:rPr>
              <a:t> was safe </a:t>
            </a:r>
            <a:r>
              <a:rPr lang="en-US" dirty="0" smtClean="0">
                <a:solidFill>
                  <a:srgbClr val="002060"/>
                </a:solidFill>
              </a:rPr>
              <a:t>for use 	 in </a:t>
            </a:r>
            <a:r>
              <a:rPr lang="en-US" dirty="0">
                <a:solidFill>
                  <a:srgbClr val="002060"/>
                </a:solidFill>
              </a:rPr>
              <a:t>research subjects. </a:t>
            </a:r>
            <a:endParaRPr lang="th-TH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    - </a:t>
            </a:r>
            <a:r>
              <a:rPr lang="en-US" dirty="0" smtClean="0">
                <a:solidFill>
                  <a:srgbClr val="FF0000"/>
                </a:solidFill>
              </a:rPr>
              <a:t>The </a:t>
            </a:r>
            <a:r>
              <a:rPr lang="en-US" dirty="0">
                <a:solidFill>
                  <a:srgbClr val="FF0000"/>
                </a:solidFill>
              </a:rPr>
              <a:t>four published papers </a:t>
            </a:r>
            <a:r>
              <a:rPr lang="en-US" dirty="0" smtClean="0"/>
              <a:t>provided </a:t>
            </a:r>
            <a:r>
              <a:rPr lang="en-US" dirty="0"/>
              <a:t>to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the  IRB </a:t>
            </a:r>
            <a:r>
              <a:rPr lang="en-US" dirty="0"/>
              <a:t>did not mention </a:t>
            </a:r>
            <a:r>
              <a:rPr lang="en-US" dirty="0" smtClean="0"/>
              <a:t>any </a:t>
            </a:r>
            <a:r>
              <a:rPr lang="en-US" dirty="0"/>
              <a:t>pulmonary </a:t>
            </a:r>
            <a:r>
              <a:rPr lang="en-US" dirty="0" smtClean="0"/>
              <a:t>  	 toxicity</a:t>
            </a:r>
            <a:r>
              <a:rPr lang="en-US" dirty="0"/>
              <a:t>; </a:t>
            </a:r>
            <a:r>
              <a:rPr lang="en-US" dirty="0" smtClean="0"/>
              <a:t>but </a:t>
            </a:r>
            <a:r>
              <a:rPr lang="en-US" dirty="0"/>
              <a:t>even in the absence of </a:t>
            </a: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           pulmonary </a:t>
            </a:r>
            <a:r>
              <a:rPr lang="en-US" dirty="0"/>
              <a:t>adverse events in the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20 subjects</a:t>
            </a:r>
            <a:r>
              <a:rPr lang="en-US" dirty="0"/>
              <a:t>,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	     - </a:t>
            </a:r>
            <a:r>
              <a:rPr lang="en-US" dirty="0" smtClean="0">
                <a:solidFill>
                  <a:srgbClr val="FF0000"/>
                </a:solidFill>
              </a:rPr>
              <a:t>there </a:t>
            </a:r>
            <a:r>
              <a:rPr lang="en-US" dirty="0">
                <a:solidFill>
                  <a:srgbClr val="FF0000"/>
                </a:solidFill>
              </a:rPr>
              <a:t>was uncertainty </a:t>
            </a:r>
            <a:r>
              <a:rPr lang="en-US" dirty="0" smtClean="0">
                <a:solidFill>
                  <a:srgbClr val="FF0000"/>
                </a:solidFill>
              </a:rPr>
              <a:t> regarding the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true </a:t>
            </a:r>
            <a:r>
              <a:rPr lang="en-US" dirty="0">
                <a:solidFill>
                  <a:srgbClr val="FF0000"/>
                </a:solidFill>
              </a:rPr>
              <a:t>risk of inhaled </a:t>
            </a:r>
            <a:r>
              <a:rPr lang="en-US" dirty="0" err="1">
                <a:solidFill>
                  <a:srgbClr val="FF0000"/>
                </a:solidFill>
              </a:rPr>
              <a:t>hexamethonium</a:t>
            </a:r>
            <a:r>
              <a:rPr lang="en-US" dirty="0"/>
              <a:t>. </a:t>
            </a:r>
            <a:endParaRPr lang="th-TH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</a:t>
            </a:r>
            <a:r>
              <a:rPr lang="en-US" dirty="0" smtClean="0">
                <a:solidFill>
                  <a:srgbClr val="FF0000"/>
                </a:solidFill>
              </a:rPr>
              <a:t>The pulmonary toxicity </a:t>
            </a:r>
            <a:r>
              <a:rPr lang="en-US" dirty="0" smtClean="0"/>
              <a:t>associated with oral, intramuscular, and/or subcutaneous </a:t>
            </a:r>
            <a:r>
              <a:rPr lang="en-US" dirty="0" err="1" smtClean="0"/>
              <a:t>hexamethonium</a:t>
            </a:r>
            <a:r>
              <a:rPr lang="en-US" dirty="0" smtClean="0"/>
              <a:t> administration for hypertension </a:t>
            </a:r>
            <a:r>
              <a:rPr lang="en-US" dirty="0" smtClean="0">
                <a:solidFill>
                  <a:srgbClr val="FF0000"/>
                </a:solidFill>
              </a:rPr>
              <a:t>was first reported in 1953 </a:t>
            </a:r>
            <a:endParaRPr lang="th-TH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   - The National Academy of Sciences assisted the FDA in this review by setting up review panels. The panels believed </a:t>
            </a:r>
            <a:r>
              <a:rPr lang="en-US" dirty="0" err="1" smtClean="0">
                <a:solidFill>
                  <a:srgbClr val="FF0000"/>
                </a:solidFill>
              </a:rPr>
              <a:t>hexamethonium</a:t>
            </a:r>
            <a:r>
              <a:rPr lang="en-US" dirty="0" smtClean="0">
                <a:solidFill>
                  <a:srgbClr val="FF0000"/>
                </a:solidFill>
              </a:rPr>
              <a:t> was </a:t>
            </a:r>
            <a:r>
              <a:rPr lang="en-US" sz="3600" dirty="0" smtClean="0">
                <a:solidFill>
                  <a:srgbClr val="FF0000"/>
                </a:solidFill>
              </a:rPr>
              <a:t>ineffective </a:t>
            </a:r>
            <a:r>
              <a:rPr lang="en-US" dirty="0" smtClean="0">
                <a:solidFill>
                  <a:srgbClr val="FF0000"/>
                </a:solidFill>
              </a:rPr>
              <a:t>in the treatment of hypertension. </a:t>
            </a:r>
          </a:p>
          <a:p>
            <a:pPr>
              <a:buNone/>
            </a:pPr>
            <a:r>
              <a:rPr lang="en-US" dirty="0" smtClean="0"/>
              <a:t>    - </a:t>
            </a:r>
            <a:r>
              <a:rPr lang="en-US" dirty="0" smtClean="0">
                <a:solidFill>
                  <a:srgbClr val="002060"/>
                </a:solidFill>
              </a:rPr>
              <a:t>FDA removed the product from the market 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     on Aug 5,1972. </a:t>
            </a:r>
            <a:endParaRPr lang="th-TH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1436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sz="4000" b="1" dirty="0" smtClean="0"/>
              <a:t>                    </a:t>
            </a:r>
          </a:p>
          <a:p>
            <a:pPr>
              <a:buNone/>
            </a:pPr>
            <a:r>
              <a:rPr lang="th-TH" sz="4000" b="1" dirty="0" smtClean="0"/>
              <a:t>                  คดีจริยธรรมฯ คดีที่ </a:t>
            </a:r>
            <a:r>
              <a:rPr lang="en-US" b="1" dirty="0" smtClean="0"/>
              <a:t>1</a:t>
            </a:r>
          </a:p>
          <a:p>
            <a:pPr>
              <a:buNone/>
            </a:pPr>
            <a:r>
              <a:rPr lang="en-US" dirty="0" smtClean="0"/>
              <a:t>                               SUBJECT#3</a:t>
            </a:r>
          </a:p>
          <a:p>
            <a:pPr>
              <a:buNone/>
            </a:pPr>
            <a:r>
              <a:rPr lang="en-US" dirty="0" smtClean="0"/>
              <a:t>        - Ellen </a:t>
            </a:r>
            <a:r>
              <a:rPr lang="en-US" dirty="0"/>
              <a:t>Roche, a 24-year-old technician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in </a:t>
            </a:r>
            <a:r>
              <a:rPr lang="en-US" dirty="0"/>
              <a:t>the Johns Hopkins Asthma </a:t>
            </a:r>
            <a:r>
              <a:rPr lang="en-US" dirty="0" smtClean="0"/>
              <a:t>and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Allergy </a:t>
            </a:r>
            <a:r>
              <a:rPr lang="en-US" dirty="0"/>
              <a:t>Center, </a:t>
            </a:r>
            <a:endParaRPr lang="en-US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    - The committee believes that the IRB 	 	 should have required </a:t>
            </a:r>
            <a:r>
              <a:rPr lang="en-US" dirty="0" smtClean="0">
                <a:solidFill>
                  <a:srgbClr val="FF0000"/>
                </a:solidFill>
              </a:rPr>
              <a:t>more safety 	 	 evidence for a non-FDA approved drug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no longer in clinical use, </a:t>
            </a:r>
          </a:p>
          <a:p>
            <a:pPr>
              <a:buNone/>
            </a:pPr>
            <a:r>
              <a:rPr lang="en-US" dirty="0" smtClean="0"/>
              <a:t>         - and administered by a </a:t>
            </a:r>
            <a:r>
              <a:rPr lang="en-US" dirty="0" smtClean="0">
                <a:solidFill>
                  <a:srgbClr val="FF0000"/>
                </a:solidFill>
              </a:rPr>
              <a:t>non-standard 	 	 route.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- A </a:t>
            </a:r>
            <a:r>
              <a:rPr lang="en-US" dirty="0"/>
              <a:t>way to obtain evidence of </a:t>
            </a:r>
            <a:r>
              <a:rPr lang="en-US" dirty="0" smtClean="0"/>
              <a:t>safety </a:t>
            </a:r>
          </a:p>
          <a:p>
            <a:pPr>
              <a:buNone/>
            </a:pPr>
            <a:r>
              <a:rPr lang="en-US" dirty="0" smtClean="0"/>
              <a:t>          would have </a:t>
            </a:r>
            <a:r>
              <a:rPr lang="en-US" dirty="0"/>
              <a:t>been to have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- Dr</a:t>
            </a:r>
            <a:r>
              <a:rPr lang="en-US" dirty="0"/>
              <a:t>. </a:t>
            </a:r>
            <a:r>
              <a:rPr lang="en-US" dirty="0" err="1"/>
              <a:t>Togias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submit </a:t>
            </a:r>
            <a:r>
              <a:rPr lang="en-US" dirty="0" smtClean="0">
                <a:solidFill>
                  <a:srgbClr val="FF0000"/>
                </a:solidFill>
              </a:rPr>
              <a:t>an IND </a:t>
            </a:r>
            <a:r>
              <a:rPr lang="en-US" dirty="0">
                <a:solidFill>
                  <a:srgbClr val="FF0000"/>
                </a:solidFill>
              </a:rPr>
              <a:t>application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to </a:t>
            </a:r>
            <a:r>
              <a:rPr lang="en-US" dirty="0">
                <a:solidFill>
                  <a:srgbClr val="FF0000"/>
                </a:solidFill>
              </a:rPr>
              <a:t>the FDA </a:t>
            </a:r>
            <a:r>
              <a:rPr lang="en-US" dirty="0" smtClean="0">
                <a:solidFill>
                  <a:srgbClr val="FF0000"/>
                </a:solidFill>
              </a:rPr>
              <a:t>for </a:t>
            </a:r>
            <a:r>
              <a:rPr lang="en-US" dirty="0">
                <a:solidFill>
                  <a:srgbClr val="FF0000"/>
                </a:solidFill>
              </a:rPr>
              <a:t>review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en-US" dirty="0" smtClean="0"/>
              <a:t>          (IND = Investigational New Drug) </a:t>
            </a:r>
            <a:endParaRPr lang="th-TH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       3</a:t>
            </a:r>
            <a:r>
              <a:rPr lang="en-US" b="1" dirty="0"/>
              <a:t>. Was the consent form appropriate</a:t>
            </a:r>
            <a:r>
              <a:rPr lang="en-US" b="1" dirty="0" smtClean="0"/>
              <a:t>?</a:t>
            </a:r>
          </a:p>
          <a:p>
            <a:pPr>
              <a:buNone/>
            </a:pPr>
            <a:r>
              <a:rPr lang="en-US" dirty="0" smtClean="0"/>
              <a:t>       - it </a:t>
            </a:r>
            <a:r>
              <a:rPr lang="en-US" dirty="0"/>
              <a:t>was </a:t>
            </a:r>
            <a:r>
              <a:rPr lang="en-US" dirty="0">
                <a:solidFill>
                  <a:srgbClr val="FF0000"/>
                </a:solidFill>
              </a:rPr>
              <a:t>inadequate in the description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of the </a:t>
            </a:r>
            <a:r>
              <a:rPr lang="en-US" dirty="0">
                <a:solidFill>
                  <a:srgbClr val="FF0000"/>
                </a:solidFill>
              </a:rPr>
              <a:t>research risks, </a:t>
            </a:r>
            <a:r>
              <a:rPr lang="en-US" dirty="0"/>
              <a:t>and </a:t>
            </a:r>
            <a:r>
              <a:rPr lang="en-US" dirty="0" smtClean="0"/>
              <a:t>should </a:t>
            </a:r>
            <a:r>
              <a:rPr lang="en-US" dirty="0"/>
              <a:t>have </a:t>
            </a:r>
            <a:r>
              <a:rPr lang="en-US" dirty="0" smtClean="0"/>
              <a:t>	indicated </a:t>
            </a:r>
            <a:r>
              <a:rPr lang="en-US" dirty="0"/>
              <a:t>that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</a:t>
            </a:r>
            <a:endParaRPr lang="th-TH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(a) </a:t>
            </a:r>
            <a:r>
              <a:rPr lang="en-US" dirty="0" err="1" smtClean="0"/>
              <a:t>hexamethonium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was not FDA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approved </a:t>
            </a:r>
            <a:r>
              <a:rPr lang="en-US" dirty="0" smtClean="0"/>
              <a:t>and was no longer </a:t>
            </a:r>
          </a:p>
          <a:p>
            <a:pPr>
              <a:buNone/>
            </a:pPr>
            <a:r>
              <a:rPr lang="en-US" dirty="0" smtClean="0"/>
              <a:t>                used clinically, </a:t>
            </a:r>
          </a:p>
          <a:p>
            <a:pPr>
              <a:buNone/>
            </a:pPr>
            <a:r>
              <a:rPr lang="en-US" dirty="0" smtClean="0"/>
              <a:t>          (b) </a:t>
            </a:r>
            <a:r>
              <a:rPr lang="en-US" dirty="0" err="1" smtClean="0"/>
              <a:t>hexamethonium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as an inhalant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was used only experimentally, </a:t>
            </a:r>
          </a:p>
          <a:p>
            <a:pPr>
              <a:buNone/>
            </a:pPr>
            <a:r>
              <a:rPr lang="en-US" dirty="0" smtClean="0"/>
              <a:t>		      never clinically, </a:t>
            </a:r>
            <a:endParaRPr lang="th-TH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(</a:t>
            </a:r>
            <a:r>
              <a:rPr lang="en-US" dirty="0"/>
              <a:t>c) </a:t>
            </a:r>
            <a:r>
              <a:rPr lang="en-US" dirty="0">
                <a:solidFill>
                  <a:srgbClr val="FF0000"/>
                </a:solidFill>
              </a:rPr>
              <a:t>the safety </a:t>
            </a:r>
            <a:r>
              <a:rPr lang="en-US" dirty="0"/>
              <a:t>of inhaled </a:t>
            </a:r>
            <a:r>
              <a:rPr lang="en-US" dirty="0" err="1"/>
              <a:t>hexamethonium</a:t>
            </a:r>
            <a:r>
              <a:rPr lang="en-US" dirty="0"/>
              <a:t> 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      </a:t>
            </a:r>
            <a:r>
              <a:rPr lang="en-US" dirty="0" smtClean="0">
                <a:solidFill>
                  <a:srgbClr val="FF0000"/>
                </a:solidFill>
              </a:rPr>
              <a:t>was </a:t>
            </a:r>
            <a:r>
              <a:rPr lang="en-US" dirty="0">
                <a:solidFill>
                  <a:srgbClr val="FF0000"/>
                </a:solidFill>
              </a:rPr>
              <a:t>not known with certainty </a:t>
            </a:r>
            <a:r>
              <a:rPr lang="en-US" dirty="0"/>
              <a:t>since 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      it </a:t>
            </a:r>
            <a:r>
              <a:rPr lang="en-US" dirty="0"/>
              <a:t>was based on published reports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involving </a:t>
            </a:r>
            <a:r>
              <a:rPr lang="en-US" dirty="0"/>
              <a:t>a total of only 20 people, and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(</a:t>
            </a:r>
            <a:r>
              <a:rPr lang="en-US" dirty="0"/>
              <a:t>d) there was a </a:t>
            </a:r>
            <a:r>
              <a:rPr lang="en-US" dirty="0">
                <a:solidFill>
                  <a:srgbClr val="FF0000"/>
                </a:solidFill>
              </a:rPr>
              <a:t>possibility</a:t>
            </a:r>
            <a:r>
              <a:rPr lang="en-US" dirty="0"/>
              <a:t> of serious </a:t>
            </a:r>
            <a:r>
              <a:rPr lang="en-US" dirty="0" smtClean="0"/>
              <a:t>  	adverse event </a:t>
            </a:r>
            <a:r>
              <a:rPr lang="en-US" dirty="0"/>
              <a:t>or death related to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study participation</a:t>
            </a:r>
            <a:r>
              <a:rPr lang="en-US" dirty="0"/>
              <a:t>. </a:t>
            </a:r>
            <a:endParaRPr lang="th-TH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</a:t>
            </a:r>
            <a:r>
              <a:rPr lang="en-US" b="1" dirty="0" smtClean="0"/>
              <a:t>4</a:t>
            </a:r>
            <a:r>
              <a:rPr lang="en-US" b="1" dirty="0"/>
              <a:t>. Was any coercion involved in the </a:t>
            </a:r>
            <a:r>
              <a:rPr lang="en-US" b="1" dirty="0" smtClean="0"/>
              <a:t>  	recruitment </a:t>
            </a:r>
            <a:r>
              <a:rPr lang="en-US" b="1" dirty="0"/>
              <a:t>of the research subject</a:t>
            </a:r>
            <a:r>
              <a:rPr lang="en-US" b="1" dirty="0" smtClean="0"/>
              <a:t>?</a:t>
            </a:r>
          </a:p>
          <a:p>
            <a:pPr>
              <a:buNone/>
            </a:pPr>
            <a:r>
              <a:rPr lang="en-US" dirty="0" smtClean="0"/>
              <a:t>	   - The </a:t>
            </a:r>
            <a:r>
              <a:rPr lang="en-US" dirty="0"/>
              <a:t>committee believes that Ms. Roche </a:t>
            </a:r>
            <a:r>
              <a:rPr lang="en-US" dirty="0" smtClean="0"/>
              <a:t>	was </a:t>
            </a:r>
            <a:r>
              <a:rPr lang="en-US" dirty="0"/>
              <a:t>not coerced to join Dr. </a:t>
            </a:r>
            <a:r>
              <a:rPr lang="en-US" dirty="0" err="1"/>
              <a:t>Togias</a:t>
            </a:r>
            <a:r>
              <a:rPr lang="en-US" dirty="0"/>
              <a:t>’ study. </a:t>
            </a:r>
            <a:r>
              <a:rPr lang="en-US" dirty="0" smtClean="0"/>
              <a:t>	Although </a:t>
            </a:r>
            <a:r>
              <a:rPr lang="en-US" dirty="0"/>
              <a:t>Ms. Roche worked in the Asthma </a:t>
            </a:r>
            <a:r>
              <a:rPr lang="en-US" dirty="0" smtClean="0"/>
              <a:t>	and </a:t>
            </a:r>
            <a:r>
              <a:rPr lang="en-US" dirty="0"/>
              <a:t>Allergy Center,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- </a:t>
            </a:r>
            <a:r>
              <a:rPr lang="en-US" dirty="0" smtClean="0">
                <a:solidFill>
                  <a:srgbClr val="FF0000"/>
                </a:solidFill>
              </a:rPr>
              <a:t>she </a:t>
            </a:r>
            <a:r>
              <a:rPr lang="en-US" dirty="0">
                <a:solidFill>
                  <a:srgbClr val="FF0000"/>
                </a:solidFill>
              </a:rPr>
              <a:t>did not work in the laboratory of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	 </a:t>
            </a:r>
            <a:r>
              <a:rPr lang="en-US" dirty="0" smtClean="0">
                <a:solidFill>
                  <a:srgbClr val="FF0000"/>
                </a:solidFill>
              </a:rPr>
              <a:t>     the </a:t>
            </a:r>
            <a:r>
              <a:rPr lang="en-US" dirty="0">
                <a:solidFill>
                  <a:srgbClr val="FF0000"/>
                </a:solidFill>
              </a:rPr>
              <a:t>investigators who conducted this </a:t>
            </a:r>
            <a:r>
              <a:rPr lang="en-US" dirty="0" smtClean="0">
                <a:solidFill>
                  <a:srgbClr val="FF0000"/>
                </a:solidFill>
              </a:rPr>
              <a:t>	research</a:t>
            </a:r>
            <a:r>
              <a:rPr lang="en-US" dirty="0">
                <a:solidFill>
                  <a:srgbClr val="FF0000"/>
                </a:solidFill>
              </a:rPr>
              <a:t>.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         5. </a:t>
            </a:r>
            <a:r>
              <a:rPr lang="en-US" b="1" dirty="0"/>
              <a:t>Was the study </a:t>
            </a:r>
            <a:r>
              <a:rPr lang="en-US" b="1" dirty="0" smtClean="0"/>
              <a:t>carried out  	 	appropriately?</a:t>
            </a:r>
          </a:p>
          <a:p>
            <a:pPr>
              <a:buNone/>
            </a:pPr>
            <a:r>
              <a:rPr lang="en-US" dirty="0" smtClean="0"/>
              <a:t>         </a:t>
            </a:r>
            <a:r>
              <a:rPr lang="en-US" b="1" dirty="0" smtClean="0"/>
              <a:t>(</a:t>
            </a:r>
            <a:r>
              <a:rPr lang="en-US" b="1" dirty="0"/>
              <a:t>a) Who performed the study</a:t>
            </a:r>
            <a:r>
              <a:rPr lang="en-US" dirty="0" smtClean="0"/>
              <a:t>?</a:t>
            </a:r>
          </a:p>
          <a:p>
            <a:pPr>
              <a:buNone/>
            </a:pPr>
            <a:r>
              <a:rPr lang="en-US" dirty="0" smtClean="0"/>
              <a:t>       - The </a:t>
            </a:r>
            <a:r>
              <a:rPr lang="en-US" dirty="0"/>
              <a:t>study was carried out by a </a:t>
            </a:r>
            <a:r>
              <a:rPr lang="en-US" dirty="0" smtClean="0"/>
              <a:t>	   	postdoctoral </a:t>
            </a:r>
            <a:r>
              <a:rPr lang="en-US" dirty="0"/>
              <a:t>Research Fellow,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Dr</a:t>
            </a:r>
            <a:r>
              <a:rPr lang="en-US" dirty="0"/>
              <a:t>. George </a:t>
            </a:r>
            <a:r>
              <a:rPr lang="en-US" dirty="0" err="1"/>
              <a:t>Pyrgos</a:t>
            </a:r>
            <a:r>
              <a:rPr lang="en-US" dirty="0"/>
              <a:t>, under Dr. </a:t>
            </a:r>
            <a:r>
              <a:rPr lang="en-US" dirty="0" err="1"/>
              <a:t>Togias</a:t>
            </a:r>
            <a:r>
              <a:rPr lang="en-US" dirty="0"/>
              <a:t>’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direct </a:t>
            </a:r>
            <a:r>
              <a:rPr lang="en-US" dirty="0"/>
              <a:t>supervision. </a:t>
            </a:r>
            <a:endParaRPr lang="th-TH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   (</a:t>
            </a:r>
            <a:r>
              <a:rPr lang="en-US" b="1" dirty="0"/>
              <a:t>b) Was the experiment conducted in </a:t>
            </a:r>
            <a:r>
              <a:rPr lang="en-US" b="1" dirty="0" smtClean="0"/>
              <a:t>     accordance </a:t>
            </a:r>
            <a:r>
              <a:rPr lang="en-US" b="1" dirty="0"/>
              <a:t>with the approved protocol</a:t>
            </a:r>
            <a:r>
              <a:rPr lang="en-US" b="1" dirty="0" smtClean="0"/>
              <a:t>?</a:t>
            </a:r>
          </a:p>
          <a:p>
            <a:pPr>
              <a:buNone/>
            </a:pPr>
            <a:r>
              <a:rPr lang="en-US" dirty="0" smtClean="0"/>
              <a:t>	   - A </a:t>
            </a:r>
            <a:r>
              <a:rPr lang="en-US" dirty="0"/>
              <a:t>description of the proposed </a:t>
            </a:r>
            <a:r>
              <a:rPr lang="en-US" dirty="0">
                <a:solidFill>
                  <a:srgbClr val="FF0000"/>
                </a:solidFill>
              </a:rPr>
              <a:t>preparation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      of </a:t>
            </a:r>
            <a:r>
              <a:rPr lang="en-US" dirty="0">
                <a:solidFill>
                  <a:srgbClr val="FF0000"/>
                </a:solidFill>
              </a:rPr>
              <a:t>the </a:t>
            </a:r>
            <a:r>
              <a:rPr lang="en-US" dirty="0" err="1">
                <a:solidFill>
                  <a:srgbClr val="FF0000"/>
                </a:solidFill>
              </a:rPr>
              <a:t>hexamethonium</a:t>
            </a:r>
            <a:r>
              <a:rPr lang="en-US" dirty="0">
                <a:solidFill>
                  <a:srgbClr val="FF0000"/>
                </a:solidFill>
              </a:rPr>
              <a:t> was approved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      by </a:t>
            </a:r>
            <a:r>
              <a:rPr lang="en-US" dirty="0">
                <a:solidFill>
                  <a:srgbClr val="FF0000"/>
                </a:solidFill>
              </a:rPr>
              <a:t>the IRB,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       - but </a:t>
            </a:r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actual preparation </a:t>
            </a:r>
            <a:r>
              <a:rPr lang="en-US" dirty="0" smtClean="0">
                <a:solidFill>
                  <a:srgbClr val="FF0000"/>
                </a:solidFill>
              </a:rPr>
              <a:t>used for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Ms</a:t>
            </a:r>
            <a:r>
              <a:rPr lang="en-US" dirty="0">
                <a:solidFill>
                  <a:srgbClr val="FF0000"/>
                </a:solidFill>
              </a:rPr>
              <a:t>. Roche was modified without 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IRB </a:t>
            </a:r>
            <a:r>
              <a:rPr lang="en-US" dirty="0">
                <a:solidFill>
                  <a:srgbClr val="FF0000"/>
                </a:solidFill>
              </a:rPr>
              <a:t>approval. </a:t>
            </a:r>
            <a:endParaRPr lang="th-TH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- </a:t>
            </a:r>
            <a:r>
              <a:rPr lang="en-US" dirty="0" smtClean="0">
                <a:solidFill>
                  <a:srgbClr val="FF0000"/>
                </a:solidFill>
              </a:rPr>
              <a:t>However</a:t>
            </a:r>
            <a:r>
              <a:rPr lang="en-US" dirty="0">
                <a:solidFill>
                  <a:srgbClr val="FF0000"/>
                </a:solidFill>
              </a:rPr>
              <a:t>,</a:t>
            </a:r>
            <a:r>
              <a:rPr lang="en-US" dirty="0"/>
              <a:t> it is likely that </a:t>
            </a:r>
            <a:r>
              <a:rPr lang="en-US" dirty="0" smtClean="0"/>
              <a:t>the </a:t>
            </a:r>
            <a:r>
              <a:rPr lang="en-US" dirty="0">
                <a:solidFill>
                  <a:srgbClr val="FF0000"/>
                </a:solidFill>
              </a:rPr>
              <a:t>IRB </a:t>
            </a:r>
            <a:r>
              <a:rPr lang="en-US" dirty="0" smtClean="0">
                <a:solidFill>
                  <a:srgbClr val="FF0000"/>
                </a:solidFill>
              </a:rPr>
              <a:t>would  	have approved the </a:t>
            </a:r>
            <a:r>
              <a:rPr lang="en-US" dirty="0">
                <a:solidFill>
                  <a:srgbClr val="FF0000"/>
                </a:solidFill>
              </a:rPr>
              <a:t>changes </a:t>
            </a:r>
            <a:r>
              <a:rPr lang="en-US" dirty="0" smtClean="0">
                <a:solidFill>
                  <a:srgbClr val="FF0000"/>
                </a:solidFill>
              </a:rPr>
              <a:t>in </a:t>
            </a:r>
            <a:r>
              <a:rPr lang="en-US" dirty="0">
                <a:solidFill>
                  <a:srgbClr val="FF0000"/>
                </a:solidFill>
              </a:rPr>
              <a:t>protocol</a:t>
            </a:r>
            <a:r>
              <a:rPr lang="en-US" dirty="0"/>
              <a:t>,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- since </a:t>
            </a:r>
            <a:r>
              <a:rPr lang="en-US" dirty="0"/>
              <a:t>the modifications were made to </a:t>
            </a:r>
            <a:r>
              <a:rPr lang="en-US" dirty="0" smtClean="0"/>
              <a:t>   	improve </a:t>
            </a:r>
            <a:r>
              <a:rPr lang="en-US" dirty="0"/>
              <a:t>subject comfort and </a:t>
            </a:r>
            <a:r>
              <a:rPr lang="en-US" dirty="0" smtClean="0"/>
              <a:t>make </a:t>
            </a:r>
            <a:r>
              <a:rPr lang="en-US" dirty="0"/>
              <a:t>the </a:t>
            </a:r>
            <a:r>
              <a:rPr lang="en-US" dirty="0" smtClean="0"/>
              <a:t>	control </a:t>
            </a:r>
            <a:r>
              <a:rPr lang="en-US" dirty="0"/>
              <a:t>solution </a:t>
            </a:r>
            <a:r>
              <a:rPr lang="en-US" dirty="0" smtClean="0"/>
              <a:t>more </a:t>
            </a:r>
            <a:r>
              <a:rPr lang="en-US" dirty="0"/>
              <a:t>comparable to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the </a:t>
            </a:r>
            <a:r>
              <a:rPr lang="en-US" dirty="0" err="1" smtClean="0"/>
              <a:t>hexamethonium</a:t>
            </a:r>
            <a:r>
              <a:rPr lang="en-US" dirty="0" smtClean="0"/>
              <a:t> solution </a:t>
            </a:r>
            <a:r>
              <a:rPr lang="en-US" dirty="0"/>
              <a:t>in terms of </a:t>
            </a:r>
            <a:r>
              <a:rPr lang="en-US" dirty="0" smtClean="0"/>
              <a:t>	</a:t>
            </a:r>
            <a:r>
              <a:rPr lang="en-US" sz="3600" dirty="0" err="1" smtClean="0"/>
              <a:t>osmolarity</a:t>
            </a:r>
            <a:r>
              <a:rPr lang="en-US" sz="3600" dirty="0"/>
              <a:t>. </a:t>
            </a:r>
            <a:endParaRPr lang="th-TH" sz="36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    (</a:t>
            </a:r>
            <a:r>
              <a:rPr lang="en-US" b="1" dirty="0"/>
              <a:t>c) What were the results in the three </a:t>
            </a:r>
            <a:r>
              <a:rPr lang="en-US" b="1" dirty="0" smtClean="0"/>
              <a:t>              	research </a:t>
            </a:r>
            <a:r>
              <a:rPr lang="en-US" b="1" dirty="0"/>
              <a:t>subjects</a:t>
            </a:r>
            <a:r>
              <a:rPr lang="en-US" dirty="0" smtClean="0"/>
              <a:t>?</a:t>
            </a:r>
          </a:p>
          <a:p>
            <a:pPr>
              <a:buNone/>
            </a:pPr>
            <a:r>
              <a:rPr lang="en-US" dirty="0" smtClean="0"/>
              <a:t>        - Dr</a:t>
            </a:r>
            <a:r>
              <a:rPr lang="en-US" dirty="0"/>
              <a:t>. </a:t>
            </a:r>
            <a:r>
              <a:rPr lang="en-US" dirty="0" err="1"/>
              <a:t>Togias</a:t>
            </a:r>
            <a:r>
              <a:rPr lang="en-US" dirty="0"/>
              <a:t> </a:t>
            </a:r>
            <a:r>
              <a:rPr lang="en-US" sz="4000" dirty="0">
                <a:solidFill>
                  <a:srgbClr val="FF0000"/>
                </a:solidFill>
              </a:rPr>
              <a:t>did not inform the IRB </a:t>
            </a:r>
            <a:endParaRPr lang="en-US" sz="4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that Subject </a:t>
            </a:r>
            <a:r>
              <a:rPr lang="en-US" dirty="0">
                <a:solidFill>
                  <a:srgbClr val="FF0000"/>
                </a:solidFill>
              </a:rPr>
              <a:t>#1 developed a cough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          </a:t>
            </a:r>
            <a:r>
              <a:rPr lang="en-US" dirty="0" smtClean="0">
                <a:solidFill>
                  <a:srgbClr val="FF0000"/>
                </a:solidFill>
              </a:rPr>
              <a:t>and </a:t>
            </a:r>
            <a:r>
              <a:rPr lang="en-US" dirty="0" err="1" smtClean="0">
                <a:solidFill>
                  <a:srgbClr val="FF0000"/>
                </a:solidFill>
              </a:rPr>
              <a:t>exertional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dyspnea</a:t>
            </a:r>
            <a:r>
              <a:rPr lang="en-US" dirty="0">
                <a:solidFill>
                  <a:srgbClr val="FF0000"/>
                </a:solidFill>
              </a:rPr>
              <a:t> lasting </a:t>
            </a:r>
            <a:r>
              <a:rPr lang="en-US" dirty="0" smtClean="0">
                <a:solidFill>
                  <a:srgbClr val="FF0000"/>
                </a:solidFill>
              </a:rPr>
              <a:t>1 </a:t>
            </a:r>
            <a:r>
              <a:rPr lang="en-US" dirty="0">
                <a:solidFill>
                  <a:srgbClr val="FF0000"/>
                </a:solidFill>
              </a:rPr>
              <a:t>week </a:t>
            </a:r>
            <a:r>
              <a:rPr lang="en-US" dirty="0" smtClean="0">
                <a:solidFill>
                  <a:srgbClr val="FF0000"/>
                </a:solidFill>
              </a:rPr>
              <a:t>	following </a:t>
            </a:r>
            <a:r>
              <a:rPr lang="en-US" dirty="0">
                <a:solidFill>
                  <a:srgbClr val="FF0000"/>
                </a:solidFill>
              </a:rPr>
              <a:t>exposure to </a:t>
            </a:r>
            <a:r>
              <a:rPr lang="en-US" dirty="0" err="1" smtClean="0">
                <a:solidFill>
                  <a:srgbClr val="FF0000"/>
                </a:solidFill>
              </a:rPr>
              <a:t>hexamethonium</a:t>
            </a:r>
            <a:r>
              <a:rPr lang="en-US" dirty="0" smtClean="0">
                <a:solidFill>
                  <a:srgbClr val="FF0000"/>
                </a:solidFill>
              </a:rPr>
              <a:t> 	</a:t>
            </a:r>
            <a:endParaRPr lang="th-TH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- was recruited as a normal volunteer in </a:t>
            </a:r>
          </a:p>
          <a:p>
            <a:pPr>
              <a:buNone/>
            </a:pPr>
            <a:r>
              <a:rPr lang="en-US" dirty="0" smtClean="0"/>
              <a:t>          an NIH-funded study of asthma </a:t>
            </a:r>
          </a:p>
          <a:p>
            <a:pPr>
              <a:buNone/>
            </a:pPr>
            <a:r>
              <a:rPr lang="en-US" dirty="0" smtClean="0"/>
              <a:t>          directed by Dr. </a:t>
            </a:r>
            <a:r>
              <a:rPr lang="en-US" dirty="0" err="1" smtClean="0"/>
              <a:t>Alkis</a:t>
            </a:r>
            <a:r>
              <a:rPr lang="en-US" dirty="0" smtClean="0"/>
              <a:t> </a:t>
            </a:r>
            <a:r>
              <a:rPr lang="en-US" dirty="0" err="1" smtClean="0"/>
              <a:t>Togias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(NIH=the National Institute of Health)</a:t>
            </a:r>
            <a:endParaRPr lang="th-TH" b="1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</a:t>
            </a:r>
          </a:p>
          <a:p>
            <a:pPr>
              <a:buNone/>
            </a:pPr>
            <a:r>
              <a:rPr lang="en-US" dirty="0" smtClean="0"/>
              <a:t>        </a:t>
            </a:r>
          </a:p>
          <a:p>
            <a:pPr>
              <a:buNone/>
            </a:pPr>
            <a:r>
              <a:rPr lang="en-US" dirty="0" smtClean="0"/>
              <a:t>       - until after Ms. Roche developed </a:t>
            </a:r>
          </a:p>
          <a:p>
            <a:pPr>
              <a:buNone/>
            </a:pPr>
            <a:r>
              <a:rPr lang="en-US" dirty="0" smtClean="0"/>
              <a:t>          a significant adverse pulmonary 	complication and was admitted to </a:t>
            </a:r>
          </a:p>
          <a:p>
            <a:pPr>
              <a:buNone/>
            </a:pPr>
            <a:r>
              <a:rPr lang="en-US" dirty="0" smtClean="0"/>
              <a:t>          the hospital.</a:t>
            </a:r>
            <a:endParaRPr lang="th-TH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- He </a:t>
            </a:r>
            <a:r>
              <a:rPr lang="en-US" dirty="0"/>
              <a:t>explained that </a:t>
            </a:r>
            <a:r>
              <a:rPr lang="en-US" dirty="0">
                <a:solidFill>
                  <a:srgbClr val="FF0000"/>
                </a:solidFill>
              </a:rPr>
              <a:t>the adverse event </a:t>
            </a:r>
            <a:r>
              <a:rPr lang="en-US" dirty="0" smtClean="0">
                <a:solidFill>
                  <a:srgbClr val="FF0000"/>
                </a:solidFill>
              </a:rPr>
              <a:t>   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in Subject </a:t>
            </a:r>
            <a:r>
              <a:rPr lang="en-US" dirty="0">
                <a:solidFill>
                  <a:srgbClr val="FF0000"/>
                </a:solidFill>
              </a:rPr>
              <a:t>#1 was not an </a:t>
            </a:r>
            <a:r>
              <a:rPr lang="en-US" dirty="0" smtClean="0">
                <a:solidFill>
                  <a:srgbClr val="FF0000"/>
                </a:solidFill>
              </a:rPr>
              <a:t>"</a:t>
            </a:r>
            <a:r>
              <a:rPr lang="en-US" dirty="0">
                <a:solidFill>
                  <a:srgbClr val="FF0000"/>
                </a:solidFill>
              </a:rPr>
              <a:t>unexpected </a:t>
            </a:r>
            <a:r>
              <a:rPr lang="en-US" dirty="0" smtClean="0">
                <a:solidFill>
                  <a:srgbClr val="FF0000"/>
                </a:solidFill>
              </a:rPr>
              <a:t>	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and serious </a:t>
            </a:r>
            <a:r>
              <a:rPr lang="en-US" dirty="0">
                <a:solidFill>
                  <a:srgbClr val="FF0000"/>
                </a:solidFill>
              </a:rPr>
              <a:t>adverse </a:t>
            </a:r>
            <a:r>
              <a:rPr lang="en-US" dirty="0" smtClean="0">
                <a:solidFill>
                  <a:srgbClr val="FF0000"/>
                </a:solidFill>
              </a:rPr>
              <a:t>event</a:t>
            </a:r>
            <a:r>
              <a:rPr lang="en-US" dirty="0">
                <a:solidFill>
                  <a:srgbClr val="FF0000"/>
                </a:solidFill>
              </a:rPr>
              <a:t>,"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	    - because </a:t>
            </a:r>
            <a:r>
              <a:rPr lang="en-US" dirty="0"/>
              <a:t>it was </a:t>
            </a:r>
            <a:r>
              <a:rPr lang="en-US" dirty="0" smtClean="0"/>
              <a:t>self-limited and required </a:t>
            </a:r>
          </a:p>
          <a:p>
            <a:pPr>
              <a:buNone/>
            </a:pPr>
            <a:r>
              <a:rPr lang="en-US" dirty="0" smtClean="0"/>
              <a:t> 	      no </a:t>
            </a:r>
            <a:r>
              <a:rPr lang="en-US" dirty="0"/>
              <a:t>treatment and </a:t>
            </a:r>
            <a:r>
              <a:rPr lang="en-US" dirty="0" smtClean="0"/>
              <a:t>therefore did not </a:t>
            </a:r>
          </a:p>
          <a:p>
            <a:pPr>
              <a:buNone/>
            </a:pPr>
            <a:r>
              <a:rPr lang="en-US" dirty="0" smtClean="0"/>
              <a:t>          require immediate </a:t>
            </a:r>
            <a:r>
              <a:rPr lang="en-US" dirty="0"/>
              <a:t>reporting </a:t>
            </a:r>
            <a:r>
              <a:rPr lang="en-US" dirty="0" smtClean="0"/>
              <a:t>to </a:t>
            </a:r>
            <a:r>
              <a:rPr lang="en-US" dirty="0"/>
              <a:t>the IRB.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</a:t>
            </a:r>
            <a:endParaRPr lang="th-TH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He further explained that </a:t>
            </a:r>
          </a:p>
          <a:p>
            <a:pPr>
              <a:buNone/>
            </a:pPr>
            <a:r>
              <a:rPr lang="en-US" dirty="0" smtClean="0"/>
              <a:t>        - </a:t>
            </a:r>
            <a:r>
              <a:rPr lang="en-US" dirty="0" smtClean="0">
                <a:solidFill>
                  <a:srgbClr val="FF0000"/>
                </a:solidFill>
              </a:rPr>
              <a:t>he thought </a:t>
            </a:r>
            <a:r>
              <a:rPr lang="en-US" dirty="0" smtClean="0"/>
              <a:t>the symptoms were </a:t>
            </a:r>
          </a:p>
          <a:p>
            <a:pPr>
              <a:buNone/>
            </a:pPr>
            <a:r>
              <a:rPr lang="en-US" dirty="0" smtClean="0"/>
              <a:t>          related to a URI which was prevalent </a:t>
            </a:r>
          </a:p>
          <a:p>
            <a:pPr>
              <a:buNone/>
            </a:pPr>
            <a:r>
              <a:rPr lang="en-US" dirty="0" smtClean="0"/>
              <a:t>          in the A&amp;AC or </a:t>
            </a:r>
          </a:p>
          <a:p>
            <a:pPr>
              <a:buNone/>
            </a:pPr>
            <a:r>
              <a:rPr lang="en-US" dirty="0" smtClean="0"/>
              <a:t>        - possibly to the low pH of the 	</a:t>
            </a:r>
            <a:r>
              <a:rPr lang="en-US" dirty="0" err="1" smtClean="0"/>
              <a:t>hexamethonium</a:t>
            </a:r>
            <a:r>
              <a:rPr lang="en-US" dirty="0" smtClean="0"/>
              <a:t> solution</a:t>
            </a:r>
            <a:endParaRPr lang="th-TH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      Dr</a:t>
            </a:r>
            <a:r>
              <a:rPr lang="en-US" dirty="0"/>
              <a:t>. </a:t>
            </a:r>
            <a:r>
              <a:rPr lang="en-US" dirty="0" err="1"/>
              <a:t>Togias</a:t>
            </a:r>
            <a:r>
              <a:rPr lang="en-US" dirty="0"/>
              <a:t> also said that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- he </a:t>
            </a:r>
            <a:r>
              <a:rPr lang="en-US" dirty="0"/>
              <a:t>did not </a:t>
            </a:r>
            <a:r>
              <a:rPr lang="en-US" dirty="0" smtClean="0"/>
              <a:t>seriously </a:t>
            </a:r>
            <a:r>
              <a:rPr lang="en-US" dirty="0"/>
              <a:t>consider </a:t>
            </a:r>
            <a:r>
              <a:rPr lang="en-US" dirty="0" smtClean="0"/>
              <a:t>the 	possibility </a:t>
            </a:r>
            <a:r>
              <a:rPr lang="en-US" dirty="0"/>
              <a:t>of </a:t>
            </a:r>
            <a:r>
              <a:rPr lang="en-US" dirty="0" err="1" smtClean="0"/>
              <a:t>hexamethonium</a:t>
            </a:r>
            <a:r>
              <a:rPr lang="en-US" dirty="0" smtClean="0"/>
              <a:t> </a:t>
            </a:r>
            <a:r>
              <a:rPr lang="en-US" dirty="0"/>
              <a:t>toxicity.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- Subject </a:t>
            </a:r>
            <a:r>
              <a:rPr lang="en-US" dirty="0"/>
              <a:t>#2 was exposed </a:t>
            </a:r>
            <a:r>
              <a:rPr lang="en-US" dirty="0" smtClean="0"/>
              <a:t>to 	</a:t>
            </a:r>
            <a:r>
              <a:rPr lang="en-US" dirty="0" err="1" smtClean="0"/>
              <a:t>hexamethonium</a:t>
            </a:r>
            <a:r>
              <a:rPr lang="en-US" dirty="0" smtClean="0"/>
              <a:t> while </a:t>
            </a:r>
            <a:r>
              <a:rPr lang="en-US" dirty="0"/>
              <a:t>Subject #</a:t>
            </a:r>
            <a:r>
              <a:rPr lang="en-US" dirty="0" smtClean="0"/>
              <a:t>1 still </a:t>
            </a:r>
            <a:r>
              <a:rPr lang="en-US" dirty="0"/>
              <a:t>had </a:t>
            </a:r>
            <a:r>
              <a:rPr lang="en-US" dirty="0" smtClean="0"/>
              <a:t>	pulmonary symptoms</a:t>
            </a:r>
            <a:r>
              <a:rPr lang="en-US" dirty="0"/>
              <a:t>. </a:t>
            </a: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    </a:t>
            </a:r>
            <a:r>
              <a:rPr lang="en-US" dirty="0" smtClean="0">
                <a:solidFill>
                  <a:srgbClr val="FF0000"/>
                </a:solidFill>
              </a:rPr>
              <a:t>- Subject </a:t>
            </a:r>
            <a:r>
              <a:rPr lang="en-US" dirty="0">
                <a:solidFill>
                  <a:srgbClr val="FF0000"/>
                </a:solidFill>
              </a:rPr>
              <a:t>#2 did not report any symptoms. </a:t>
            </a:r>
            <a:endParaRPr lang="th-TH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- </a:t>
            </a:r>
            <a:r>
              <a:rPr lang="en-US" dirty="0" smtClean="0">
                <a:solidFill>
                  <a:srgbClr val="FF0000"/>
                </a:solidFill>
              </a:rPr>
              <a:t>Subject </a:t>
            </a:r>
            <a:r>
              <a:rPr lang="en-US" dirty="0">
                <a:solidFill>
                  <a:srgbClr val="FF0000"/>
                </a:solidFill>
              </a:rPr>
              <a:t>#3 (Ms. Roche) was </a:t>
            </a:r>
            <a:r>
              <a:rPr lang="en-US" dirty="0" smtClean="0">
                <a:solidFill>
                  <a:srgbClr val="FF0000"/>
                </a:solidFill>
              </a:rPr>
              <a:t> exposed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1 day after </a:t>
            </a:r>
            <a:r>
              <a:rPr lang="en-US" dirty="0">
                <a:solidFill>
                  <a:srgbClr val="FF0000"/>
                </a:solidFill>
              </a:rPr>
              <a:t>the symptoms </a:t>
            </a:r>
            <a:r>
              <a:rPr lang="en-US" dirty="0" smtClean="0">
                <a:solidFill>
                  <a:srgbClr val="FF0000"/>
                </a:solidFill>
              </a:rPr>
              <a:t>disappeared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in </a:t>
            </a:r>
            <a:r>
              <a:rPr lang="en-US" dirty="0">
                <a:solidFill>
                  <a:srgbClr val="FF0000"/>
                </a:solidFill>
              </a:rPr>
              <a:t>Subject #1.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- The </a:t>
            </a:r>
            <a:r>
              <a:rPr lang="en-US" dirty="0"/>
              <a:t>committee believes </a:t>
            </a:r>
            <a:r>
              <a:rPr lang="en-US" dirty="0" smtClean="0"/>
              <a:t>that</a:t>
            </a:r>
          </a:p>
          <a:p>
            <a:pPr>
              <a:buNone/>
            </a:pPr>
            <a:r>
              <a:rPr lang="en-US" dirty="0" smtClean="0"/>
              <a:t>          </a:t>
            </a:r>
            <a:r>
              <a:rPr lang="en-US" dirty="0" smtClean="0">
                <a:solidFill>
                  <a:srgbClr val="FF0000"/>
                </a:solidFill>
              </a:rPr>
              <a:t>Dr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dirty="0" err="1">
                <a:solidFill>
                  <a:srgbClr val="FF0000"/>
                </a:solidFill>
              </a:rPr>
              <a:t>Togias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should </a:t>
            </a:r>
            <a:r>
              <a:rPr lang="en-US" dirty="0">
                <a:solidFill>
                  <a:srgbClr val="FF0000"/>
                </a:solidFill>
              </a:rPr>
              <a:t>have considered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the </a:t>
            </a:r>
            <a:r>
              <a:rPr lang="en-US" dirty="0">
                <a:solidFill>
                  <a:srgbClr val="FF0000"/>
                </a:solidFill>
              </a:rPr>
              <a:t>possibility of </a:t>
            </a:r>
            <a:r>
              <a:rPr lang="en-US" dirty="0" err="1" smtClean="0">
                <a:solidFill>
                  <a:srgbClr val="FF0000"/>
                </a:solidFill>
              </a:rPr>
              <a:t>hexamethonium</a:t>
            </a:r>
            <a:r>
              <a:rPr lang="en-US" dirty="0" smtClean="0">
                <a:solidFill>
                  <a:srgbClr val="FF0000"/>
                </a:solidFill>
              </a:rPr>
              <a:t>-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induced </a:t>
            </a:r>
            <a:r>
              <a:rPr lang="en-US" dirty="0">
                <a:solidFill>
                  <a:srgbClr val="FF0000"/>
                </a:solidFill>
              </a:rPr>
              <a:t>pulmonary </a:t>
            </a:r>
            <a:r>
              <a:rPr lang="en-US" dirty="0" smtClean="0">
                <a:solidFill>
                  <a:srgbClr val="FF0000"/>
                </a:solidFill>
              </a:rPr>
              <a:t>toxicity </a:t>
            </a:r>
            <a:r>
              <a:rPr lang="en-US" dirty="0">
                <a:solidFill>
                  <a:srgbClr val="FF0000"/>
                </a:solidFill>
              </a:rPr>
              <a:t>in Subject #1. </a:t>
            </a:r>
            <a:endParaRPr lang="th-TH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- Most </a:t>
            </a:r>
            <a:r>
              <a:rPr lang="en-US" dirty="0"/>
              <a:t>members believe that </a:t>
            </a:r>
            <a:r>
              <a:rPr lang="en-US" dirty="0" smtClean="0">
                <a:solidFill>
                  <a:srgbClr val="FF0000"/>
                </a:solidFill>
              </a:rPr>
              <a:t>he </a:t>
            </a:r>
            <a:r>
              <a:rPr lang="en-US" dirty="0">
                <a:solidFill>
                  <a:srgbClr val="FF0000"/>
                </a:solidFill>
              </a:rPr>
              <a:t>should </a:t>
            </a:r>
            <a:r>
              <a:rPr lang="en-US" dirty="0" smtClean="0">
                <a:solidFill>
                  <a:srgbClr val="FF0000"/>
                </a:solidFill>
              </a:rPr>
              <a:t>	have </a:t>
            </a:r>
            <a:r>
              <a:rPr lang="en-US" dirty="0">
                <a:solidFill>
                  <a:srgbClr val="FF0000"/>
                </a:solidFill>
              </a:rPr>
              <a:t>reported the event </a:t>
            </a:r>
            <a:r>
              <a:rPr lang="en-US" dirty="0" smtClean="0">
                <a:solidFill>
                  <a:srgbClr val="FF0000"/>
                </a:solidFill>
              </a:rPr>
              <a:t>promptly </a:t>
            </a:r>
            <a:r>
              <a:rPr lang="en-US" dirty="0">
                <a:solidFill>
                  <a:srgbClr val="FF0000"/>
                </a:solidFill>
              </a:rPr>
              <a:t>to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the </a:t>
            </a:r>
            <a:r>
              <a:rPr lang="en-US" dirty="0">
                <a:solidFill>
                  <a:srgbClr val="FF0000"/>
                </a:solidFill>
              </a:rPr>
              <a:t>IRB,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        - </a:t>
            </a:r>
            <a:r>
              <a:rPr lang="en-US" dirty="0" smtClean="0">
                <a:solidFill>
                  <a:srgbClr val="FF0000"/>
                </a:solidFill>
              </a:rPr>
              <a:t>delayed</a:t>
            </a:r>
            <a:r>
              <a:rPr lang="en-US" dirty="0" smtClean="0"/>
              <a:t> </a:t>
            </a:r>
            <a:r>
              <a:rPr lang="en-US" dirty="0"/>
              <a:t>the exposure of </a:t>
            </a:r>
            <a:r>
              <a:rPr lang="en-US" dirty="0" smtClean="0"/>
              <a:t>the next </a:t>
            </a:r>
            <a:r>
              <a:rPr lang="en-US" dirty="0"/>
              <a:t>subject </a:t>
            </a:r>
            <a:r>
              <a:rPr lang="en-US" dirty="0" smtClean="0"/>
              <a:t>	to </a:t>
            </a:r>
            <a:r>
              <a:rPr lang="en-US" dirty="0" err="1"/>
              <a:t>hexamethonium</a:t>
            </a:r>
            <a:r>
              <a:rPr lang="en-US" dirty="0"/>
              <a:t> </a:t>
            </a:r>
            <a:r>
              <a:rPr lang="en-US" dirty="0" smtClean="0"/>
              <a:t>until the </a:t>
            </a:r>
            <a:r>
              <a:rPr lang="en-US" dirty="0"/>
              <a:t>symptoms </a:t>
            </a:r>
            <a:r>
              <a:rPr lang="en-US" dirty="0" smtClean="0"/>
              <a:t>	resolved </a:t>
            </a:r>
            <a:r>
              <a:rPr lang="en-US" dirty="0"/>
              <a:t>in </a:t>
            </a:r>
            <a:r>
              <a:rPr lang="en-US" dirty="0" smtClean="0"/>
              <a:t>subject </a:t>
            </a:r>
            <a:r>
              <a:rPr lang="en-US" dirty="0"/>
              <a:t>#1,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endParaRPr lang="th-TH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- and </a:t>
            </a:r>
            <a:r>
              <a:rPr lang="en-US" dirty="0" smtClean="0">
                <a:solidFill>
                  <a:srgbClr val="FF0000"/>
                </a:solidFill>
              </a:rPr>
              <a:t>searched more comprehensively</a:t>
            </a:r>
          </a:p>
          <a:p>
            <a:pPr>
              <a:buNone/>
            </a:pPr>
            <a:r>
              <a:rPr lang="en-US" dirty="0" smtClean="0"/>
              <a:t>          for previous reports of </a:t>
            </a:r>
            <a:r>
              <a:rPr lang="en-US" dirty="0" err="1" smtClean="0"/>
              <a:t>hexamethonium</a:t>
            </a:r>
            <a:r>
              <a:rPr lang="en-US" dirty="0" smtClean="0"/>
              <a:t>-	induced pulmonary toxicity.</a:t>
            </a:r>
            <a:endParaRPr lang="th-TH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	6</a:t>
            </a:r>
            <a:r>
              <a:rPr lang="en-US" b="1" dirty="0"/>
              <a:t>. Was medical care provided promptly 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        and </a:t>
            </a:r>
            <a:r>
              <a:rPr lang="en-US" b="1" dirty="0"/>
              <a:t>appropriately</a:t>
            </a:r>
            <a:r>
              <a:rPr lang="en-US" b="1" dirty="0" smtClean="0"/>
              <a:t>?</a:t>
            </a:r>
          </a:p>
          <a:p>
            <a:pPr>
              <a:buNone/>
            </a:pPr>
            <a:r>
              <a:rPr lang="en-US" dirty="0" smtClean="0"/>
              <a:t>     - The </a:t>
            </a:r>
            <a:r>
              <a:rPr lang="en-US" dirty="0"/>
              <a:t>committee believes </a:t>
            </a:r>
            <a:r>
              <a:rPr lang="en-US" dirty="0" smtClean="0"/>
              <a:t>that  medical care</a:t>
            </a:r>
          </a:p>
          <a:p>
            <a:pPr>
              <a:buNone/>
            </a:pPr>
            <a:r>
              <a:rPr lang="en-US" dirty="0" smtClean="0"/>
              <a:t>        was </a:t>
            </a:r>
            <a:r>
              <a:rPr lang="en-US" dirty="0"/>
              <a:t>delivered </a:t>
            </a:r>
            <a:r>
              <a:rPr lang="en-US" dirty="0" smtClean="0">
                <a:solidFill>
                  <a:srgbClr val="FF0000"/>
                </a:solidFill>
              </a:rPr>
              <a:t>promptly </a:t>
            </a:r>
            <a:r>
              <a:rPr lang="en-US" dirty="0">
                <a:solidFill>
                  <a:srgbClr val="FF0000"/>
                </a:solidFill>
              </a:rPr>
              <a:t>and </a:t>
            </a:r>
            <a:r>
              <a:rPr lang="en-US" dirty="0" smtClean="0">
                <a:solidFill>
                  <a:srgbClr val="FF0000"/>
                </a:solidFill>
              </a:rPr>
              <a:t>appropriately </a:t>
            </a:r>
          </a:p>
          <a:p>
            <a:pPr>
              <a:buNone/>
            </a:pPr>
            <a:r>
              <a:rPr lang="en-US" dirty="0" smtClean="0"/>
              <a:t>        at </a:t>
            </a:r>
            <a:r>
              <a:rPr lang="en-US" dirty="0"/>
              <a:t>the </a:t>
            </a:r>
            <a:r>
              <a:rPr lang="en-US" dirty="0" smtClean="0"/>
              <a:t>JHBMC, independent </a:t>
            </a:r>
            <a:r>
              <a:rPr lang="en-US" dirty="0"/>
              <a:t>of the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research team</a:t>
            </a:r>
            <a:r>
              <a:rPr lang="en-US" dirty="0"/>
              <a:t>. </a:t>
            </a:r>
            <a:endParaRPr lang="th-TH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      7</a:t>
            </a:r>
            <a:r>
              <a:rPr lang="en-US" b="1" dirty="0"/>
              <a:t>. What was the cause of the serious </a:t>
            </a:r>
            <a:r>
              <a:rPr lang="en-US" b="1" dirty="0" smtClean="0"/>
              <a:t>  	adverse </a:t>
            </a:r>
            <a:r>
              <a:rPr lang="en-US" b="1" dirty="0"/>
              <a:t>event</a:t>
            </a:r>
            <a:r>
              <a:rPr lang="en-US" b="1" dirty="0" smtClean="0"/>
              <a:t>?</a:t>
            </a:r>
          </a:p>
          <a:p>
            <a:pPr>
              <a:buNone/>
            </a:pPr>
            <a:r>
              <a:rPr lang="en-US" dirty="0" smtClean="0"/>
              <a:t>	    - The </a:t>
            </a:r>
            <a:r>
              <a:rPr lang="en-US" dirty="0"/>
              <a:t>autopsy on Ms. Roche </a:t>
            </a:r>
            <a:r>
              <a:rPr lang="en-US" dirty="0" smtClean="0"/>
              <a:t>demonstrated 	diffuse </a:t>
            </a:r>
            <a:r>
              <a:rPr lang="en-US" dirty="0"/>
              <a:t>alveolar </a:t>
            </a:r>
            <a:r>
              <a:rPr lang="en-US" dirty="0" smtClean="0"/>
              <a:t>damage but </a:t>
            </a:r>
            <a:r>
              <a:rPr lang="en-US" dirty="0"/>
              <a:t>provided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</a:t>
            </a:r>
            <a:r>
              <a:rPr lang="en-US" dirty="0" smtClean="0">
                <a:solidFill>
                  <a:srgbClr val="FF0000"/>
                </a:solidFill>
              </a:rPr>
              <a:t>no specific </a:t>
            </a:r>
            <a:r>
              <a:rPr lang="en-US" dirty="0">
                <a:solidFill>
                  <a:srgbClr val="FF0000"/>
                </a:solidFill>
              </a:rPr>
              <a:t>etiologic </a:t>
            </a:r>
            <a:r>
              <a:rPr lang="en-US" dirty="0" smtClean="0">
                <a:solidFill>
                  <a:srgbClr val="FF0000"/>
                </a:solidFill>
              </a:rPr>
              <a:t>diagnosis</a:t>
            </a:r>
            <a:r>
              <a:rPr lang="en-US" dirty="0">
                <a:solidFill>
                  <a:srgbClr val="FF0000"/>
                </a:solidFill>
              </a:rPr>
              <a:t>.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	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The committee also believes that </a:t>
            </a:r>
          </a:p>
          <a:p>
            <a:pPr>
              <a:buNone/>
            </a:pPr>
            <a:r>
              <a:rPr lang="en-US" dirty="0" smtClean="0"/>
              <a:t>        - the death was most likely </a:t>
            </a:r>
            <a:r>
              <a:rPr lang="en-US" dirty="0" smtClean="0">
                <a:solidFill>
                  <a:srgbClr val="FF0000"/>
                </a:solidFill>
              </a:rPr>
              <a:t>the result of 	participation in the </a:t>
            </a:r>
            <a:r>
              <a:rPr lang="en-US" dirty="0" err="1" smtClean="0">
                <a:solidFill>
                  <a:srgbClr val="FF0000"/>
                </a:solidFill>
              </a:rPr>
              <a:t>hexamethonium</a:t>
            </a:r>
            <a:r>
              <a:rPr lang="en-US" dirty="0" smtClean="0">
                <a:solidFill>
                  <a:srgbClr val="FF0000"/>
                </a:solidFill>
              </a:rPr>
              <a:t> phase 	of the experiment. 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   The </a:t>
            </a:r>
            <a:r>
              <a:rPr lang="en-US" dirty="0"/>
              <a:t>purpose of the study was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to </a:t>
            </a:r>
            <a:r>
              <a:rPr lang="en-US" dirty="0">
                <a:solidFill>
                  <a:srgbClr val="FF0000"/>
                </a:solidFill>
              </a:rPr>
              <a:t>understand </a:t>
            </a:r>
            <a:r>
              <a:rPr lang="en-US" dirty="0" smtClean="0">
                <a:solidFill>
                  <a:srgbClr val="FF0000"/>
                </a:solidFill>
              </a:rPr>
              <a:t>how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1. </a:t>
            </a:r>
            <a:r>
              <a:rPr lang="en-US" dirty="0" err="1" smtClean="0"/>
              <a:t>bronchodilation</a:t>
            </a:r>
            <a:r>
              <a:rPr lang="en-US" dirty="0" smtClean="0"/>
              <a:t> </a:t>
            </a:r>
            <a:r>
              <a:rPr lang="en-US" dirty="0"/>
              <a:t>is maintained in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normal </a:t>
            </a:r>
            <a:r>
              <a:rPr lang="en-US" dirty="0"/>
              <a:t>people by deep inspirations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in </a:t>
            </a:r>
            <a:r>
              <a:rPr lang="en-US" dirty="0"/>
              <a:t>the face of a </a:t>
            </a:r>
            <a:r>
              <a:rPr lang="en-US" dirty="0" err="1"/>
              <a:t>bronchoconstrictive</a:t>
            </a:r>
            <a:r>
              <a:rPr lang="en-US" dirty="0"/>
              <a:t> </a:t>
            </a:r>
            <a:r>
              <a:rPr lang="en-US" dirty="0" smtClean="0"/>
              <a:t>        	    stimulus</a:t>
            </a:r>
            <a:r>
              <a:rPr lang="en-US" dirty="0"/>
              <a:t>,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2. bronchial </a:t>
            </a:r>
            <a:r>
              <a:rPr lang="en-US" dirty="0"/>
              <a:t>wall nerves and </a:t>
            </a:r>
            <a:r>
              <a:rPr lang="en-US" dirty="0" smtClean="0"/>
              <a:t>nitric </a:t>
            </a:r>
            <a:r>
              <a:rPr lang="en-US" dirty="0"/>
              <a:t>oxide </a:t>
            </a:r>
            <a:r>
              <a:rPr lang="en-US" dirty="0" smtClean="0"/>
              <a:t>  	    release </a:t>
            </a:r>
            <a:r>
              <a:rPr lang="en-US" dirty="0"/>
              <a:t>play important roles </a:t>
            </a:r>
            <a:r>
              <a:rPr lang="en-US" dirty="0" smtClean="0"/>
              <a:t>in </a:t>
            </a:r>
            <a:r>
              <a:rPr lang="en-US" dirty="0"/>
              <a:t>this </a:t>
            </a:r>
            <a:r>
              <a:rPr lang="en-US" dirty="0" smtClean="0"/>
              <a:t>	  	    process</a:t>
            </a:r>
            <a:r>
              <a:rPr lang="en-US" dirty="0"/>
              <a:t>. </a:t>
            </a:r>
            <a:endParaRPr lang="th-TH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      This </a:t>
            </a:r>
            <a:r>
              <a:rPr lang="en-US" dirty="0"/>
              <a:t>belief is based on the following </a:t>
            </a:r>
            <a:r>
              <a:rPr lang="en-US" dirty="0" smtClean="0"/>
              <a:t>	considerations</a:t>
            </a:r>
            <a:r>
              <a:rPr lang="en-US" dirty="0"/>
              <a:t>: 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dirty="0"/>
              <a:t>a) </a:t>
            </a:r>
            <a:r>
              <a:rPr lang="en-US" dirty="0">
                <a:solidFill>
                  <a:srgbClr val="FF0000"/>
                </a:solidFill>
              </a:rPr>
              <a:t>the timing </a:t>
            </a:r>
            <a:r>
              <a:rPr lang="en-US" dirty="0"/>
              <a:t>between </a:t>
            </a:r>
            <a:r>
              <a:rPr lang="en-US" dirty="0" err="1"/>
              <a:t>hexamethonium</a:t>
            </a:r>
            <a:r>
              <a:rPr lang="en-US" dirty="0"/>
              <a:t> </a:t>
            </a:r>
            <a:r>
              <a:rPr lang="en-US" dirty="0" smtClean="0"/>
              <a:t>	inhalation </a:t>
            </a:r>
            <a:r>
              <a:rPr lang="en-US" dirty="0"/>
              <a:t>and the development of </a:t>
            </a:r>
            <a:r>
              <a:rPr lang="en-US" dirty="0" smtClean="0"/>
              <a:t>	pulmonary </a:t>
            </a:r>
            <a:r>
              <a:rPr lang="en-US" dirty="0"/>
              <a:t>symptoms, 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dirty="0"/>
              <a:t>b) </a:t>
            </a:r>
            <a:r>
              <a:rPr lang="en-US" dirty="0">
                <a:solidFill>
                  <a:srgbClr val="FF0000"/>
                </a:solidFill>
              </a:rPr>
              <a:t>the lack of any identifiable cause,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including </a:t>
            </a:r>
            <a:r>
              <a:rPr lang="en-US" dirty="0"/>
              <a:t>negative cultures and 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serological </a:t>
            </a:r>
            <a:r>
              <a:rPr lang="en-US" dirty="0"/>
              <a:t>tests for a wide variety of </a:t>
            </a:r>
            <a:r>
              <a:rPr lang="en-US" dirty="0" smtClean="0"/>
              <a:t>	infectious </a:t>
            </a:r>
            <a:r>
              <a:rPr lang="en-US" dirty="0"/>
              <a:t>agents, </a:t>
            </a:r>
            <a:endParaRPr lang="th-TH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/>
              <a:t>c) </a:t>
            </a:r>
            <a:r>
              <a:rPr lang="en-US" dirty="0">
                <a:solidFill>
                  <a:srgbClr val="FF0000"/>
                </a:solidFill>
              </a:rPr>
              <a:t>the development of </a:t>
            </a:r>
            <a:r>
              <a:rPr lang="en-US" dirty="0" smtClean="0">
                <a:solidFill>
                  <a:srgbClr val="FF0000"/>
                </a:solidFill>
              </a:rPr>
              <a:t>pulmonary symptoms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smtClean="0"/>
              <a:t>	although </a:t>
            </a:r>
            <a:r>
              <a:rPr lang="en-US" dirty="0"/>
              <a:t>less </a:t>
            </a:r>
            <a:r>
              <a:rPr lang="en-US" dirty="0" err="1" smtClean="0"/>
              <a:t>severe,after</a:t>
            </a:r>
            <a:r>
              <a:rPr lang="en-US" dirty="0" smtClean="0"/>
              <a:t> </a:t>
            </a:r>
            <a:r>
              <a:rPr lang="en-US" dirty="0" err="1" smtClean="0"/>
              <a:t>hexamethonium</a:t>
            </a:r>
            <a:r>
              <a:rPr lang="en-US" dirty="0" smtClean="0"/>
              <a:t> 	</a:t>
            </a:r>
            <a:r>
              <a:rPr lang="en-US" dirty="0" smtClean="0">
                <a:solidFill>
                  <a:srgbClr val="FF0000"/>
                </a:solidFill>
              </a:rPr>
              <a:t>in </a:t>
            </a:r>
            <a:r>
              <a:rPr lang="en-US" dirty="0">
                <a:solidFill>
                  <a:srgbClr val="FF0000"/>
                </a:solidFill>
              </a:rPr>
              <a:t>Subject #1, </a:t>
            </a:r>
            <a:r>
              <a:rPr lang="en-US" dirty="0"/>
              <a:t>and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(</a:t>
            </a:r>
            <a:r>
              <a:rPr lang="en-US" dirty="0"/>
              <a:t>d) </a:t>
            </a:r>
            <a:r>
              <a:rPr lang="en-US" dirty="0">
                <a:solidFill>
                  <a:srgbClr val="FF0000"/>
                </a:solidFill>
              </a:rPr>
              <a:t>the previously reported </a:t>
            </a:r>
            <a:r>
              <a:rPr lang="en-US" dirty="0" smtClean="0"/>
              <a:t>association 	 	between </a:t>
            </a:r>
            <a:r>
              <a:rPr lang="en-US" dirty="0"/>
              <a:t>prolonged </a:t>
            </a:r>
            <a:r>
              <a:rPr lang="en-US" dirty="0" smtClean="0"/>
              <a:t>intravenous 	 	 	</a:t>
            </a:r>
            <a:r>
              <a:rPr lang="en-US" dirty="0" err="1" smtClean="0"/>
              <a:t>hexamethonium</a:t>
            </a:r>
            <a:r>
              <a:rPr lang="en-US" dirty="0" smtClean="0"/>
              <a:t> administration </a:t>
            </a:r>
            <a:r>
              <a:rPr lang="en-US" dirty="0"/>
              <a:t>and 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pulmonary </a:t>
            </a:r>
            <a:r>
              <a:rPr lang="en-US" dirty="0">
                <a:solidFill>
                  <a:srgbClr val="FF0000"/>
                </a:solidFill>
              </a:rPr>
              <a:t>toxicity </a:t>
            </a:r>
            <a:r>
              <a:rPr lang="en-US" dirty="0" smtClean="0"/>
              <a:t>in </a:t>
            </a:r>
            <a:r>
              <a:rPr lang="en-US" dirty="0"/>
              <a:t>a few seriously ill </a:t>
            </a:r>
            <a:r>
              <a:rPr lang="en-US" dirty="0" smtClean="0"/>
              <a:t>	patients</a:t>
            </a:r>
            <a:r>
              <a:rPr lang="en-US" dirty="0"/>
              <a:t>.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       Office </a:t>
            </a:r>
            <a:r>
              <a:rPr lang="en-US" dirty="0"/>
              <a:t>for Human Research Protections </a:t>
            </a:r>
            <a:r>
              <a:rPr lang="en-US" dirty="0" smtClean="0"/>
              <a:t>(</a:t>
            </a:r>
            <a:r>
              <a:rPr lang="en-US" dirty="0"/>
              <a:t>OHRP) of the US Department of Health </a:t>
            </a:r>
            <a:r>
              <a:rPr lang="en-US" dirty="0" smtClean="0"/>
              <a:t>and </a:t>
            </a:r>
            <a:r>
              <a:rPr lang="en-US" dirty="0"/>
              <a:t>Human Services (DHHS) 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    </a:t>
            </a:r>
            <a:r>
              <a:rPr lang="en-US" dirty="0" smtClean="0">
                <a:solidFill>
                  <a:srgbClr val="FF0000"/>
                </a:solidFill>
              </a:rPr>
              <a:t>- temporarily </a:t>
            </a:r>
            <a:r>
              <a:rPr lang="en-US" dirty="0">
                <a:solidFill>
                  <a:srgbClr val="FF0000"/>
                </a:solidFill>
              </a:rPr>
              <a:t>suspend all </a:t>
            </a:r>
            <a:r>
              <a:rPr lang="en-US" dirty="0" smtClean="0">
                <a:solidFill>
                  <a:srgbClr val="FF0000"/>
                </a:solidFill>
              </a:rPr>
              <a:t>federally </a:t>
            </a:r>
            <a:r>
              <a:rPr lang="en-US" dirty="0">
                <a:solidFill>
                  <a:srgbClr val="FF0000"/>
                </a:solidFill>
              </a:rPr>
              <a:t>funded </a:t>
            </a:r>
            <a:r>
              <a:rPr lang="en-US" dirty="0" smtClean="0">
                <a:solidFill>
                  <a:srgbClr val="FF0000"/>
                </a:solidFill>
              </a:rPr>
              <a:t>	research </a:t>
            </a:r>
            <a:r>
              <a:rPr lang="en-US" dirty="0"/>
              <a:t>at </a:t>
            </a:r>
            <a:r>
              <a:rPr lang="en-US" dirty="0" smtClean="0"/>
              <a:t>Johns </a:t>
            </a:r>
            <a:r>
              <a:rPr lang="en-US" dirty="0"/>
              <a:t>Hopkins Medical </a:t>
            </a:r>
            <a:r>
              <a:rPr lang="en-US" dirty="0" smtClean="0"/>
              <a:t>	Institutions on </a:t>
            </a:r>
            <a:r>
              <a:rPr lang="en-US" dirty="0"/>
              <a:t>July 19. </a:t>
            </a:r>
            <a:endParaRPr lang="th-TH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b="1" dirty="0" smtClean="0"/>
              <a:t>                         </a:t>
            </a:r>
            <a:r>
              <a:rPr lang="th-TH" sz="4000" b="1" dirty="0" smtClean="0"/>
              <a:t>คดีจริยธรรมฯ คดีที่ </a:t>
            </a:r>
            <a:r>
              <a:rPr lang="en-US" b="1" dirty="0" smtClean="0"/>
              <a:t>2</a:t>
            </a:r>
          </a:p>
          <a:p>
            <a:pPr>
              <a:buNone/>
            </a:pPr>
            <a:r>
              <a:rPr lang="en-US" dirty="0" smtClean="0"/>
              <a:t>	     - on 1997 NIH-funded studies which </a:t>
            </a:r>
          </a:p>
          <a:p>
            <a:pPr>
              <a:buNone/>
            </a:pPr>
            <a:r>
              <a:rPr lang="en-US" dirty="0" smtClean="0"/>
              <a:t>           we found to be unethical is a </a:t>
            </a:r>
            <a:r>
              <a:rPr lang="en-US" dirty="0" smtClean="0">
                <a:solidFill>
                  <a:srgbClr val="FF0000"/>
                </a:solidFill>
              </a:rPr>
              <a:t>study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in Ethiopia </a:t>
            </a:r>
            <a:r>
              <a:rPr lang="en-US" dirty="0" smtClean="0"/>
              <a:t>involving researchers </a:t>
            </a:r>
          </a:p>
          <a:p>
            <a:pPr>
              <a:buNone/>
            </a:pPr>
            <a:r>
              <a:rPr lang="en-US" dirty="0" smtClean="0"/>
              <a:t>           from that country and the Johns Hopkins 	 University School of Public Health. </a:t>
            </a:r>
          </a:p>
          <a:p>
            <a:pPr>
              <a:buNone/>
            </a:pPr>
            <a:r>
              <a:rPr lang="en-US" dirty="0" smtClean="0"/>
              <a:t>        </a:t>
            </a:r>
            <a:endParaRPr lang="th-TH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- approximately 900 HIV-positive </a:t>
            </a:r>
          </a:p>
          <a:p>
            <a:pPr>
              <a:buNone/>
            </a:pPr>
            <a:r>
              <a:rPr lang="en-US" dirty="0" smtClean="0"/>
              <a:t>           </a:t>
            </a:r>
            <a:r>
              <a:rPr lang="en-US" dirty="0" smtClean="0">
                <a:solidFill>
                  <a:srgbClr val="FF0000"/>
                </a:solidFill>
              </a:rPr>
              <a:t>pregnant women </a:t>
            </a:r>
            <a:r>
              <a:rPr lang="en-US" dirty="0" smtClean="0"/>
              <a:t>were to be randomly </a:t>
            </a:r>
          </a:p>
          <a:p>
            <a:pPr>
              <a:buNone/>
            </a:pPr>
            <a:r>
              <a:rPr lang="en-US" dirty="0" smtClean="0"/>
              <a:t>           assigned to one of three groups</a:t>
            </a:r>
            <a:endParaRPr lang="th-TH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                  In the first group, </a:t>
            </a:r>
          </a:p>
          <a:p>
            <a:pPr>
              <a:buNone/>
            </a:pPr>
            <a:r>
              <a:rPr lang="en-US" dirty="0" smtClean="0"/>
              <a:t>          women were to </a:t>
            </a:r>
            <a:r>
              <a:rPr lang="en-US" dirty="0" smtClean="0">
                <a:solidFill>
                  <a:srgbClr val="FF0000"/>
                </a:solidFill>
              </a:rPr>
              <a:t>receive AZT </a:t>
            </a:r>
            <a:r>
              <a:rPr lang="en-US" dirty="0" smtClean="0"/>
              <a:t>for </a:t>
            </a:r>
          </a:p>
          <a:p>
            <a:pPr>
              <a:buNone/>
            </a:pPr>
            <a:r>
              <a:rPr lang="en-US" dirty="0" smtClean="0"/>
              <a:t>          six to nine weeks </a:t>
            </a:r>
          </a:p>
          <a:p>
            <a:pPr>
              <a:buNone/>
            </a:pPr>
            <a:r>
              <a:rPr lang="en-US" dirty="0" smtClean="0"/>
              <a:t>       - during the last part of pregnancy </a:t>
            </a:r>
          </a:p>
          <a:p>
            <a:pPr>
              <a:buNone/>
            </a:pPr>
            <a:r>
              <a:rPr lang="en-US" dirty="0" smtClean="0"/>
              <a:t>         and during labor and delivery, and </a:t>
            </a:r>
          </a:p>
          <a:p>
            <a:pPr>
              <a:buNone/>
            </a:pPr>
            <a:r>
              <a:rPr lang="en-US" dirty="0" smtClean="0"/>
              <a:t>       - the </a:t>
            </a:r>
            <a:r>
              <a:rPr lang="en-US" dirty="0" smtClean="0">
                <a:solidFill>
                  <a:srgbClr val="FF0000"/>
                </a:solidFill>
              </a:rPr>
              <a:t>newborn infant </a:t>
            </a:r>
            <a:r>
              <a:rPr lang="en-US" dirty="0" smtClean="0"/>
              <a:t>was to be </a:t>
            </a:r>
          </a:p>
          <a:p>
            <a:pPr>
              <a:buNone/>
            </a:pPr>
            <a:r>
              <a:rPr lang="en-US" dirty="0" smtClean="0"/>
              <a:t>         treated with AZT. 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Women in the second group </a:t>
            </a:r>
          </a:p>
          <a:p>
            <a:pPr>
              <a:buNone/>
            </a:pPr>
            <a:r>
              <a:rPr lang="en-US" dirty="0" smtClean="0"/>
              <a:t>          - were to receive the same AZT treatment  	   during the latter part of pregnancy </a:t>
            </a:r>
          </a:p>
          <a:p>
            <a:pPr>
              <a:buNone/>
            </a:pPr>
            <a:r>
              <a:rPr lang="en-US" dirty="0" smtClean="0"/>
              <a:t>             and labor and delivery, but </a:t>
            </a:r>
          </a:p>
          <a:p>
            <a:pPr>
              <a:buNone/>
            </a:pPr>
            <a:r>
              <a:rPr lang="en-US" dirty="0" smtClean="0"/>
              <a:t>           - </a:t>
            </a:r>
            <a:r>
              <a:rPr lang="en-US" dirty="0" smtClean="0">
                <a:solidFill>
                  <a:srgbClr val="FF0000"/>
                </a:solidFill>
              </a:rPr>
              <a:t>infants were not to be given AZT. </a:t>
            </a:r>
            <a:endParaRPr lang="th-TH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In the third group, </a:t>
            </a:r>
          </a:p>
          <a:p>
            <a:pPr>
              <a:buNone/>
            </a:pPr>
            <a:r>
              <a:rPr lang="en-US" dirty="0" smtClean="0"/>
              <a:t>             - </a:t>
            </a:r>
            <a:r>
              <a:rPr lang="en-US" dirty="0" smtClean="0">
                <a:solidFill>
                  <a:srgbClr val="FF0000"/>
                </a:solidFill>
              </a:rPr>
              <a:t>no treatment </a:t>
            </a:r>
            <a:r>
              <a:rPr lang="en-US" dirty="0" smtClean="0"/>
              <a:t>(a placebo) was to be 	  	     given to the mothers and the infants. </a:t>
            </a:r>
          </a:p>
          <a:p>
            <a:pPr>
              <a:buNone/>
            </a:pPr>
            <a:r>
              <a:rPr lang="en-US" dirty="0" smtClean="0"/>
              <a:t>	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                    </a:t>
            </a:r>
          </a:p>
          <a:p>
            <a:pPr>
              <a:buNone/>
            </a:pPr>
            <a:r>
              <a:rPr lang="en-US" dirty="0" smtClean="0"/>
              <a:t>          </a:t>
            </a:r>
            <a:r>
              <a:rPr lang="en-US" dirty="0" smtClean="0">
                <a:solidFill>
                  <a:srgbClr val="FF0000"/>
                </a:solidFill>
              </a:rPr>
              <a:t>We have learned </a:t>
            </a:r>
            <a:r>
              <a:rPr lang="en-US" dirty="0" smtClean="0"/>
              <a:t>from four independent  	sources at Johns Hopkins that </a:t>
            </a:r>
          </a:p>
          <a:p>
            <a:pPr>
              <a:buNone/>
            </a:pPr>
            <a:r>
              <a:rPr lang="en-US" dirty="0" smtClean="0"/>
              <a:t>        - in the past several weeks a decision</a:t>
            </a:r>
          </a:p>
          <a:p>
            <a:pPr>
              <a:buNone/>
            </a:pPr>
            <a:r>
              <a:rPr lang="en-US" dirty="0" smtClean="0"/>
              <a:t>          was made by the Johns Hopkins    	researchers </a:t>
            </a:r>
            <a:r>
              <a:rPr lang="en-US" dirty="0" smtClean="0">
                <a:solidFill>
                  <a:srgbClr val="FF0000"/>
                </a:solidFill>
              </a:rPr>
              <a:t>to drop the third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(placebo-only) group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          to conduct the experiment as </a:t>
            </a:r>
          </a:p>
          <a:p>
            <a:pPr>
              <a:buNone/>
            </a:pPr>
            <a:r>
              <a:rPr lang="en-US" dirty="0" smtClean="0"/>
              <a:t>        - a comparison </a:t>
            </a:r>
            <a:r>
              <a:rPr lang="en-US" dirty="0" smtClean="0">
                <a:solidFill>
                  <a:srgbClr val="FF0000"/>
                </a:solidFill>
              </a:rPr>
              <a:t>between groups one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and two </a:t>
            </a:r>
            <a:r>
              <a:rPr lang="en-US" dirty="0" smtClean="0"/>
              <a:t>to see if they are equivalent </a:t>
            </a:r>
          </a:p>
          <a:p>
            <a:pPr>
              <a:buNone/>
            </a:pPr>
            <a:r>
              <a:rPr lang="en-US" dirty="0" smtClean="0"/>
              <a:t>          in reducing the rate of infections </a:t>
            </a:r>
          </a:p>
          <a:p>
            <a:pPr>
              <a:buNone/>
            </a:pPr>
            <a:r>
              <a:rPr lang="en-US" dirty="0" smtClean="0"/>
              <a:t>          in the infants.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       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</a:t>
            </a:r>
          </a:p>
          <a:p>
            <a:pPr>
              <a:buNone/>
            </a:pPr>
            <a:r>
              <a:rPr lang="en-US" dirty="0" smtClean="0"/>
              <a:t>         - </a:t>
            </a:r>
            <a:r>
              <a:rPr lang="en-US" dirty="0" smtClean="0">
                <a:solidFill>
                  <a:srgbClr val="FF0000"/>
                </a:solidFill>
              </a:rPr>
              <a:t>April 16,2001 </a:t>
            </a:r>
            <a:r>
              <a:rPr lang="en-US" dirty="0" smtClean="0"/>
              <a:t>Ms</a:t>
            </a:r>
            <a:r>
              <a:rPr lang="en-US" dirty="0"/>
              <a:t>. Roche consented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to </a:t>
            </a:r>
            <a:r>
              <a:rPr lang="en-US" dirty="0"/>
              <a:t>participate </a:t>
            </a:r>
            <a:r>
              <a:rPr lang="en-US" dirty="0" smtClean="0"/>
              <a:t>in </a:t>
            </a:r>
            <a:r>
              <a:rPr lang="en-US" dirty="0"/>
              <a:t>the study </a:t>
            </a:r>
            <a:r>
              <a:rPr lang="en-US" dirty="0" smtClean="0"/>
              <a:t>and </a:t>
            </a:r>
            <a:r>
              <a:rPr lang="en-US" dirty="0"/>
              <a:t>underwent </a:t>
            </a:r>
            <a:r>
              <a:rPr lang="en-US" dirty="0" smtClean="0"/>
              <a:t>     	 a </a:t>
            </a:r>
            <a:r>
              <a:rPr lang="en-US" dirty="0"/>
              <a:t>series of </a:t>
            </a:r>
            <a:r>
              <a:rPr lang="en-US" dirty="0" err="1"/>
              <a:t>methacholine</a:t>
            </a:r>
            <a:r>
              <a:rPr lang="en-US" dirty="0"/>
              <a:t> challenges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over </a:t>
            </a:r>
            <a:r>
              <a:rPr lang="en-US" dirty="0"/>
              <a:t>a period of 2 weeks,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in </a:t>
            </a:r>
            <a:r>
              <a:rPr lang="en-US" dirty="0"/>
              <a:t>accord </a:t>
            </a:r>
            <a:r>
              <a:rPr lang="en-US" dirty="0" smtClean="0"/>
              <a:t>with </a:t>
            </a:r>
            <a:r>
              <a:rPr lang="en-US" dirty="0" smtClean="0">
                <a:solidFill>
                  <a:srgbClr val="FF0000"/>
                </a:solidFill>
              </a:rPr>
              <a:t>the </a:t>
            </a:r>
            <a:r>
              <a:rPr lang="en-US" dirty="0">
                <a:solidFill>
                  <a:srgbClr val="FF0000"/>
                </a:solidFill>
              </a:rPr>
              <a:t>IRB-approved protocol</a:t>
            </a:r>
            <a:r>
              <a:rPr lang="en-US" dirty="0"/>
              <a:t>. </a:t>
            </a:r>
            <a:endParaRPr lang="en-US" dirty="0" smtClean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          New Data from </a:t>
            </a:r>
            <a:r>
              <a:rPr lang="en-US" b="1" dirty="0" smtClean="0">
                <a:solidFill>
                  <a:srgbClr val="FF0000"/>
                </a:solidFill>
              </a:rPr>
              <a:t>ACTG 076 </a:t>
            </a:r>
            <a:r>
              <a:rPr lang="en-US" b="1" dirty="0" smtClean="0"/>
              <a:t>Showing </a:t>
            </a:r>
          </a:p>
          <a:p>
            <a:pPr>
              <a:buNone/>
            </a:pPr>
            <a:r>
              <a:rPr lang="en-US" b="1" dirty="0" smtClean="0"/>
              <a:t>          that Shorter Treatments Are Effective</a:t>
            </a:r>
          </a:p>
          <a:p>
            <a:pPr>
              <a:buNone/>
            </a:pPr>
            <a:r>
              <a:rPr lang="en-US" dirty="0" smtClean="0"/>
              <a:t>	    - ACTG 076 was </a:t>
            </a:r>
            <a:r>
              <a:rPr lang="en-US" dirty="0" smtClean="0">
                <a:solidFill>
                  <a:srgbClr val="FF0000"/>
                </a:solidFill>
              </a:rPr>
              <a:t>stopped in late 1993 </a:t>
            </a:r>
            <a:r>
              <a:rPr lang="en-US" dirty="0" smtClean="0"/>
              <a:t>	because it so clearly showed that</a:t>
            </a:r>
          </a:p>
          <a:p>
            <a:pPr>
              <a:buNone/>
            </a:pPr>
            <a:r>
              <a:rPr lang="en-US" dirty="0" smtClean="0"/>
              <a:t>        - </a:t>
            </a:r>
            <a:r>
              <a:rPr lang="en-US" dirty="0" smtClean="0">
                <a:solidFill>
                  <a:srgbClr val="FF0000"/>
                </a:solidFill>
              </a:rPr>
              <a:t>AZT significantly reduced HIV transmission 	to infants born to HIV-positive mothers </a:t>
            </a:r>
          </a:p>
          <a:p>
            <a:pPr>
              <a:buNone/>
            </a:pPr>
            <a:r>
              <a:rPr lang="en-US" dirty="0" smtClean="0"/>
              <a:t>		</a:t>
            </a:r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It would have been </a:t>
            </a:r>
            <a:r>
              <a:rPr lang="en-US" dirty="0" smtClean="0">
                <a:solidFill>
                  <a:srgbClr val="FF0000"/>
                </a:solidFill>
              </a:rPr>
              <a:t>unethical to continue   	denying treatment to women in the     	 	placebo arm of the study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              คดีจริยธรรมฯ คดีที่ </a:t>
            </a:r>
            <a:r>
              <a:rPr lang="en-US" b="1" dirty="0" smtClean="0"/>
              <a:t>3</a:t>
            </a:r>
            <a:endParaRPr lang="th-TH" b="1" dirty="0"/>
          </a:p>
          <a:p>
            <a:pPr>
              <a:buNone/>
            </a:pPr>
            <a:r>
              <a:rPr lang="th-TH" b="1" dirty="0" smtClean="0"/>
              <a:t>                               ชื่อ</a:t>
            </a:r>
            <a:r>
              <a:rPr lang="th-TH" b="1" dirty="0"/>
              <a:t>โครงการวิจัย	</a:t>
            </a:r>
            <a:endParaRPr lang="th-TH" b="1" dirty="0" smtClean="0"/>
          </a:p>
          <a:p>
            <a:pPr>
              <a:buNone/>
            </a:pPr>
            <a:r>
              <a:rPr lang="th-TH" b="1" dirty="0" smtClean="0"/>
              <a:t>    การศึกษาเพื่อประเมินผลทางด้านประสิทธิภาพ,ความปลอดภัยและ</a:t>
            </a:r>
            <a:r>
              <a:rPr lang="th-TH" b="1" dirty="0"/>
              <a:t>ความทนได้ต่อ</a:t>
            </a:r>
            <a:r>
              <a:rPr lang="th-TH" b="1" dirty="0" smtClean="0"/>
              <a:t>ยา ของ</a:t>
            </a:r>
            <a:r>
              <a:rPr lang="th-TH" b="1" dirty="0"/>
              <a:t>ยาทาเฟโนควิน </a:t>
            </a:r>
            <a:r>
              <a:rPr lang="th-TH" b="1" dirty="0" smtClean="0"/>
              <a:t>ใน</a:t>
            </a:r>
            <a:r>
              <a:rPr lang="th-TH" b="1" dirty="0"/>
              <a:t>หลาย</a:t>
            </a:r>
            <a:r>
              <a:rPr lang="th-TH" b="1" dirty="0" smtClean="0"/>
              <a:t>สถาบัน</a:t>
            </a:r>
          </a:p>
          <a:p>
            <a:pPr>
              <a:buNone/>
            </a:pPr>
            <a:r>
              <a:rPr lang="th-TH" b="1" dirty="0" smtClean="0"/>
              <a:t>    โดย</a:t>
            </a:r>
            <a:r>
              <a:rPr lang="th-TH" b="1" dirty="0"/>
              <a:t>สุ่มปกปิดมีกลุ่มเปรียบเทียบ ในผู้ป่วยที่ติดเชื้อโรคมาลาเรียชนิดไว</a:t>
            </a:r>
            <a:r>
              <a:rPr lang="th-TH" b="1" dirty="0" smtClean="0"/>
              <a:t>แว็กซ์</a:t>
            </a:r>
          </a:p>
          <a:p>
            <a:pPr>
              <a:buNone/>
            </a:pPr>
            <a:r>
              <a:rPr lang="th-TH" b="1" dirty="0" smtClean="0"/>
              <a:t>   </a:t>
            </a:r>
            <a:endParaRPr lang="en-US" b="1" dirty="0"/>
          </a:p>
          <a:p>
            <a:pPr>
              <a:buNone/>
            </a:pPr>
            <a:endParaRPr lang="en-US" b="1" dirty="0"/>
          </a:p>
          <a:p>
            <a:pPr>
              <a:buNone/>
            </a:pPr>
            <a:endParaRPr lang="th-TH" b="1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th-TH" b="1" dirty="0"/>
              <a:t> </a:t>
            </a:r>
            <a:r>
              <a:rPr lang="th-TH" b="1" dirty="0" smtClean="0"/>
              <a:t>                   </a:t>
            </a:r>
          </a:p>
          <a:p>
            <a:pPr>
              <a:buNone/>
            </a:pPr>
            <a:endParaRPr lang="th-TH" sz="3600" b="1" dirty="0" smtClean="0"/>
          </a:p>
          <a:p>
            <a:pPr>
              <a:buNone/>
            </a:pPr>
            <a:r>
              <a:rPr lang="th-TH" sz="3600" b="1" dirty="0" smtClean="0"/>
              <a:t>                   วัตถุประสงค์ของโครงการวิจัย</a:t>
            </a:r>
          </a:p>
          <a:p>
            <a:pPr>
              <a:buNone/>
            </a:pPr>
            <a:r>
              <a:rPr lang="th-TH" b="1" dirty="0" smtClean="0"/>
              <a:t>                             วัตถุประสงค์หลัก</a:t>
            </a:r>
          </a:p>
          <a:p>
            <a:pPr>
              <a:buNone/>
            </a:pPr>
            <a:r>
              <a:rPr lang="th-TH" b="1" dirty="0"/>
              <a:t> </a:t>
            </a:r>
            <a:r>
              <a:rPr lang="th-TH" b="1" dirty="0" smtClean="0"/>
              <a:t>  เพื่อประเมินประสิทธิภาพของยา </a:t>
            </a:r>
            <a:r>
              <a:rPr lang="en-US" b="1" dirty="0" err="1" smtClean="0"/>
              <a:t>Tafenoquine</a:t>
            </a:r>
            <a:r>
              <a:rPr lang="en-US" b="1" dirty="0" smtClean="0"/>
              <a:t> </a:t>
            </a:r>
            <a:r>
              <a:rPr lang="th-TH" b="1" dirty="0" smtClean="0"/>
              <a:t>ในการรักษาการติดเชื้อมาลาเรียชนิด </a:t>
            </a:r>
            <a:r>
              <a:rPr lang="en-US" b="1" dirty="0" err="1" smtClean="0"/>
              <a:t>P.vivax</a:t>
            </a:r>
            <a:r>
              <a:rPr lang="en-US" b="1" dirty="0" smtClean="0"/>
              <a:t> </a:t>
            </a:r>
            <a:r>
              <a:rPr lang="th-TH" b="1" dirty="0" smtClean="0"/>
              <a:t>เปรียบเทียบกับกลุ่ม</a:t>
            </a:r>
          </a:p>
          <a:p>
            <a:pPr>
              <a:buNone/>
            </a:pPr>
            <a:r>
              <a:rPr lang="th-TH" b="1" dirty="0"/>
              <a:t> </a:t>
            </a:r>
            <a:r>
              <a:rPr lang="th-TH" b="1" dirty="0" smtClean="0"/>
              <a:t>   ที่ได้การรักษาด้วยยา </a:t>
            </a:r>
            <a:r>
              <a:rPr lang="en-US" b="1" dirty="0" err="1" smtClean="0"/>
              <a:t>Chloroquine</a:t>
            </a: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                </a:t>
            </a:r>
            <a:endParaRPr lang="th-TH" b="1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                 วัตถุประสงค์รอง</a:t>
            </a:r>
          </a:p>
          <a:p>
            <a:pPr>
              <a:buNone/>
            </a:pPr>
            <a:r>
              <a:rPr lang="th-TH" b="1" dirty="0" smtClean="0"/>
              <a:t>    เพื่อประเมินความปลอดภัย ความทนได้ต่อยา และเภสัชจลนศาสตร์ของประชากรที่ได้รับยา </a:t>
            </a:r>
            <a:r>
              <a:rPr lang="en-US" b="1" dirty="0" err="1" smtClean="0"/>
              <a:t>Tafenoquine</a:t>
            </a:r>
            <a:r>
              <a:rPr lang="en-US" b="1" dirty="0" smtClean="0"/>
              <a:t> </a:t>
            </a:r>
            <a:r>
              <a:rPr lang="th-TH" b="1" dirty="0" smtClean="0"/>
              <a:t>เมื่อ</a:t>
            </a:r>
          </a:p>
          <a:p>
            <a:pPr>
              <a:buNone/>
            </a:pPr>
            <a:r>
              <a:rPr lang="th-TH" b="1" dirty="0" smtClean="0"/>
              <a:t>    ให้ในอาสาสมัครที่ติดเชื้อมาลาเรียชนิด </a:t>
            </a:r>
            <a:r>
              <a:rPr lang="en-US" b="1" dirty="0" err="1" smtClean="0"/>
              <a:t>P.vivax</a:t>
            </a:r>
            <a:r>
              <a:rPr lang="en-US" b="1" dirty="0" smtClean="0"/>
              <a:t> </a:t>
            </a:r>
            <a:endParaRPr lang="th-TH" b="1" dirty="0" smtClean="0"/>
          </a:p>
          <a:p>
            <a:pPr>
              <a:buNone/>
            </a:pPr>
            <a:endParaRPr lang="th-TH" b="1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b="1" dirty="0" smtClean="0"/>
              <a:t>                   </a:t>
            </a:r>
          </a:p>
          <a:p>
            <a:pPr>
              <a:buNone/>
            </a:pPr>
            <a:r>
              <a:rPr lang="th-TH" b="1" dirty="0"/>
              <a:t> </a:t>
            </a:r>
            <a:r>
              <a:rPr lang="th-TH" b="1" dirty="0" smtClean="0"/>
              <a:t>                   แบ่งกลุ่มอาสาสมัครได้ดังนี้</a:t>
            </a:r>
          </a:p>
          <a:p>
            <a:pPr>
              <a:buNone/>
            </a:pPr>
            <a:r>
              <a:rPr lang="th-TH" b="1" dirty="0"/>
              <a:t> </a:t>
            </a:r>
            <a:r>
              <a:rPr lang="th-TH" b="1" dirty="0" smtClean="0"/>
              <a:t>  </a:t>
            </a:r>
            <a:r>
              <a:rPr lang="en-US" b="1" dirty="0" smtClean="0"/>
              <a:t>1. </a:t>
            </a:r>
            <a:r>
              <a:rPr lang="th-TH" b="1" dirty="0" smtClean="0"/>
              <a:t> ได้การรักษาด้วยยา </a:t>
            </a:r>
            <a:r>
              <a:rPr lang="en-US" b="1" dirty="0" err="1" smtClean="0"/>
              <a:t>Chloroquine</a:t>
            </a:r>
            <a:r>
              <a:rPr lang="en-US" b="1" dirty="0" smtClean="0"/>
              <a:t> </a:t>
            </a:r>
            <a:r>
              <a:rPr lang="th-TH" b="1" dirty="0" smtClean="0"/>
              <a:t>ขนาด </a:t>
            </a:r>
            <a:r>
              <a:rPr lang="en-US" b="1" dirty="0" smtClean="0"/>
              <a:t>600 mg,</a:t>
            </a:r>
          </a:p>
          <a:p>
            <a:pPr>
              <a:buNone/>
            </a:pPr>
            <a:r>
              <a:rPr lang="en-US" b="1" dirty="0"/>
              <a:t> </a:t>
            </a:r>
            <a:r>
              <a:rPr lang="en-US" b="1" dirty="0" smtClean="0"/>
              <a:t>       600 mg,300 mg </a:t>
            </a:r>
            <a:r>
              <a:rPr lang="th-TH" b="1" dirty="0" smtClean="0"/>
              <a:t>( วันที่ </a:t>
            </a:r>
            <a:r>
              <a:rPr lang="en-US" b="1" dirty="0" smtClean="0"/>
              <a:t>1 </a:t>
            </a:r>
            <a:r>
              <a:rPr lang="th-TH" b="1" dirty="0" smtClean="0"/>
              <a:t>ถึงวันที่ </a:t>
            </a:r>
            <a:r>
              <a:rPr lang="en-US" b="1" dirty="0" smtClean="0"/>
              <a:t>3 </a:t>
            </a:r>
            <a:r>
              <a:rPr lang="th-TH" b="1" dirty="0" smtClean="0"/>
              <a:t>) ร่วมกับยา</a:t>
            </a:r>
            <a:endParaRPr lang="en-US" b="1" dirty="0" smtClean="0"/>
          </a:p>
          <a:p>
            <a:pPr>
              <a:buNone/>
            </a:pPr>
            <a:r>
              <a:rPr lang="en-US" b="1" dirty="0"/>
              <a:t> </a:t>
            </a:r>
            <a:r>
              <a:rPr lang="en-US" b="1" dirty="0" smtClean="0"/>
              <a:t>       </a:t>
            </a:r>
            <a:r>
              <a:rPr lang="en-US" b="1" dirty="0" err="1" smtClean="0"/>
              <a:t>Tafenoquine</a:t>
            </a:r>
            <a:r>
              <a:rPr lang="en-US" b="1" dirty="0" smtClean="0"/>
              <a:t> </a:t>
            </a:r>
            <a:r>
              <a:rPr lang="th-TH" b="1" dirty="0" smtClean="0"/>
              <a:t>ขนาด</a:t>
            </a:r>
            <a:r>
              <a:rPr lang="en-US" b="1" dirty="0" smtClean="0"/>
              <a:t> 300 mg </a:t>
            </a:r>
            <a:r>
              <a:rPr lang="en-US" b="1" dirty="0"/>
              <a:t> </a:t>
            </a:r>
            <a:r>
              <a:rPr lang="en-US" b="1" dirty="0" smtClean="0"/>
              <a:t>1 </a:t>
            </a:r>
            <a:r>
              <a:rPr lang="th-TH" b="1" dirty="0" smtClean="0"/>
              <a:t>ครั้ง </a:t>
            </a:r>
          </a:p>
          <a:p>
            <a:pPr>
              <a:buNone/>
            </a:pPr>
            <a:r>
              <a:rPr lang="th-TH" b="1" dirty="0"/>
              <a:t> </a:t>
            </a:r>
            <a:r>
              <a:rPr lang="th-TH" b="1" dirty="0" smtClean="0"/>
              <a:t>       ( วันที่ </a:t>
            </a:r>
            <a:r>
              <a:rPr lang="en-US" b="1" dirty="0" smtClean="0"/>
              <a:t>1 </a:t>
            </a:r>
            <a:r>
              <a:rPr lang="th-TH" b="1" dirty="0" smtClean="0"/>
              <a:t>หรือวันที่</a:t>
            </a:r>
            <a:r>
              <a:rPr lang="en-US" b="1" dirty="0" smtClean="0"/>
              <a:t> 2 </a:t>
            </a:r>
            <a:r>
              <a:rPr lang="th-TH" b="1" dirty="0" smtClean="0"/>
              <a:t>) จำนวนอาสาสมัคร </a:t>
            </a:r>
            <a:r>
              <a:rPr lang="en-US" b="1" dirty="0" smtClean="0"/>
              <a:t>50 </a:t>
            </a:r>
            <a:r>
              <a:rPr lang="th-TH" b="1" dirty="0" smtClean="0"/>
              <a:t>คน 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th-TH" b="1" dirty="0" smtClean="0"/>
              <a:t> 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   </a:t>
            </a:r>
          </a:p>
          <a:p>
            <a:pPr>
              <a:buNone/>
            </a:pPr>
            <a:r>
              <a:rPr lang="en-US" b="1" dirty="0" smtClean="0"/>
              <a:t>    2.</a:t>
            </a:r>
            <a:r>
              <a:rPr lang="th-TH" b="1" dirty="0" smtClean="0"/>
              <a:t> ได้การรักษาด้วยยา </a:t>
            </a:r>
            <a:r>
              <a:rPr lang="en-US" b="1" dirty="0" err="1" smtClean="0"/>
              <a:t>Chloroquine</a:t>
            </a:r>
            <a:r>
              <a:rPr lang="en-US" b="1" dirty="0" smtClean="0"/>
              <a:t> </a:t>
            </a:r>
            <a:r>
              <a:rPr lang="th-TH" b="1" dirty="0" smtClean="0"/>
              <a:t>ขนาด </a:t>
            </a:r>
            <a:r>
              <a:rPr lang="en-US" b="1" dirty="0" smtClean="0"/>
              <a:t>600 mg,</a:t>
            </a:r>
          </a:p>
          <a:p>
            <a:pPr>
              <a:buNone/>
            </a:pPr>
            <a:r>
              <a:rPr lang="en-US" b="1" dirty="0" smtClean="0"/>
              <a:t>        600 mg, 300 mg </a:t>
            </a:r>
            <a:r>
              <a:rPr lang="th-TH" b="1" dirty="0" smtClean="0"/>
              <a:t>( วันที่ </a:t>
            </a:r>
            <a:r>
              <a:rPr lang="en-US" b="1" dirty="0" smtClean="0"/>
              <a:t>1 </a:t>
            </a:r>
            <a:r>
              <a:rPr lang="th-TH" b="1" dirty="0" smtClean="0"/>
              <a:t>ถึงวันที่ </a:t>
            </a:r>
            <a:r>
              <a:rPr lang="en-US" b="1" dirty="0" smtClean="0"/>
              <a:t>3 </a:t>
            </a:r>
            <a:r>
              <a:rPr lang="th-TH" b="1" dirty="0" smtClean="0"/>
              <a:t>) ร่วมกับยา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        </a:t>
            </a:r>
            <a:r>
              <a:rPr lang="en-US" b="1" dirty="0" err="1" smtClean="0"/>
              <a:t>Primaquine</a:t>
            </a:r>
            <a:r>
              <a:rPr lang="en-US" b="1" dirty="0" smtClean="0"/>
              <a:t> </a:t>
            </a:r>
            <a:r>
              <a:rPr lang="th-TH" b="1" dirty="0" smtClean="0"/>
              <a:t>ขนาด </a:t>
            </a:r>
            <a:r>
              <a:rPr lang="en-US" b="1" dirty="0" smtClean="0"/>
              <a:t>15 mg </a:t>
            </a:r>
            <a:r>
              <a:rPr lang="th-TH" b="1" dirty="0" smtClean="0"/>
              <a:t> วันละ </a:t>
            </a:r>
            <a:r>
              <a:rPr lang="en-US" b="1" dirty="0" smtClean="0"/>
              <a:t>1 </a:t>
            </a:r>
            <a:r>
              <a:rPr lang="th-TH" b="1" dirty="0" smtClean="0"/>
              <a:t>ครั้ง </a:t>
            </a:r>
          </a:p>
          <a:p>
            <a:pPr>
              <a:buNone/>
            </a:pPr>
            <a:r>
              <a:rPr lang="th-TH" b="1" dirty="0"/>
              <a:t> </a:t>
            </a:r>
            <a:r>
              <a:rPr lang="th-TH" b="1" dirty="0" smtClean="0"/>
              <a:t>       เป็นระยะเวลา</a:t>
            </a:r>
            <a:r>
              <a:rPr lang="en-US" b="1" dirty="0" smtClean="0"/>
              <a:t> 14</a:t>
            </a:r>
            <a:r>
              <a:rPr lang="th-TH" b="1" dirty="0" smtClean="0"/>
              <a:t> วัน ( วันที่ </a:t>
            </a:r>
            <a:r>
              <a:rPr lang="en-US" b="1" dirty="0" smtClean="0"/>
              <a:t>2 </a:t>
            </a:r>
            <a:r>
              <a:rPr lang="th-TH" b="1" dirty="0" smtClean="0"/>
              <a:t>ถึงวันที่ </a:t>
            </a:r>
            <a:r>
              <a:rPr lang="en-US" b="1" dirty="0" smtClean="0"/>
              <a:t>15 </a:t>
            </a:r>
            <a:r>
              <a:rPr lang="th-TH" b="1" dirty="0" smtClean="0"/>
              <a:t>) </a:t>
            </a:r>
          </a:p>
          <a:p>
            <a:pPr>
              <a:buNone/>
            </a:pPr>
            <a:r>
              <a:rPr lang="th-TH" b="1" dirty="0"/>
              <a:t> </a:t>
            </a:r>
            <a:r>
              <a:rPr lang="th-TH" b="1" dirty="0" smtClean="0"/>
              <a:t>       จำนวนอาสาสมัคร </a:t>
            </a:r>
            <a:r>
              <a:rPr lang="en-US" b="1" dirty="0" smtClean="0"/>
              <a:t>25 </a:t>
            </a:r>
            <a:r>
              <a:rPr lang="th-TH" b="1" dirty="0" smtClean="0"/>
              <a:t>คน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endParaRPr lang="th-TH" b="1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    3. </a:t>
            </a:r>
            <a:r>
              <a:rPr lang="th-TH" b="1" dirty="0" smtClean="0"/>
              <a:t>ได้การรักษาด้วยยา </a:t>
            </a:r>
            <a:r>
              <a:rPr lang="en-US" b="1" dirty="0" err="1" smtClean="0"/>
              <a:t>Chloroquine</a:t>
            </a:r>
            <a:r>
              <a:rPr lang="en-US" b="1" dirty="0" smtClean="0"/>
              <a:t> </a:t>
            </a:r>
            <a:r>
              <a:rPr lang="th-TH" b="1" dirty="0" smtClean="0"/>
              <a:t>ขนาด </a:t>
            </a:r>
            <a:r>
              <a:rPr lang="en-US" b="1" dirty="0" smtClean="0"/>
              <a:t> 600 mg,</a:t>
            </a:r>
          </a:p>
          <a:p>
            <a:pPr>
              <a:buNone/>
            </a:pPr>
            <a:r>
              <a:rPr lang="en-US" b="1" dirty="0" smtClean="0"/>
              <a:t>        600 mg, 300 mg </a:t>
            </a:r>
            <a:r>
              <a:rPr lang="th-TH" b="1" dirty="0" smtClean="0"/>
              <a:t>( วันที่ </a:t>
            </a:r>
            <a:r>
              <a:rPr lang="en-US" b="1" dirty="0" smtClean="0"/>
              <a:t>1 </a:t>
            </a:r>
            <a:r>
              <a:rPr lang="th-TH" b="1" dirty="0" smtClean="0"/>
              <a:t>ถึงวันที่ </a:t>
            </a:r>
            <a:r>
              <a:rPr lang="en-US" b="1" dirty="0" smtClean="0"/>
              <a:t>3 </a:t>
            </a:r>
            <a:r>
              <a:rPr lang="th-TH" b="1" dirty="0" smtClean="0"/>
              <a:t>) </a:t>
            </a:r>
          </a:p>
          <a:p>
            <a:pPr>
              <a:buNone/>
            </a:pPr>
            <a:r>
              <a:rPr lang="th-TH" b="1" dirty="0" smtClean="0"/>
              <a:t>        จำนวนอาสาสมัคร </a:t>
            </a:r>
            <a:r>
              <a:rPr lang="en-US" b="1" dirty="0" smtClean="0"/>
              <a:t>25 </a:t>
            </a:r>
            <a:r>
              <a:rPr lang="th-TH" b="1" dirty="0" smtClean="0"/>
              <a:t>คน 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/>
              <a:t> </a:t>
            </a:r>
            <a:r>
              <a:rPr lang="th-TH" b="1" dirty="0" smtClean="0"/>
              <a:t>         </a:t>
            </a:r>
          </a:p>
          <a:p>
            <a:pPr>
              <a:buNone/>
            </a:pPr>
            <a:r>
              <a:rPr lang="th-TH" b="1" dirty="0" smtClean="0"/>
              <a:t>          </a:t>
            </a:r>
            <a:r>
              <a:rPr lang="th-TH" b="1" dirty="0" smtClean="0">
                <a:solidFill>
                  <a:srgbClr val="FF0000"/>
                </a:solidFill>
              </a:rPr>
              <a:t>มาตรฐานการรักษาโรคมาลาเรีย </a:t>
            </a:r>
            <a:r>
              <a:rPr lang="th-TH" b="1" dirty="0" smtClean="0"/>
              <a:t>ที่เกิดจาก</a:t>
            </a:r>
          </a:p>
          <a:p>
            <a:pPr>
              <a:buNone/>
            </a:pPr>
            <a:r>
              <a:rPr lang="th-TH" b="1" dirty="0" smtClean="0"/>
              <a:t>          การติดเชื้อมาลาเรียชนิด </a:t>
            </a:r>
            <a:r>
              <a:rPr lang="en-US" b="1" dirty="0" err="1" smtClean="0"/>
              <a:t>P.vivax</a:t>
            </a:r>
            <a:r>
              <a:rPr lang="en-US" b="1" dirty="0" smtClean="0"/>
              <a:t> </a:t>
            </a:r>
            <a:r>
              <a:rPr lang="th-TH" b="1" dirty="0" smtClean="0"/>
              <a:t>คือ</a:t>
            </a:r>
          </a:p>
          <a:p>
            <a:pPr>
              <a:buNone/>
            </a:pPr>
            <a:r>
              <a:rPr lang="th-TH" b="1" dirty="0" smtClean="0"/>
              <a:t>          การให้ยา </a:t>
            </a:r>
            <a:r>
              <a:rPr lang="en-US" b="1" dirty="0" err="1" smtClean="0"/>
              <a:t>Chloroquine</a:t>
            </a:r>
            <a:r>
              <a:rPr lang="en-US" b="1" dirty="0" smtClean="0"/>
              <a:t> </a:t>
            </a:r>
            <a:r>
              <a:rPr lang="th-TH" b="1" dirty="0" smtClean="0"/>
              <a:t>ขนาด </a:t>
            </a:r>
            <a:r>
              <a:rPr lang="en-US" b="1" dirty="0" smtClean="0"/>
              <a:t>600 mg</a:t>
            </a:r>
            <a:r>
              <a:rPr lang="th-TH" b="1" dirty="0" smtClean="0"/>
              <a:t> </a:t>
            </a:r>
          </a:p>
          <a:p>
            <a:pPr>
              <a:buNone/>
            </a:pPr>
            <a:r>
              <a:rPr lang="th-TH" b="1" dirty="0" smtClean="0"/>
              <a:t>          ในวันที่ </a:t>
            </a:r>
            <a:r>
              <a:rPr lang="en-US" b="1" dirty="0" smtClean="0"/>
              <a:t>1</a:t>
            </a:r>
            <a:r>
              <a:rPr lang="th-TH" b="1" dirty="0" smtClean="0"/>
              <a:t>, วันที่ </a:t>
            </a:r>
            <a:r>
              <a:rPr lang="en-US" b="1" dirty="0" smtClean="0"/>
              <a:t>2 </a:t>
            </a:r>
            <a:r>
              <a:rPr lang="th-TH" b="1" dirty="0" smtClean="0"/>
              <a:t>และให้ยา </a:t>
            </a:r>
            <a:r>
              <a:rPr lang="en-US" b="1" dirty="0" err="1" smtClean="0"/>
              <a:t>Chloroquine</a:t>
            </a:r>
            <a:r>
              <a:rPr lang="en-US" b="1" dirty="0" smtClean="0"/>
              <a:t> </a:t>
            </a: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ขนาด</a:t>
            </a:r>
            <a:r>
              <a:rPr lang="en-US" b="1" dirty="0" smtClean="0"/>
              <a:t> 300 mg</a:t>
            </a:r>
            <a:r>
              <a:rPr lang="th-TH" b="1" dirty="0" smtClean="0"/>
              <a:t> ในวันที่ </a:t>
            </a:r>
            <a:r>
              <a:rPr lang="en-US" b="1" dirty="0" smtClean="0"/>
              <a:t>3</a:t>
            </a:r>
            <a:r>
              <a:rPr lang="th-TH" b="1" dirty="0" smtClean="0"/>
              <a:t> </a:t>
            </a:r>
          </a:p>
          <a:p>
            <a:pPr>
              <a:buNone/>
            </a:pPr>
            <a:r>
              <a:rPr lang="th-TH" b="1" dirty="0" smtClean="0"/>
              <a:t>          เพื่อกำจัดเชื้อในกระแสเลือด </a:t>
            </a:r>
            <a:r>
              <a:rPr lang="th-TH" b="1" dirty="0" smtClean="0">
                <a:solidFill>
                  <a:srgbClr val="FF0000"/>
                </a:solidFill>
              </a:rPr>
              <a:t>และ</a:t>
            </a:r>
            <a:endParaRPr lang="th-TH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</a:t>
            </a:r>
            <a:r>
              <a:rPr lang="th-TH" b="1" dirty="0" smtClean="0">
                <a:solidFill>
                  <a:srgbClr val="FF0000"/>
                </a:solidFill>
              </a:rPr>
              <a:t>ตามด้วยยา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Primaquine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th-TH" b="1" dirty="0" smtClean="0">
                <a:solidFill>
                  <a:srgbClr val="FF0000"/>
                </a:solidFill>
              </a:rPr>
              <a:t>ขนาด </a:t>
            </a:r>
            <a:r>
              <a:rPr lang="en-US" b="1" dirty="0" smtClean="0">
                <a:solidFill>
                  <a:srgbClr val="FF0000"/>
                </a:solidFill>
              </a:rPr>
              <a:t>15 mg </a:t>
            </a:r>
            <a:r>
              <a:rPr lang="th-TH" b="1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th-TH" b="1" dirty="0" smtClean="0"/>
              <a:t>          วันละ </a:t>
            </a:r>
            <a:r>
              <a:rPr lang="en-US" b="1" dirty="0" smtClean="0"/>
              <a:t>1 </a:t>
            </a:r>
            <a:r>
              <a:rPr lang="th-TH" b="1" dirty="0" smtClean="0"/>
              <a:t>ครั้ง เป็นระยะเวลา</a:t>
            </a:r>
            <a:r>
              <a:rPr lang="en-US" b="1" dirty="0" smtClean="0"/>
              <a:t> 14</a:t>
            </a:r>
            <a:r>
              <a:rPr lang="th-TH" b="1" dirty="0" smtClean="0"/>
              <a:t> วัน เพื่อกำจัดเชื้อ</a:t>
            </a:r>
          </a:p>
          <a:p>
            <a:pPr>
              <a:buNone/>
            </a:pPr>
            <a:r>
              <a:rPr lang="th-TH" b="1" dirty="0" smtClean="0"/>
              <a:t>          ที่อยู่ในตับ และป้องกันการกลับเป็นโรคมาลาเรียซ้ำ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           - </a:t>
            </a:r>
            <a:r>
              <a:rPr lang="en-US" dirty="0" smtClean="0">
                <a:solidFill>
                  <a:srgbClr val="FF0000"/>
                </a:solidFill>
              </a:rPr>
              <a:t>May 4</a:t>
            </a:r>
            <a:r>
              <a:rPr lang="en-US" dirty="0" smtClean="0"/>
              <a:t>, she received approximately </a:t>
            </a:r>
          </a:p>
          <a:p>
            <a:pPr>
              <a:buNone/>
            </a:pPr>
            <a:r>
              <a:rPr lang="en-US" dirty="0" smtClean="0"/>
              <a:t>             1 gm of </a:t>
            </a:r>
            <a:r>
              <a:rPr lang="en-US" dirty="0" err="1" smtClean="0"/>
              <a:t>hexamethonium</a:t>
            </a:r>
            <a:r>
              <a:rPr lang="en-US" dirty="0" smtClean="0"/>
              <a:t> by inhalation,	    given to produce </a:t>
            </a:r>
            <a:r>
              <a:rPr lang="en-US" dirty="0" err="1" smtClean="0"/>
              <a:t>ganglionic</a:t>
            </a:r>
            <a:r>
              <a:rPr lang="en-US" dirty="0" smtClean="0"/>
              <a:t> neural        	    blockade.</a:t>
            </a:r>
          </a:p>
          <a:p>
            <a:pPr>
              <a:buNone/>
            </a:pPr>
            <a:r>
              <a:rPr lang="en-US" dirty="0" smtClean="0"/>
              <a:t>           - </a:t>
            </a:r>
            <a:r>
              <a:rPr lang="en-US" dirty="0" smtClean="0">
                <a:solidFill>
                  <a:srgbClr val="FF0000"/>
                </a:solidFill>
              </a:rPr>
              <a:t>May 5,</a:t>
            </a:r>
            <a:r>
              <a:rPr lang="en-US" dirty="0" smtClean="0"/>
              <a:t> she developed a dry cough </a:t>
            </a:r>
          </a:p>
          <a:p>
            <a:pPr>
              <a:buNone/>
            </a:pPr>
            <a:r>
              <a:rPr lang="en-US" dirty="0" smtClean="0"/>
              <a:t>             and </a:t>
            </a:r>
            <a:r>
              <a:rPr lang="en-US" dirty="0" err="1" smtClean="0"/>
              <a:t>dyspnea</a:t>
            </a:r>
            <a:r>
              <a:rPr lang="en-US" dirty="0" smtClean="0"/>
              <a:t> on exertion </a:t>
            </a:r>
          </a:p>
          <a:p>
            <a:pPr>
              <a:buNone/>
            </a:pPr>
            <a:r>
              <a:rPr lang="en-US" dirty="0" smtClean="0"/>
              <a:t>             (</a:t>
            </a:r>
            <a:r>
              <a:rPr lang="en-US" dirty="0" smtClean="0">
                <a:solidFill>
                  <a:srgbClr val="FF0000"/>
                </a:solidFill>
              </a:rPr>
              <a:t>reported May 7,2001</a:t>
            </a:r>
            <a:r>
              <a:rPr lang="en-US" dirty="0" smtClean="0"/>
              <a:t>). </a:t>
            </a:r>
            <a:endParaRPr lang="th-TH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th-TH" b="1" dirty="0" smtClean="0"/>
              <a:t>    </a:t>
            </a:r>
          </a:p>
          <a:p>
            <a:pPr>
              <a:buNone/>
            </a:pPr>
            <a:r>
              <a:rPr lang="th-TH" b="1" dirty="0"/>
              <a:t> </a:t>
            </a:r>
            <a:r>
              <a:rPr lang="th-TH" b="1" dirty="0" smtClean="0"/>
              <a:t>                  การทำการศึกษาในโครงการวิจัยนี้</a:t>
            </a:r>
          </a:p>
          <a:p>
            <a:pPr>
              <a:buNone/>
            </a:pPr>
            <a:r>
              <a:rPr lang="th-TH" b="1" dirty="0"/>
              <a:t> </a:t>
            </a:r>
            <a:r>
              <a:rPr lang="th-TH" b="1" dirty="0" smtClean="0"/>
              <a:t>           </a:t>
            </a:r>
            <a:r>
              <a:rPr lang="th-TH" b="1" dirty="0" smtClean="0">
                <a:solidFill>
                  <a:srgbClr val="FF0000"/>
                </a:solidFill>
              </a:rPr>
              <a:t>ในอาสาสมัครกลุ่มที่ </a:t>
            </a:r>
            <a:r>
              <a:rPr lang="en-US" b="1" dirty="0" smtClean="0">
                <a:solidFill>
                  <a:srgbClr val="FF0000"/>
                </a:solidFill>
              </a:rPr>
              <a:t>3</a:t>
            </a:r>
            <a:r>
              <a:rPr lang="th-TH" b="1" dirty="0" smtClean="0">
                <a:solidFill>
                  <a:srgbClr val="FF0000"/>
                </a:solidFill>
              </a:rPr>
              <a:t> ที่มีให้การให้ยา 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</a:t>
            </a:r>
            <a:r>
              <a:rPr lang="en-US" b="1" dirty="0" err="1" smtClean="0">
                <a:solidFill>
                  <a:srgbClr val="FF0000"/>
                </a:solidFill>
              </a:rPr>
              <a:t>Chloroquine</a:t>
            </a:r>
            <a:r>
              <a:rPr lang="th-TH" b="1" dirty="0" smtClean="0"/>
              <a:t> </a:t>
            </a:r>
            <a:r>
              <a:rPr lang="th-TH" b="1" dirty="0" smtClean="0">
                <a:solidFill>
                  <a:srgbClr val="FF0000"/>
                </a:solidFill>
              </a:rPr>
              <a:t>เพียงตัวเดียว </a:t>
            </a:r>
            <a:r>
              <a:rPr lang="th-TH" b="1" dirty="0" smtClean="0"/>
              <a:t>ซึ่</a:t>
            </a:r>
            <a:r>
              <a:rPr lang="th-TH" b="1" dirty="0" smtClean="0"/>
              <a:t>งเป็น</a:t>
            </a:r>
            <a:r>
              <a:rPr lang="th-TH" b="1" dirty="0" smtClean="0"/>
              <a:t>การ</a:t>
            </a:r>
          </a:p>
          <a:p>
            <a:pPr>
              <a:buNone/>
            </a:pPr>
            <a:r>
              <a:rPr lang="th-TH" b="1" dirty="0" smtClean="0"/>
              <a:t>            ให้การรักษาที่</a:t>
            </a:r>
            <a:r>
              <a:rPr lang="th-TH" b="1" dirty="0" smtClean="0">
                <a:solidFill>
                  <a:srgbClr val="FF0000"/>
                </a:solidFill>
              </a:rPr>
              <a:t>ไม่เป็นไปตามมาตรฐาน</a:t>
            </a:r>
            <a:r>
              <a:rPr lang="th-TH" b="1" dirty="0" smtClean="0"/>
              <a:t>ของการ</a:t>
            </a:r>
          </a:p>
          <a:p>
            <a:pPr>
              <a:buNone/>
            </a:pPr>
            <a:r>
              <a:rPr lang="th-TH" b="1" dirty="0" smtClean="0"/>
              <a:t>            รักษาโรคมาลาเรีย ที่เกิดจากการติดเชื้อมาลาเรีย</a:t>
            </a:r>
          </a:p>
          <a:p>
            <a:pPr>
              <a:buNone/>
            </a:pPr>
            <a:r>
              <a:rPr lang="th-TH" b="1" dirty="0" smtClean="0"/>
              <a:t>            ชนิด </a:t>
            </a:r>
            <a:r>
              <a:rPr lang="en-US" b="1" dirty="0" err="1" smtClean="0"/>
              <a:t>P.vivax</a:t>
            </a:r>
            <a:r>
              <a:rPr lang="en-US" b="1" dirty="0" smtClean="0"/>
              <a:t> </a:t>
            </a:r>
            <a:endParaRPr lang="th-TH" b="1" dirty="0" smtClean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/>
              <a:t> </a:t>
            </a:r>
            <a:r>
              <a:rPr lang="th-TH" b="1" dirty="0" smtClean="0"/>
              <a:t>         </a:t>
            </a:r>
          </a:p>
          <a:p>
            <a:pPr>
              <a:buNone/>
            </a:pPr>
            <a:r>
              <a:rPr lang="th-TH" b="1" dirty="0"/>
              <a:t> </a:t>
            </a:r>
            <a:r>
              <a:rPr lang="th-TH" b="1" dirty="0" smtClean="0"/>
              <a:t>           ถือว่าเป็นการทำวิจัย </a:t>
            </a:r>
            <a:r>
              <a:rPr lang="th-TH" b="1" dirty="0" smtClean="0">
                <a:solidFill>
                  <a:srgbClr val="FF0000"/>
                </a:solidFill>
              </a:rPr>
              <a:t>ที่ขาดจริยธรรมในการทำวิจัย</a:t>
            </a:r>
          </a:p>
          <a:p>
            <a:pPr>
              <a:buNone/>
            </a:pPr>
            <a:r>
              <a:rPr lang="th-TH" b="1" dirty="0"/>
              <a:t> </a:t>
            </a:r>
            <a:r>
              <a:rPr lang="th-TH" b="1" dirty="0" smtClean="0"/>
              <a:t>        เพราะเป็นการทำให้อาสาสมัคร </a:t>
            </a:r>
            <a:r>
              <a:rPr lang="th-TH" b="1" dirty="0" smtClean="0">
                <a:solidFill>
                  <a:srgbClr val="FF0000"/>
                </a:solidFill>
              </a:rPr>
              <a:t>เกิดความเสี่ยง</a:t>
            </a:r>
            <a:r>
              <a:rPr lang="th-TH" b="1" dirty="0" smtClean="0"/>
              <a:t>ที่จะมี</a:t>
            </a:r>
          </a:p>
          <a:p>
            <a:pPr>
              <a:buNone/>
            </a:pPr>
            <a:r>
              <a:rPr lang="th-TH" b="1" dirty="0"/>
              <a:t> </a:t>
            </a:r>
            <a:r>
              <a:rPr lang="th-TH" b="1" dirty="0" smtClean="0"/>
              <a:t>        เชื้อมาลาเรียชนิด </a:t>
            </a:r>
            <a:r>
              <a:rPr lang="en-US" b="1" dirty="0" err="1" smtClean="0"/>
              <a:t>P.vivax</a:t>
            </a:r>
            <a:r>
              <a:rPr lang="en-US" b="1" dirty="0" smtClean="0"/>
              <a:t> </a:t>
            </a:r>
            <a:r>
              <a:rPr lang="th-TH" b="1" dirty="0" smtClean="0"/>
              <a:t>เข้าสู่ตับของอาสาสมัครและ</a:t>
            </a:r>
          </a:p>
          <a:p>
            <a:pPr>
              <a:buNone/>
            </a:pPr>
            <a:r>
              <a:rPr lang="th-TH" b="1" dirty="0"/>
              <a:t> </a:t>
            </a:r>
            <a:r>
              <a:rPr lang="th-TH" b="1" dirty="0" smtClean="0"/>
              <a:t>        เกิดการกลับเป็นโรคมาลาเรียซ้ำในอาสาสมัคร</a:t>
            </a:r>
          </a:p>
          <a:p>
            <a:pPr>
              <a:buNone/>
            </a:pPr>
            <a:r>
              <a:rPr lang="th-TH" b="1" dirty="0"/>
              <a:t> </a:t>
            </a:r>
            <a:r>
              <a:rPr lang="th-TH" b="1" dirty="0" smtClean="0"/>
              <a:t>        กลุ่มที่ </a:t>
            </a:r>
            <a:r>
              <a:rPr lang="en-US" b="1" dirty="0" smtClean="0"/>
              <a:t>3 </a:t>
            </a:r>
            <a:r>
              <a:rPr lang="th-TH" b="1" dirty="0" smtClean="0"/>
              <a:t>ได้</a:t>
            </a:r>
          </a:p>
          <a:p>
            <a:pPr>
              <a:buNone/>
            </a:pPr>
            <a:r>
              <a:rPr lang="th-TH" b="1" dirty="0"/>
              <a:t> </a:t>
            </a:r>
            <a:r>
              <a:rPr lang="th-TH" b="1" dirty="0" smtClean="0"/>
              <a:t>            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endParaRPr lang="th-TH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h-TH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h-TH" b="1" dirty="0" smtClean="0">
                <a:solidFill>
                  <a:srgbClr val="FF0000"/>
                </a:solidFill>
              </a:rPr>
              <a:t>              ต้อง</a:t>
            </a:r>
            <a:r>
              <a:rPr lang="th-TH" b="1" dirty="0" smtClean="0">
                <a:solidFill>
                  <a:srgbClr val="FF0000"/>
                </a:solidFill>
              </a:rPr>
              <a:t>เพิกถอนอาสาสมัครกลุ่มที่ </a:t>
            </a:r>
            <a:r>
              <a:rPr lang="en-US" b="1" dirty="0" smtClean="0">
                <a:solidFill>
                  <a:srgbClr val="FF0000"/>
                </a:solidFill>
              </a:rPr>
              <a:t>3 </a:t>
            </a:r>
            <a:endParaRPr lang="th-TH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h-TH" b="1" dirty="0" smtClean="0">
                <a:solidFill>
                  <a:srgbClr val="FF0000"/>
                </a:solidFill>
              </a:rPr>
              <a:t> </a:t>
            </a:r>
            <a:r>
              <a:rPr lang="th-TH" b="1" dirty="0" smtClean="0">
                <a:solidFill>
                  <a:srgbClr val="FF0000"/>
                </a:solidFill>
              </a:rPr>
              <a:t>             </a:t>
            </a:r>
            <a:r>
              <a:rPr lang="th-TH" b="1" dirty="0" smtClean="0"/>
              <a:t>จากการศึกษาใน</a:t>
            </a:r>
            <a:r>
              <a:rPr lang="th-TH" b="1" dirty="0" smtClean="0"/>
              <a:t>โครงการวิจัยนี้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b="1" dirty="0" smtClean="0"/>
              <a:t>                      </a:t>
            </a:r>
            <a:r>
              <a:rPr lang="th-TH" sz="4000" b="1" dirty="0" smtClean="0"/>
              <a:t>คดีจริยธรรมฯ คดีที่</a:t>
            </a:r>
            <a:r>
              <a:rPr lang="en-US" sz="4000" b="1" dirty="0" smtClean="0"/>
              <a:t> </a:t>
            </a:r>
            <a:r>
              <a:rPr lang="en-US" b="1" dirty="0" smtClean="0"/>
              <a:t>4</a:t>
            </a:r>
            <a:endParaRPr lang="th-TH" b="1" dirty="0" smtClean="0"/>
          </a:p>
          <a:p>
            <a:pPr>
              <a:buNone/>
            </a:pPr>
            <a:r>
              <a:rPr lang="en-US" dirty="0" smtClean="0"/>
              <a:t>            Bellevue Electroshock Experiments</a:t>
            </a:r>
          </a:p>
          <a:p>
            <a:pPr>
              <a:buNone/>
            </a:pPr>
            <a:r>
              <a:rPr lang="en-US" dirty="0" smtClean="0"/>
              <a:t>       - 1940, Dr. </a:t>
            </a:r>
            <a:r>
              <a:rPr lang="en-US" dirty="0" err="1" smtClean="0"/>
              <a:t>Lauretta</a:t>
            </a:r>
            <a:r>
              <a:rPr lang="en-US" dirty="0" smtClean="0"/>
              <a:t> Bender experimented 	with electroshock therapy for </a:t>
            </a:r>
            <a:r>
              <a:rPr lang="en-US" dirty="0" smtClean="0">
                <a:solidFill>
                  <a:srgbClr val="FF0000"/>
                </a:solidFill>
              </a:rPr>
              <a:t>autism </a:t>
            </a:r>
            <a:r>
              <a:rPr lang="en-US" dirty="0" smtClean="0"/>
              <a:t>on </a:t>
            </a:r>
          </a:p>
          <a:p>
            <a:pPr>
              <a:buNone/>
            </a:pPr>
            <a:r>
              <a:rPr lang="en-US" dirty="0" smtClean="0"/>
              <a:t>          as many as </a:t>
            </a:r>
            <a:r>
              <a:rPr lang="en-US" dirty="0" smtClean="0">
                <a:solidFill>
                  <a:srgbClr val="FF0000"/>
                </a:solidFill>
              </a:rPr>
              <a:t>200 children, </a:t>
            </a:r>
          </a:p>
          <a:p>
            <a:pPr>
              <a:buNone/>
            </a:pPr>
            <a:r>
              <a:rPr lang="en-US" dirty="0" smtClean="0"/>
              <a:t>        - some as young as 3 years of age. </a:t>
            </a:r>
            <a:endParaRPr lang="en-US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- Hundreds of such experiments were 	conducted from 1940 through 1969 </a:t>
            </a:r>
          </a:p>
          <a:p>
            <a:pPr>
              <a:buNone/>
            </a:pPr>
            <a:r>
              <a:rPr lang="en-US" dirty="0" smtClean="0"/>
              <a:t>          at New York City’s Bellevue Hospital </a:t>
            </a:r>
          </a:p>
          <a:p>
            <a:pPr>
              <a:buNone/>
            </a:pPr>
            <a:r>
              <a:rPr lang="en-US" dirty="0" smtClean="0"/>
              <a:t>          and later at Creedmoor (N.Y.)  </a:t>
            </a:r>
          </a:p>
          <a:p>
            <a:pPr>
              <a:buNone/>
            </a:pPr>
            <a:r>
              <a:rPr lang="en-US" smtClean="0"/>
              <a:t>          State </a:t>
            </a:r>
            <a:r>
              <a:rPr lang="en-US" dirty="0" smtClean="0"/>
              <a:t>Hospital. </a:t>
            </a:r>
          </a:p>
          <a:p>
            <a:pPr>
              <a:buNone/>
            </a:pPr>
            <a:r>
              <a:rPr lang="en-US" dirty="0" smtClean="0"/>
              <a:t> </a:t>
            </a:r>
            <a:endParaRPr lang="en-US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Bender was said to have been </a:t>
            </a:r>
          </a:p>
          <a:p>
            <a:pPr>
              <a:buNone/>
            </a:pPr>
            <a:r>
              <a:rPr lang="en-US" dirty="0" smtClean="0"/>
              <a:t>           </a:t>
            </a:r>
            <a:r>
              <a:rPr lang="en-US" dirty="0" smtClean="0">
                <a:solidFill>
                  <a:srgbClr val="FF0000"/>
                </a:solidFill>
              </a:rPr>
              <a:t>“seriously disappointed </a:t>
            </a:r>
            <a:r>
              <a:rPr lang="en-US" dirty="0" smtClean="0"/>
              <a:t>in the       </a:t>
            </a:r>
          </a:p>
          <a:p>
            <a:pPr>
              <a:buNone/>
            </a:pPr>
            <a:r>
              <a:rPr lang="en-US" dirty="0" smtClean="0"/>
              <a:t>          after-effects and results shown” </a:t>
            </a:r>
          </a:p>
          <a:p>
            <a:pPr>
              <a:buNone/>
            </a:pPr>
            <a:r>
              <a:rPr lang="en-US" dirty="0" smtClean="0"/>
              <a:t>          in the shattered lives of her subjects.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b="1" dirty="0" smtClean="0"/>
              <a:t>                     คดีจริยธรรมฯ คดีที่</a:t>
            </a:r>
            <a:r>
              <a:rPr lang="en-US" b="1" dirty="0" smtClean="0"/>
              <a:t> 5</a:t>
            </a:r>
            <a:endParaRPr lang="th-TH" b="1" dirty="0" smtClean="0"/>
          </a:p>
          <a:p>
            <a:pPr>
              <a:buNone/>
            </a:pPr>
            <a:r>
              <a:rPr lang="en-US" b="1" dirty="0" smtClean="0"/>
              <a:t>                     Tuskegee Study </a:t>
            </a:r>
          </a:p>
          <a:p>
            <a:pPr>
              <a:buNone/>
            </a:pPr>
            <a:r>
              <a:rPr lang="th-TH" b="1" dirty="0" smtClean="0"/>
              <a:t>        - เป็นการศึกษาเกี่ยวกับ </a:t>
            </a:r>
            <a:r>
              <a:rPr lang="th-TH" b="1" dirty="0" smtClean="0">
                <a:solidFill>
                  <a:srgbClr val="FF0000"/>
                </a:solidFill>
              </a:rPr>
              <a:t>ธรรมชาติของการเกิดโรค</a:t>
            </a:r>
            <a:r>
              <a:rPr lang="en-US" b="1" dirty="0" smtClean="0">
                <a:solidFill>
                  <a:srgbClr val="FF0000"/>
                </a:solidFill>
              </a:rPr>
              <a:t>  	  	</a:t>
            </a:r>
            <a:r>
              <a:rPr lang="en-US" b="1" dirty="0" err="1" smtClean="0">
                <a:solidFill>
                  <a:srgbClr val="FF0000"/>
                </a:solidFill>
              </a:rPr>
              <a:t>Syphillis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 </a:t>
            </a:r>
            <a:r>
              <a:rPr lang="th-TH" b="1" dirty="0" smtClean="0"/>
              <a:t>ในผู้ชายผิวดำที่ </a:t>
            </a:r>
            <a:r>
              <a:rPr lang="en-US" b="1" dirty="0" smtClean="0"/>
              <a:t>Macon city </a:t>
            </a:r>
            <a:r>
              <a:rPr lang="th-TH" b="1" dirty="0" smtClean="0"/>
              <a:t>	</a:t>
            </a:r>
          </a:p>
          <a:p>
            <a:pPr>
              <a:buNone/>
            </a:pPr>
            <a:r>
              <a:rPr lang="th-TH" b="1" dirty="0" smtClean="0"/>
              <a:t>     	สหรัฐอเมริกา </a:t>
            </a:r>
          </a:p>
          <a:p>
            <a:pPr>
              <a:buNone/>
            </a:pPr>
            <a:r>
              <a:rPr lang="th-TH" b="1" dirty="0" smtClean="0"/>
              <a:t>        - ดำเนินการโดย กระทรวงสาธารณสุขสหรัฐอเมริกา</a:t>
            </a:r>
          </a:p>
          <a:p>
            <a:pPr>
              <a:buNone/>
            </a:pPr>
            <a:r>
              <a:rPr lang="th-TH" b="1" dirty="0" smtClean="0"/>
              <a:t>          ร่วมกับสถาบัน</a:t>
            </a:r>
            <a:r>
              <a:rPr lang="en-US" b="1" dirty="0" smtClean="0"/>
              <a:t>Tuskegee </a:t>
            </a:r>
            <a:endParaRPr lang="th-TH" b="1" dirty="0" smtClean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         โดยตรวจคน 600 คน </a:t>
            </a:r>
          </a:p>
          <a:p>
            <a:pPr>
              <a:buNone/>
            </a:pPr>
            <a:r>
              <a:rPr lang="th-TH" b="1" dirty="0" smtClean="0"/>
              <a:t>        - ผลการตรวจ มี 399 คน ป่วยเป็น </a:t>
            </a:r>
            <a:r>
              <a:rPr lang="en-US" b="1" dirty="0" err="1" smtClean="0"/>
              <a:t>Syphillis</a:t>
            </a:r>
            <a:r>
              <a:rPr lang="en-US" b="1" dirty="0" smtClean="0"/>
              <a:t> </a:t>
            </a:r>
            <a:r>
              <a:rPr lang="th-TH" b="1" dirty="0" smtClean="0"/>
              <a:t>และ</a:t>
            </a:r>
          </a:p>
          <a:p>
            <a:pPr>
              <a:buNone/>
            </a:pPr>
            <a:r>
              <a:rPr lang="th-TH" b="1" dirty="0" smtClean="0"/>
              <a:t>          อีก 201 คน ไม่เป็นโรค</a:t>
            </a:r>
          </a:p>
          <a:p>
            <a:pPr>
              <a:buNone/>
            </a:pPr>
            <a:r>
              <a:rPr lang="th-TH" b="1" dirty="0" smtClean="0"/>
              <a:t>        - ผู้วิจัย</a:t>
            </a:r>
            <a:r>
              <a:rPr lang="th-TH" b="1" dirty="0" smtClean="0">
                <a:solidFill>
                  <a:srgbClr val="FF0000"/>
                </a:solidFill>
              </a:rPr>
              <a:t>ไม่ได้บอก </a:t>
            </a:r>
            <a:r>
              <a:rPr lang="th-TH" b="1" dirty="0" smtClean="0"/>
              <a:t>ผู้ถูกวิจัยว่า มีคนป่วยเป็น</a:t>
            </a:r>
            <a:r>
              <a:rPr lang="en-US" b="1" dirty="0" smtClean="0"/>
              <a:t> </a:t>
            </a:r>
            <a:r>
              <a:rPr lang="en-US" b="1" dirty="0" err="1" smtClean="0"/>
              <a:t>Syphillis</a:t>
            </a:r>
            <a:endParaRPr lang="en-US" b="1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b="1" dirty="0" smtClean="0"/>
              <a:t>        - และได้ติดตามเฝ้าดูอาการต่อไปอีก    </a:t>
            </a:r>
          </a:p>
          <a:p>
            <a:pPr>
              <a:buNone/>
            </a:pPr>
            <a:r>
              <a:rPr lang="th-TH" b="1" dirty="0" smtClean="0"/>
              <a:t>	      ถ้า</a:t>
            </a:r>
            <a:r>
              <a:rPr lang="th-TH" b="1" dirty="0" smtClean="0">
                <a:solidFill>
                  <a:srgbClr val="FF0000"/>
                </a:solidFill>
              </a:rPr>
              <a:t>ตามแผน คือ 6 เดือน </a:t>
            </a:r>
          </a:p>
          <a:p>
            <a:pPr>
              <a:buNone/>
            </a:pPr>
            <a:r>
              <a:rPr lang="th-TH" b="1" dirty="0" smtClean="0"/>
              <a:t>	    - แต่ตามความเป็นจริง มีการติดตามต่อไปเรื่อยๆ</a:t>
            </a:r>
          </a:p>
          <a:p>
            <a:pPr>
              <a:buNone/>
            </a:pPr>
            <a:r>
              <a:rPr lang="th-TH" b="1" dirty="0" smtClean="0"/>
              <a:t>          </a:t>
            </a:r>
            <a:r>
              <a:rPr lang="th-TH" b="1" dirty="0" smtClean="0">
                <a:solidFill>
                  <a:srgbClr val="FF0000"/>
                </a:solidFill>
              </a:rPr>
              <a:t>ประมาณ 40 ปี </a:t>
            </a:r>
          </a:p>
          <a:p>
            <a:pPr>
              <a:buNone/>
            </a:pPr>
            <a:r>
              <a:rPr lang="th-TH" b="1" dirty="0" smtClean="0"/>
              <a:t>        - โดยไม่ได้ให้การรักษา ทำเพียงแต่การให้การดูแลทั่วไป	เท่านั้น 	</a:t>
            </a:r>
          </a:p>
          <a:p>
            <a:pPr>
              <a:buNone/>
            </a:pPr>
            <a:r>
              <a:rPr lang="th-TH" b="1" dirty="0" smtClean="0"/>
              <a:t>	</a:t>
            </a:r>
            <a:endParaRPr lang="th-TH" b="1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b="1" dirty="0" smtClean="0"/>
              <a:t>          - ทั้งๆ ที่ภายหลัง มีการค้นพบว่า</a:t>
            </a:r>
          </a:p>
          <a:p>
            <a:pPr>
              <a:buNone/>
            </a:pPr>
            <a:r>
              <a:rPr lang="th-TH" b="1" dirty="0" smtClean="0"/>
              <a:t>            </a:t>
            </a:r>
            <a:r>
              <a:rPr lang="th-TH" b="1" dirty="0" smtClean="0">
                <a:solidFill>
                  <a:srgbClr val="FF0000"/>
                </a:solidFill>
              </a:rPr>
              <a:t>ยา</a:t>
            </a:r>
            <a:r>
              <a:rPr lang="en-US" b="1" dirty="0" smtClean="0">
                <a:solidFill>
                  <a:srgbClr val="FF0000"/>
                </a:solidFill>
              </a:rPr>
              <a:t> penicillin </a:t>
            </a:r>
            <a:r>
              <a:rPr lang="th-TH" b="1" dirty="0" smtClean="0">
                <a:solidFill>
                  <a:srgbClr val="FF0000"/>
                </a:solidFill>
              </a:rPr>
              <a:t>สามารถรักษาโรคนี้ได้ </a:t>
            </a:r>
          </a:p>
          <a:p>
            <a:pPr>
              <a:buNone/>
            </a:pPr>
            <a:r>
              <a:rPr lang="th-TH" b="1" dirty="0" smtClean="0"/>
              <a:t>          - </a:t>
            </a:r>
            <a:r>
              <a:rPr lang="th-TH" b="1" dirty="0" smtClean="0">
                <a:solidFill>
                  <a:srgbClr val="FF0000"/>
                </a:solidFill>
              </a:rPr>
              <a:t>โดยไม่คำนึงถึงผลกระทบ </a:t>
            </a:r>
            <a:r>
              <a:rPr lang="th-TH" b="1" dirty="0" smtClean="0"/>
              <a:t>จากการทดลองว่า </a:t>
            </a:r>
          </a:p>
          <a:p>
            <a:pPr>
              <a:buNone/>
            </a:pPr>
            <a:r>
              <a:rPr lang="th-TH" b="1" dirty="0" smtClean="0"/>
              <a:t>            โรคจะแพร่ไปยังบุคคลอื่นๆ อีกจำนวนมาก </a:t>
            </a:r>
          </a:p>
          <a:p>
            <a:pPr>
              <a:buNone/>
            </a:pPr>
            <a:r>
              <a:rPr lang="th-TH" b="1" dirty="0" smtClean="0"/>
              <a:t>            นอกจากตัวผู้ถูกวิจัยแล้ว ยังมี คู่สมรส ลูก      </a:t>
            </a:r>
          </a:p>
          <a:p>
            <a:pPr>
              <a:buNone/>
            </a:pPr>
            <a:r>
              <a:rPr lang="th-TH" b="1" dirty="0" smtClean="0"/>
              <a:t>		  ที่เกิดจากผู้ป่วยที่เป็น </a:t>
            </a:r>
            <a:r>
              <a:rPr lang="en-US" b="1" dirty="0" err="1" smtClean="0"/>
              <a:t>Syphillis</a:t>
            </a:r>
            <a:r>
              <a:rPr lang="en-US" b="1" dirty="0" smtClean="0"/>
              <a:t>   </a:t>
            </a:r>
            <a:endParaRPr lang="en-US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- </a:t>
            </a:r>
            <a:r>
              <a:rPr lang="en-US" dirty="0" smtClean="0">
                <a:solidFill>
                  <a:srgbClr val="FF0000"/>
                </a:solidFill>
              </a:rPr>
              <a:t>May </a:t>
            </a:r>
            <a:r>
              <a:rPr lang="en-US" dirty="0">
                <a:solidFill>
                  <a:srgbClr val="FF0000"/>
                </a:solidFill>
              </a:rPr>
              <a:t>7, </a:t>
            </a:r>
            <a:r>
              <a:rPr lang="en-US" dirty="0" smtClean="0">
                <a:solidFill>
                  <a:srgbClr val="FF0000"/>
                </a:solidFill>
              </a:rPr>
              <a:t>2001 </a:t>
            </a:r>
            <a:r>
              <a:rPr lang="en-US" dirty="0" smtClean="0"/>
              <a:t>she </a:t>
            </a:r>
            <a:r>
              <a:rPr lang="en-US" dirty="0"/>
              <a:t>reported </a:t>
            </a:r>
            <a:r>
              <a:rPr lang="en-US" dirty="0" err="1"/>
              <a:t>rhinorrhea</a:t>
            </a:r>
            <a:r>
              <a:rPr lang="en-US" dirty="0"/>
              <a:t>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and </a:t>
            </a:r>
            <a:r>
              <a:rPr lang="en-US" dirty="0"/>
              <a:t>feeling hot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- </a:t>
            </a:r>
            <a:r>
              <a:rPr lang="en-US" dirty="0" smtClean="0">
                <a:solidFill>
                  <a:srgbClr val="FF0000"/>
                </a:solidFill>
              </a:rPr>
              <a:t>May 8,</a:t>
            </a:r>
            <a:r>
              <a:rPr lang="en-US" dirty="0" smtClean="0"/>
              <a:t> </a:t>
            </a:r>
            <a:r>
              <a:rPr lang="en-US" dirty="0"/>
              <a:t>she was not feeling well and was </a:t>
            </a:r>
            <a:r>
              <a:rPr lang="en-US" dirty="0" smtClean="0"/>
              <a:t>  	going </a:t>
            </a:r>
            <a:r>
              <a:rPr lang="en-US" dirty="0"/>
              <a:t>to see her primary care provider </a:t>
            </a:r>
            <a:r>
              <a:rPr lang="en-US" dirty="0" smtClean="0"/>
              <a:t> 	(</a:t>
            </a:r>
            <a:r>
              <a:rPr lang="en-US" dirty="0"/>
              <a:t>which she did and received a prescription </a:t>
            </a:r>
            <a:r>
              <a:rPr lang="en-US" dirty="0" smtClean="0"/>
              <a:t>	for </a:t>
            </a:r>
            <a:r>
              <a:rPr lang="en-US" dirty="0"/>
              <a:t>an </a:t>
            </a:r>
            <a:r>
              <a:rPr lang="en-US" dirty="0">
                <a:solidFill>
                  <a:srgbClr val="FF0000"/>
                </a:solidFill>
              </a:rPr>
              <a:t>anti-</a:t>
            </a:r>
            <a:r>
              <a:rPr lang="en-US" dirty="0" err="1">
                <a:solidFill>
                  <a:srgbClr val="FF0000"/>
                </a:solidFill>
              </a:rPr>
              <a:t>tussive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medication</a:t>
            </a:r>
            <a:r>
              <a:rPr lang="en-US" dirty="0" smtClean="0"/>
              <a:t>)</a:t>
            </a:r>
            <a:endParaRPr lang="th-TH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b="1" dirty="0" smtClean="0"/>
              <a:t>                     คดีจริยธรรมฯ คดีที่</a:t>
            </a:r>
            <a:r>
              <a:rPr lang="en-US" b="1" dirty="0" smtClean="0"/>
              <a:t> 6</a:t>
            </a:r>
            <a:endParaRPr lang="th-TH" b="1" dirty="0" smtClean="0"/>
          </a:p>
          <a:p>
            <a:pPr>
              <a:buNone/>
            </a:pPr>
            <a:r>
              <a:rPr lang="en-US" b="1" dirty="0" smtClean="0"/>
              <a:t>                    </a:t>
            </a:r>
            <a:r>
              <a:rPr lang="en-US" b="1" dirty="0" err="1" smtClean="0"/>
              <a:t>Willowbrook</a:t>
            </a:r>
            <a:r>
              <a:rPr lang="en-US" b="1" dirty="0" smtClean="0"/>
              <a:t> Study </a:t>
            </a:r>
            <a:endParaRPr lang="th-TH" b="1" dirty="0" smtClean="0"/>
          </a:p>
          <a:p>
            <a:pPr>
              <a:buNone/>
            </a:pPr>
            <a:r>
              <a:rPr lang="th-TH" b="1" dirty="0" smtClean="0"/>
              <a:t>	  - ค.ศ. </a:t>
            </a:r>
            <a:r>
              <a:rPr lang="en-US" sz="2800" b="1" dirty="0" smtClean="0"/>
              <a:t>1950</a:t>
            </a:r>
            <a:r>
              <a:rPr lang="th-TH" b="1" dirty="0" smtClean="0"/>
              <a:t> มีการศึกษาวิจัย</a:t>
            </a:r>
            <a:r>
              <a:rPr lang="th-TH" b="1" dirty="0" smtClean="0">
                <a:solidFill>
                  <a:srgbClr val="FF0000"/>
                </a:solidFill>
              </a:rPr>
              <a:t>การระบาดของไวรัสตับอักเสบ </a:t>
            </a:r>
          </a:p>
          <a:p>
            <a:pPr>
              <a:buNone/>
            </a:pPr>
            <a:r>
              <a:rPr lang="th-TH" b="1" dirty="0" smtClean="0"/>
              <a:t>        ที่ทดลอง ในเด็กที่มีภาวะพร่องทางปัญญา </a:t>
            </a:r>
          </a:p>
          <a:p>
            <a:pPr>
              <a:buNone/>
            </a:pPr>
            <a:r>
              <a:rPr lang="th-TH" b="1" dirty="0" smtClean="0"/>
              <a:t>      - ภายใต้โครงการสวัสดิการของรัฐ  ในการให้สิทธิ์เข้าเรียน</a:t>
            </a:r>
          </a:p>
          <a:p>
            <a:pPr>
              <a:buNone/>
            </a:pPr>
            <a:r>
              <a:rPr lang="th-TH" b="1" dirty="0" smtClean="0"/>
              <a:t>        ในโรงเรียนของรัฐ </a:t>
            </a:r>
            <a:r>
              <a:rPr lang="en-US" b="1" dirty="0" smtClean="0"/>
              <a:t>New York </a:t>
            </a:r>
            <a:r>
              <a:rPr lang="th-TH" b="1" dirty="0" smtClean="0"/>
              <a:t>ชื่อ </a:t>
            </a:r>
            <a:r>
              <a:rPr lang="en-US" b="1" dirty="0" smtClean="0"/>
              <a:t> “</a:t>
            </a:r>
            <a:r>
              <a:rPr lang="en-US" b="1" dirty="0" err="1" smtClean="0"/>
              <a:t>Willowbrook</a:t>
            </a:r>
            <a:r>
              <a:rPr lang="en-US" b="1" dirty="0" smtClean="0"/>
              <a:t>”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th-TH" b="1" dirty="0" smtClean="0"/>
              <a:t>	    - โดยผู้ปกครองของเด็กเหล่านี้ </a:t>
            </a:r>
            <a:endParaRPr lang="th-TH" b="1" dirty="0" smtClean="0"/>
          </a:p>
          <a:p>
            <a:pPr>
              <a:buNone/>
            </a:pPr>
            <a:r>
              <a:rPr lang="th-TH" b="1" dirty="0" smtClean="0">
                <a:solidFill>
                  <a:srgbClr val="FF0000"/>
                </a:solidFill>
              </a:rPr>
              <a:t> </a:t>
            </a:r>
            <a:r>
              <a:rPr lang="th-TH" b="1" dirty="0" smtClean="0">
                <a:solidFill>
                  <a:srgbClr val="FF0000"/>
                </a:solidFill>
              </a:rPr>
              <a:t>         </a:t>
            </a:r>
            <a:r>
              <a:rPr lang="th-TH" b="1" dirty="0" smtClean="0">
                <a:solidFill>
                  <a:srgbClr val="FF0000"/>
                </a:solidFill>
              </a:rPr>
              <a:t>ต้องยินยอมให้</a:t>
            </a:r>
            <a:r>
              <a:rPr lang="th-TH" b="1" dirty="0" smtClean="0">
                <a:solidFill>
                  <a:srgbClr val="FF0000"/>
                </a:solidFill>
              </a:rPr>
              <a:t>เด็กเข้าร่วมในโครงการวิจัยก่อน</a:t>
            </a:r>
            <a:r>
              <a:rPr lang="th-TH" b="1" dirty="0" smtClean="0"/>
              <a:t> </a:t>
            </a:r>
            <a:endParaRPr lang="th-TH" b="1" dirty="0" smtClean="0"/>
          </a:p>
          <a:p>
            <a:pPr>
              <a:buNone/>
            </a:pPr>
            <a:r>
              <a:rPr lang="th-TH" b="1" dirty="0" smtClean="0"/>
              <a:t> </a:t>
            </a:r>
            <a:r>
              <a:rPr lang="th-TH" b="1" dirty="0" smtClean="0"/>
              <a:t>         </a:t>
            </a:r>
            <a:r>
              <a:rPr lang="th-TH" b="1" dirty="0" smtClean="0"/>
              <a:t>จึง</a:t>
            </a:r>
            <a:r>
              <a:rPr lang="th-TH" b="1" dirty="0" smtClean="0"/>
              <a:t>จะ</a:t>
            </a:r>
            <a:r>
              <a:rPr lang="th-TH" b="1" dirty="0" smtClean="0"/>
              <a:t>สามารถรับ</a:t>
            </a:r>
            <a:r>
              <a:rPr lang="th-TH" b="1" dirty="0" smtClean="0"/>
              <a:t>สวัสดิการของรัฐได้</a:t>
            </a:r>
            <a:r>
              <a:rPr lang="en-US" b="1" dirty="0" smtClean="0"/>
              <a:t>  </a:t>
            </a:r>
            <a:endParaRPr lang="th-TH" b="1" dirty="0" smtClean="0"/>
          </a:p>
          <a:p>
            <a:pPr>
              <a:buNone/>
            </a:pPr>
            <a:r>
              <a:rPr lang="th-TH" b="1" dirty="0" smtClean="0"/>
              <a:t>	    - ปัญหาสำคัญ อยู่ที่กระบวนการวิจัย ซึ่งให้</a:t>
            </a:r>
          </a:p>
          <a:p>
            <a:pPr>
              <a:buNone/>
            </a:pPr>
            <a:r>
              <a:rPr lang="th-TH" b="1" dirty="0" smtClean="0"/>
              <a:t>          เด็กเหล่านี้ </a:t>
            </a:r>
            <a:r>
              <a:rPr lang="th-TH" b="1" dirty="0" smtClean="0">
                <a:solidFill>
                  <a:srgbClr val="FF0000"/>
                </a:solidFill>
              </a:rPr>
              <a:t>กินของเหลวที่เตรียมจาก </a:t>
            </a:r>
            <a:endParaRPr lang="th-TH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h-TH" b="1" dirty="0" smtClean="0">
                <a:solidFill>
                  <a:srgbClr val="FF0000"/>
                </a:solidFill>
              </a:rPr>
              <a:t> </a:t>
            </a:r>
            <a:r>
              <a:rPr lang="th-TH" b="1" dirty="0" smtClean="0">
                <a:solidFill>
                  <a:srgbClr val="FF0000"/>
                </a:solidFill>
              </a:rPr>
              <a:t>         </a:t>
            </a:r>
            <a:r>
              <a:rPr lang="th-TH" b="1" dirty="0" smtClean="0">
                <a:solidFill>
                  <a:srgbClr val="FF0000"/>
                </a:solidFill>
              </a:rPr>
              <a:t>อุจจาระ</a:t>
            </a:r>
            <a:r>
              <a:rPr lang="th-TH" b="1" dirty="0" smtClean="0">
                <a:solidFill>
                  <a:srgbClr val="FF0000"/>
                </a:solidFill>
              </a:rPr>
              <a:t>ของเด็ก </a:t>
            </a:r>
            <a:r>
              <a:rPr lang="th-TH" b="1" dirty="0" smtClean="0">
                <a:solidFill>
                  <a:srgbClr val="FF0000"/>
                </a:solidFill>
              </a:rPr>
              <a:t>ที่</a:t>
            </a:r>
            <a:r>
              <a:rPr lang="th-TH" b="1" dirty="0" smtClean="0">
                <a:solidFill>
                  <a:srgbClr val="FF0000"/>
                </a:solidFill>
              </a:rPr>
              <a:t>ป่วยด้วยโรคตับอักเสบอยู่</a:t>
            </a:r>
            <a:r>
              <a:rPr lang="en-US" b="1" dirty="0" smtClean="0">
                <a:solidFill>
                  <a:srgbClr val="FF0000"/>
                </a:solidFill>
              </a:rPr>
              <a:t>  </a:t>
            </a:r>
            <a:endParaRPr lang="th-TH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h-TH" b="1" dirty="0" smtClean="0">
                <a:solidFill>
                  <a:srgbClr val="FF0000"/>
                </a:solidFill>
              </a:rPr>
              <a:t>        </a:t>
            </a:r>
            <a:endParaRPr lang="th-TH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b="1" dirty="0" smtClean="0"/>
              <a:t>	    - เป็นตัวอย่าง</a:t>
            </a:r>
            <a:r>
              <a:rPr lang="th-TH" b="1" dirty="0" smtClean="0"/>
              <a:t>หนึ่งของการ </a:t>
            </a:r>
            <a:r>
              <a:rPr lang="th-TH" b="1" dirty="0" smtClean="0">
                <a:solidFill>
                  <a:srgbClr val="FF0000"/>
                </a:solidFill>
              </a:rPr>
              <a:t>ไม่คำนึงถึงความ</a:t>
            </a:r>
            <a:r>
              <a:rPr lang="th-TH" b="1" dirty="0" smtClean="0">
                <a:solidFill>
                  <a:srgbClr val="FF0000"/>
                </a:solidFill>
              </a:rPr>
              <a:t>เป็นมนุษย์</a:t>
            </a:r>
            <a:r>
              <a:rPr lang="th-TH" b="1" dirty="0" smtClean="0"/>
              <a:t> </a:t>
            </a:r>
            <a:endParaRPr lang="th-TH" b="1" dirty="0" smtClean="0"/>
          </a:p>
          <a:p>
            <a:pPr>
              <a:buNone/>
            </a:pPr>
            <a:r>
              <a:rPr lang="th-TH" b="1" dirty="0" smtClean="0"/>
              <a:t> </a:t>
            </a:r>
            <a:r>
              <a:rPr lang="th-TH" b="1" dirty="0" smtClean="0"/>
              <a:t>         </a:t>
            </a:r>
            <a:r>
              <a:rPr lang="th-TH" b="1" dirty="0" smtClean="0"/>
              <a:t>ของ</a:t>
            </a:r>
            <a:r>
              <a:rPr lang="th-TH" b="1" dirty="0" smtClean="0"/>
              <a:t>เด็กที่มีภาวะพร่องทางปัญญา </a:t>
            </a:r>
          </a:p>
          <a:p>
            <a:pPr>
              <a:buNone/>
            </a:pPr>
            <a:r>
              <a:rPr lang="th-TH" b="1" dirty="0" smtClean="0"/>
              <a:t>          ซึ่งจัดเป็น </a:t>
            </a:r>
            <a:r>
              <a:rPr lang="en-US" b="1" dirty="0" smtClean="0">
                <a:solidFill>
                  <a:srgbClr val="FF0000"/>
                </a:solidFill>
              </a:rPr>
              <a:t>vulnerable subject</a:t>
            </a:r>
            <a:r>
              <a:rPr lang="en-US" b="1" dirty="0" smtClean="0"/>
              <a:t>  </a:t>
            </a:r>
            <a:endParaRPr lang="th-TH" b="1" dirty="0" smtClean="0"/>
          </a:p>
          <a:p>
            <a:pPr>
              <a:buNone/>
            </a:pPr>
            <a:r>
              <a:rPr lang="th-TH" b="1" dirty="0" smtClean="0"/>
              <a:t>	    - </a:t>
            </a:r>
            <a:r>
              <a:rPr lang="th-TH" b="1" dirty="0" smtClean="0">
                <a:solidFill>
                  <a:srgbClr val="FF0000"/>
                </a:solidFill>
              </a:rPr>
              <a:t>เป็นการบังคับ</a:t>
            </a:r>
            <a:r>
              <a:rPr lang="en-US" b="1" dirty="0" smtClean="0">
                <a:solidFill>
                  <a:srgbClr val="FF0000"/>
                </a:solidFill>
              </a:rPr>
              <a:t> (coercion) </a:t>
            </a:r>
            <a:r>
              <a:rPr lang="th-TH" b="1" dirty="0" smtClean="0"/>
              <a:t>ให้ผู้ปกครองของเด็ก</a:t>
            </a:r>
          </a:p>
          <a:p>
            <a:pPr>
              <a:buNone/>
            </a:pPr>
            <a:r>
              <a:rPr lang="th-TH" b="1" dirty="0" smtClean="0"/>
              <a:t>		ต้องจำใจ ให้ทำการทดลองในเด็กเหล่านี้ได้ </a:t>
            </a:r>
          </a:p>
          <a:p>
            <a:pPr>
              <a:buNone/>
            </a:pPr>
            <a:r>
              <a:rPr lang="th-TH" b="1" dirty="0" smtClean="0"/>
              <a:t>		เพื่อขอรับสวัสดิการของรัฐ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th-TH" b="1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72230"/>
          </a:xfrm>
        </p:spPr>
        <p:txBody>
          <a:bodyPr>
            <a:normAutofit/>
          </a:bodyPr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sz="3900" b="1" dirty="0" smtClean="0"/>
              <a:t>                   คดีจริยธรรมฯ คดีที่</a:t>
            </a:r>
            <a:r>
              <a:rPr lang="en-US" sz="3900" b="1" dirty="0" smtClean="0"/>
              <a:t> 7</a:t>
            </a:r>
            <a:endParaRPr lang="th-TH" sz="3900" b="1" dirty="0" smtClean="0"/>
          </a:p>
          <a:p>
            <a:pPr>
              <a:buNone/>
            </a:pPr>
            <a:r>
              <a:rPr lang="en-US" dirty="0" smtClean="0"/>
              <a:t>           Jewish Chronic disease hospital study</a:t>
            </a:r>
          </a:p>
          <a:p>
            <a:pPr>
              <a:buNone/>
            </a:pPr>
            <a:r>
              <a:rPr lang="th-TH" b="1" dirty="0" smtClean="0"/>
              <a:t>	     - ค.ศ. </a:t>
            </a:r>
            <a:r>
              <a:rPr lang="en-US" sz="2800" b="1" dirty="0" smtClean="0"/>
              <a:t>1960</a:t>
            </a:r>
            <a:r>
              <a:rPr lang="en-US" b="1" dirty="0" smtClean="0"/>
              <a:t> </a:t>
            </a:r>
            <a:r>
              <a:rPr lang="th-TH" b="1" dirty="0" smtClean="0"/>
              <a:t>มีการศึกษาวิจัย ที่ทดลองในผู้ป่วยเรื้อรัง </a:t>
            </a:r>
          </a:p>
          <a:p>
            <a:pPr>
              <a:buNone/>
            </a:pPr>
            <a:r>
              <a:rPr lang="th-TH" b="1" dirty="0" smtClean="0"/>
              <a:t>           ซึ่งส่วนใหญ่ เป็นผู้ป่วยโรคสมองเสื่อม ในโรงพยาบาล</a:t>
            </a:r>
          </a:p>
          <a:p>
            <a:pPr>
              <a:buNone/>
            </a:pPr>
            <a:r>
              <a:rPr lang="th-TH" b="1" dirty="0" smtClean="0"/>
              <a:t>           ชื่อ </a:t>
            </a:r>
            <a:r>
              <a:rPr lang="en-US" b="1" dirty="0" smtClean="0"/>
              <a:t>“Jewish Chronic Disease Hospital” </a:t>
            </a:r>
            <a:endParaRPr lang="th-TH" b="1" dirty="0" smtClean="0"/>
          </a:p>
          <a:p>
            <a:pPr>
              <a:buNone/>
            </a:pPr>
            <a:r>
              <a:rPr lang="th-TH" b="1" dirty="0" smtClean="0"/>
              <a:t>		 ในเมือง </a:t>
            </a:r>
            <a:r>
              <a:rPr lang="en-US" b="1" dirty="0" smtClean="0"/>
              <a:t>New York  </a:t>
            </a:r>
            <a:endParaRPr lang="th-TH" b="1" dirty="0" smtClean="0"/>
          </a:p>
          <a:p>
            <a:pPr>
              <a:buNone/>
            </a:pPr>
            <a:r>
              <a:rPr lang="th-TH" b="1" dirty="0" smtClean="0"/>
              <a:t>	</a:t>
            </a:r>
            <a:endParaRPr lang="th-TH" b="1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ต้องการ</a:t>
            </a:r>
            <a:r>
              <a:rPr lang="th-TH" b="1" dirty="0" smtClean="0"/>
              <a:t>ศึกษา </a:t>
            </a:r>
            <a:r>
              <a:rPr lang="th-TH" b="1" dirty="0" smtClean="0">
                <a:solidFill>
                  <a:srgbClr val="FF0000"/>
                </a:solidFill>
              </a:rPr>
              <a:t>ภูมิคุ้มกันที่</a:t>
            </a:r>
            <a:r>
              <a:rPr lang="th-TH" b="1" dirty="0" smtClean="0">
                <a:solidFill>
                  <a:srgbClr val="FF0000"/>
                </a:solidFill>
              </a:rPr>
              <a:t>พร่องลงของผู้ป่วยเหล่านี้</a:t>
            </a:r>
          </a:p>
          <a:p>
            <a:pPr>
              <a:buNone/>
            </a:pPr>
            <a:r>
              <a:rPr lang="th-TH" b="1" dirty="0" smtClean="0"/>
              <a:t>          ว่าส่งผล ต่อการแพร่กระจายของเซลล์มะเร็งอย่างไร </a:t>
            </a:r>
          </a:p>
          <a:p>
            <a:pPr>
              <a:buNone/>
            </a:pPr>
            <a:r>
              <a:rPr lang="th-TH" b="1" dirty="0" smtClean="0"/>
              <a:t>	      </a:t>
            </a:r>
            <a:r>
              <a:rPr lang="th-TH" b="1" dirty="0" smtClean="0">
                <a:solidFill>
                  <a:srgbClr val="FF0000"/>
                </a:solidFill>
              </a:rPr>
              <a:t>ด้วยการฉีดเซลล์มะเร็งตับ เข้าสู่หลอดเลือด</a:t>
            </a:r>
            <a:r>
              <a:rPr lang="th-TH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th-TH" b="1" dirty="0" smtClean="0">
                <a:solidFill>
                  <a:srgbClr val="FF0000"/>
                </a:solidFill>
              </a:rPr>
              <a:t>          ของผู้ป่วยเหล่านี้ 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b="1" dirty="0" smtClean="0"/>
              <a:t>	    - </a:t>
            </a:r>
            <a:r>
              <a:rPr lang="th-TH" b="1" dirty="0" smtClean="0">
                <a:solidFill>
                  <a:srgbClr val="FF0000"/>
                </a:solidFill>
              </a:rPr>
              <a:t>โดยไม่ได้ให้ข้อมูล </a:t>
            </a:r>
            <a:r>
              <a:rPr lang="th-TH" b="1" dirty="0" smtClean="0"/>
              <a:t>แก่ผู้ป่วยว่าจะทำอะไร และ</a:t>
            </a:r>
          </a:p>
          <a:p>
            <a:pPr>
              <a:buNone/>
            </a:pPr>
            <a:r>
              <a:rPr lang="th-TH" b="1" dirty="0" smtClean="0"/>
              <a:t>		ไม่ได้ขอความยินยอมก่อนการทดลอง</a:t>
            </a:r>
            <a:r>
              <a:rPr lang="en-US" b="1" dirty="0" smtClean="0"/>
              <a:t>  </a:t>
            </a:r>
            <a:endParaRPr lang="th-TH" b="1" dirty="0" smtClean="0"/>
          </a:p>
          <a:p>
            <a:pPr>
              <a:buNone/>
            </a:pPr>
            <a:r>
              <a:rPr lang="th-TH" b="1" dirty="0" smtClean="0"/>
              <a:t>	    - </a:t>
            </a:r>
            <a:r>
              <a:rPr lang="th-TH" b="1" dirty="0" smtClean="0"/>
              <a:t>เป็นการ</a:t>
            </a:r>
            <a:r>
              <a:rPr lang="th-TH" b="1" dirty="0" smtClean="0"/>
              <a:t>ไม่</a:t>
            </a:r>
            <a:r>
              <a:rPr lang="th-TH" b="1" dirty="0" smtClean="0"/>
              <a:t>คำนึงถึงความ</a:t>
            </a:r>
            <a:r>
              <a:rPr lang="th-TH" b="1" dirty="0" smtClean="0"/>
              <a:t>เป็นมนุษย์ของผู้ป่วยเรื้อรัง </a:t>
            </a:r>
            <a:endParaRPr lang="th-TH" b="1" dirty="0" smtClean="0"/>
          </a:p>
          <a:p>
            <a:pPr>
              <a:buNone/>
            </a:pPr>
            <a:r>
              <a:rPr lang="th-TH" b="1" dirty="0" smtClean="0"/>
              <a:t> </a:t>
            </a:r>
            <a:r>
              <a:rPr lang="th-TH" b="1" dirty="0" smtClean="0"/>
              <a:t>         </a:t>
            </a:r>
            <a:r>
              <a:rPr lang="th-TH" b="1" dirty="0" smtClean="0"/>
              <a:t>และผู้ป่วย</a:t>
            </a:r>
            <a:r>
              <a:rPr lang="th-TH" b="1" dirty="0" smtClean="0"/>
              <a:t>โรคสมองเสื่อม </a:t>
            </a:r>
            <a:r>
              <a:rPr lang="en-US" dirty="0" smtClean="0"/>
              <a:t/>
            </a:r>
            <a:br>
              <a:rPr lang="en-US" dirty="0" smtClean="0"/>
            </a:br>
            <a:endParaRPr lang="th-TH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b="1" dirty="0" smtClean="0"/>
              <a:t>                      </a:t>
            </a:r>
            <a:r>
              <a:rPr lang="th-TH" sz="4000" b="1" dirty="0" smtClean="0"/>
              <a:t>คดีจริยธรรมฯ คดีที่</a:t>
            </a:r>
            <a:r>
              <a:rPr lang="en-US" sz="4000" b="1" dirty="0" smtClean="0"/>
              <a:t> 8</a:t>
            </a:r>
            <a:endParaRPr lang="th-TH" sz="4000" b="1" dirty="0" smtClean="0"/>
          </a:p>
          <a:p>
            <a:pPr>
              <a:buNone/>
            </a:pPr>
            <a:r>
              <a:rPr lang="en-US" b="1" dirty="0" smtClean="0"/>
              <a:t>       </a:t>
            </a:r>
            <a:r>
              <a:rPr lang="th-TH" b="1" dirty="0" smtClean="0"/>
              <a:t>ค.ศ. </a:t>
            </a:r>
            <a:r>
              <a:rPr lang="en-US" sz="2800" b="1" dirty="0" smtClean="0"/>
              <a:t>1962</a:t>
            </a:r>
            <a:r>
              <a:rPr lang="th-TH" b="1" dirty="0" smtClean="0"/>
              <a:t> เหตุการณ์เกี่ยวกับผลของยา </a:t>
            </a:r>
            <a:r>
              <a:rPr lang="en-US" b="1" dirty="0" smtClean="0"/>
              <a:t>Thalidomide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th-TH" b="1" dirty="0" smtClean="0"/>
              <a:t>    - ในสมัยก่อน แพทย์สั่งยา</a:t>
            </a:r>
            <a:r>
              <a:rPr lang="th-TH" b="1" dirty="0" smtClean="0"/>
              <a:t>นี้ให้กับ</a:t>
            </a:r>
            <a:r>
              <a:rPr lang="th-TH" b="1" dirty="0" smtClean="0"/>
              <a:t>หญิงตั้งครรภ์</a:t>
            </a:r>
          </a:p>
          <a:p>
            <a:pPr>
              <a:buNone/>
            </a:pPr>
            <a:r>
              <a:rPr lang="th-TH" b="1" dirty="0" smtClean="0"/>
              <a:t>		ที่มีอาการแพ้ท้อง </a:t>
            </a:r>
            <a:r>
              <a:rPr lang="th-TH" b="1" dirty="0" smtClean="0">
                <a:solidFill>
                  <a:srgbClr val="FF0000"/>
                </a:solidFill>
              </a:rPr>
              <a:t>โดยไม่ได้แจ้งให้ทราบว่า </a:t>
            </a:r>
          </a:p>
          <a:p>
            <a:pPr>
              <a:buNone/>
            </a:pPr>
            <a:r>
              <a:rPr lang="th-TH" b="1" dirty="0" smtClean="0">
                <a:solidFill>
                  <a:srgbClr val="FF0000"/>
                </a:solidFill>
              </a:rPr>
              <a:t>          ยานี้ ยังอยู่ในช่วงทดลองยา</a:t>
            </a:r>
            <a:r>
              <a:rPr lang="en-US" b="1" dirty="0" smtClean="0">
                <a:solidFill>
                  <a:srgbClr val="FF0000"/>
                </a:solidFill>
              </a:rPr>
              <a:t>  </a:t>
            </a:r>
            <a:endParaRPr lang="th-TH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h-TH" b="1" dirty="0" smtClean="0"/>
              <a:t>        - ทำให้มีทารก รูปร่างผิดปกติเกิดขึ้นตามมาจำนวนมาก</a:t>
            </a:r>
            <a:r>
              <a:rPr lang="en-US" b="1" dirty="0" smtClean="0"/>
              <a:t> </a:t>
            </a:r>
            <a:endParaRPr lang="th-TH" b="1" dirty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b="1" dirty="0" smtClean="0"/>
              <a:t>	    - ส่งผลให้ องค์การอาหารและยาของสหรัฐฯ </a:t>
            </a:r>
          </a:p>
          <a:p>
            <a:pPr>
              <a:buNone/>
            </a:pPr>
            <a:r>
              <a:rPr lang="th-TH" b="1" dirty="0" smtClean="0"/>
              <a:t>		ต้องออกกฎบังคับเป็นครั้งแรก</a:t>
            </a:r>
          </a:p>
          <a:p>
            <a:pPr>
              <a:buNone/>
            </a:pPr>
            <a:r>
              <a:rPr lang="th-TH" b="1" dirty="0" smtClean="0"/>
              <a:t>	    - ให้มีการแจ้ง ให้ผู้ป่วยทราบข้อมูลของยาที่ยังอยู่</a:t>
            </a:r>
          </a:p>
          <a:p>
            <a:pPr>
              <a:buNone/>
            </a:pPr>
            <a:r>
              <a:rPr lang="th-TH" b="1" dirty="0" smtClean="0"/>
              <a:t>          ในระหว่างการศึกษาทดลอง</a:t>
            </a:r>
          </a:p>
          <a:p>
            <a:pPr>
              <a:buNone/>
            </a:pPr>
            <a:r>
              <a:rPr lang="th-TH" b="1" dirty="0" smtClean="0"/>
              <a:t>	    - และต้องขอเอกสารยินยอม เข้าร่วมในการใช้ยา</a:t>
            </a:r>
          </a:p>
          <a:p>
            <a:pPr>
              <a:buNone/>
            </a:pPr>
            <a:r>
              <a:rPr lang="th-TH" b="1" dirty="0" smtClean="0"/>
              <a:t>		ที่ยังอยู่ในช่วงทดลองยา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th-TH" b="1" dirty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dirty="0" smtClean="0"/>
              <a:t>                               </a:t>
            </a:r>
            <a:r>
              <a:rPr lang="th-TH" b="1" dirty="0" smtClean="0"/>
              <a:t>คดีจริยธรรมฯ คดีที่</a:t>
            </a:r>
            <a:r>
              <a:rPr lang="en-US" b="1" dirty="0" smtClean="0"/>
              <a:t> 9</a:t>
            </a:r>
            <a:endParaRPr lang="th-TH" b="1" dirty="0" smtClean="0"/>
          </a:p>
          <a:p>
            <a:pPr>
              <a:buNone/>
            </a:pPr>
            <a:r>
              <a:rPr lang="en-US" b="1" dirty="0" smtClean="0"/>
              <a:t>                         Nuremberg code</a:t>
            </a:r>
          </a:p>
          <a:p>
            <a:pPr>
              <a:buNone/>
            </a:pPr>
            <a:r>
              <a:rPr lang="en-US" b="1" dirty="0" smtClean="0"/>
              <a:t> </a:t>
            </a:r>
            <a:r>
              <a:rPr lang="th-TH" dirty="0" smtClean="0"/>
              <a:t>	     - </a:t>
            </a:r>
            <a:r>
              <a:rPr lang="th-TH" b="1" dirty="0" smtClean="0"/>
              <a:t>ค.ศ.1947 หลังสงครามโลกครั้งที่ 2 มีการสอบสวน</a:t>
            </a:r>
          </a:p>
          <a:p>
            <a:pPr>
              <a:buNone/>
            </a:pPr>
            <a:r>
              <a:rPr lang="th-TH" b="1" dirty="0" smtClean="0"/>
              <a:t>          อาชญากรสงครามที่เมือง </a:t>
            </a:r>
            <a:r>
              <a:rPr lang="en-US" b="1" dirty="0" smtClean="0"/>
              <a:t>Nuremberg </a:t>
            </a:r>
            <a:r>
              <a:rPr lang="th-TH" b="1" dirty="0" smtClean="0"/>
              <a:t>ประเทศเยอรมัน </a:t>
            </a:r>
          </a:p>
          <a:p>
            <a:pPr>
              <a:buNone/>
            </a:pPr>
            <a:r>
              <a:rPr lang="th-TH" b="1" dirty="0" smtClean="0"/>
              <a:t>        - พบว่าระหว่างสงคราม มีการทดลองโดยใช้นักโทษสงคราม 	เป็นผู้ถูกวิจัยอย่างทารุณ</a:t>
            </a:r>
          </a:p>
          <a:p>
            <a:pPr>
              <a:buNone/>
            </a:pPr>
            <a:r>
              <a:rPr lang="th-TH" b="1" dirty="0" smtClean="0"/>
              <a:t>	</a:t>
            </a:r>
            <a:endParaRPr lang="th-TH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/>
          <a:lstStyle/>
          <a:p>
            <a:pPr>
              <a:buNone/>
            </a:pPr>
            <a:endParaRPr lang="th-TH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h-TH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h-TH" b="1" dirty="0" smtClean="0">
                <a:solidFill>
                  <a:srgbClr val="FF0000"/>
                </a:solidFill>
              </a:rPr>
              <a:t>         </a:t>
            </a:r>
          </a:p>
          <a:p>
            <a:pPr>
              <a:buNone/>
            </a:pPr>
            <a:r>
              <a:rPr lang="th-TH" b="1" dirty="0" smtClean="0">
                <a:solidFill>
                  <a:srgbClr val="FF0000"/>
                </a:solidFill>
              </a:rPr>
              <a:t> </a:t>
            </a:r>
            <a:r>
              <a:rPr lang="th-TH" b="1" dirty="0" smtClean="0">
                <a:solidFill>
                  <a:srgbClr val="FF0000"/>
                </a:solidFill>
              </a:rPr>
              <a:t>       - โดย</a:t>
            </a:r>
            <a:r>
              <a:rPr lang="th-TH" b="1" dirty="0" smtClean="0">
                <a:solidFill>
                  <a:srgbClr val="FF0000"/>
                </a:solidFill>
              </a:rPr>
              <a:t>ไม่ได้รับความยินยอม และชี้แจงวิธีการทดลองก่อน </a:t>
            </a:r>
          </a:p>
          <a:p>
            <a:pPr>
              <a:buNone/>
            </a:pPr>
            <a:r>
              <a:rPr lang="th-TH" b="1" dirty="0" smtClean="0">
                <a:solidFill>
                  <a:srgbClr val="FF0000"/>
                </a:solidFill>
              </a:rPr>
              <a:t>		ทั้งยังไม่สามารถ ร้องขอให้หยุ</a:t>
            </a:r>
            <a:r>
              <a:rPr lang="th-TH" b="1" dirty="0" smtClean="0">
                <a:solidFill>
                  <a:srgbClr val="FF0000"/>
                </a:solidFill>
              </a:rPr>
              <a:t>ดการทดลอง</a:t>
            </a:r>
            <a:r>
              <a:rPr lang="th-TH" b="1" dirty="0" smtClean="0">
                <a:solidFill>
                  <a:srgbClr val="FF0000"/>
                </a:solidFill>
              </a:rPr>
              <a:t>ได้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- </a:t>
            </a:r>
            <a:r>
              <a:rPr lang="en-US" dirty="0" smtClean="0">
                <a:solidFill>
                  <a:srgbClr val="FF0000"/>
                </a:solidFill>
              </a:rPr>
              <a:t>May 9,</a:t>
            </a:r>
            <a:r>
              <a:rPr lang="en-US" dirty="0" smtClean="0"/>
              <a:t> the symptoms had not resolved         	and the subject was </a:t>
            </a:r>
            <a:r>
              <a:rPr lang="en-US" dirty="0" smtClean="0">
                <a:solidFill>
                  <a:srgbClr val="FF0000"/>
                </a:solidFill>
              </a:rPr>
              <a:t>asked by the    	investigator</a:t>
            </a:r>
            <a:r>
              <a:rPr lang="en-US" dirty="0" smtClean="0"/>
              <a:t> to return to the laboratory </a:t>
            </a:r>
          </a:p>
          <a:p>
            <a:pPr>
              <a:buNone/>
            </a:pPr>
            <a:r>
              <a:rPr lang="en-US" dirty="0" smtClean="0"/>
              <a:t>          for further evaluation.</a:t>
            </a:r>
            <a:endParaRPr lang="th-TH" dirty="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b="1" dirty="0" smtClean="0"/>
              <a:t>	    - รัฐมนตรี ในคณะรัฐบาลฮิตเลอร์ ทหารระดับสูง	</a:t>
            </a:r>
          </a:p>
          <a:p>
            <a:pPr>
              <a:buNone/>
            </a:pPr>
            <a:r>
              <a:rPr lang="th-TH" b="1" dirty="0" smtClean="0"/>
              <a:t>          </a:t>
            </a:r>
            <a:r>
              <a:rPr lang="th-TH" b="1" dirty="0" smtClean="0">
                <a:solidFill>
                  <a:srgbClr val="FF0000"/>
                </a:solidFill>
              </a:rPr>
              <a:t>ผู้พิพากษา</a:t>
            </a:r>
            <a:r>
              <a:rPr lang="th-TH" b="1" dirty="0" smtClean="0"/>
              <a:t>ที่ตัดสินคดีต่างๆ ทนายความ และ</a:t>
            </a:r>
          </a:p>
          <a:p>
            <a:pPr>
              <a:buNone/>
            </a:pPr>
            <a:r>
              <a:rPr lang="th-TH" b="1" dirty="0" smtClean="0"/>
              <a:t>          ข้าราชการที่รับใช้ และรับคำสั่งจากฮิตเลอร์ 	</a:t>
            </a:r>
          </a:p>
          <a:p>
            <a:pPr>
              <a:buNone/>
            </a:pPr>
            <a:r>
              <a:rPr lang="th-TH" b="1" dirty="0" smtClean="0"/>
              <a:t>          แม้แต่นักหนังสือพิมพ์ 	ในช่วงที่ฮิตเลอร์ยังเรืองอำนาจ 	</a:t>
            </a:r>
          </a:p>
          <a:p>
            <a:pPr>
              <a:buNone/>
            </a:pPr>
            <a:r>
              <a:rPr lang="th-TH" b="1" dirty="0" smtClean="0"/>
              <a:t>        </a:t>
            </a:r>
            <a:endParaRPr lang="th-TH" dirty="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- ล้วนถูกศาลโลก และศาลสูงสหรัฐ นำตัวขึ้นศาล </a:t>
            </a:r>
          </a:p>
          <a:p>
            <a:pPr>
              <a:buNone/>
            </a:pPr>
            <a:r>
              <a:rPr lang="th-TH" b="1" dirty="0" smtClean="0"/>
              <a:t>        - ในข้อหาสมรู้ร่วมคิด ร่วมวางแผน ร่วมคิด      </a:t>
            </a:r>
          </a:p>
          <a:p>
            <a:pPr>
              <a:buNone/>
            </a:pPr>
            <a:r>
              <a:rPr lang="th-TH" b="1" dirty="0" smtClean="0"/>
              <a:t>		ร่วมมือปฏิบัติ </a:t>
            </a:r>
            <a:r>
              <a:rPr lang="th-TH" sz="3600" b="1" dirty="0" smtClean="0">
                <a:solidFill>
                  <a:srgbClr val="FF0000"/>
                </a:solidFill>
              </a:rPr>
              <a:t>เพิกเฉย</a:t>
            </a:r>
            <a:r>
              <a:rPr lang="th-TH" sz="3600" b="1" dirty="0" smtClean="0"/>
              <a:t> </a:t>
            </a:r>
          </a:p>
          <a:p>
            <a:pPr>
              <a:buNone/>
            </a:pPr>
            <a:r>
              <a:rPr lang="th-TH" b="1" dirty="0" smtClean="0"/>
              <a:t>        - ต่อการฆาตกรรมหมู่ชาวยิว ถึง </a:t>
            </a:r>
            <a:r>
              <a:rPr lang="en-US" b="1" dirty="0" smtClean="0"/>
              <a:t>6 </a:t>
            </a:r>
            <a:r>
              <a:rPr lang="th-TH" b="1" dirty="0" smtClean="0"/>
              <a:t>ล้านคน </a:t>
            </a:r>
            <a:endParaRPr lang="th-TH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th-TH" b="1" dirty="0" smtClean="0"/>
              <a:t> </a:t>
            </a:r>
          </a:p>
          <a:p>
            <a:pPr>
              <a:buNone/>
            </a:pPr>
            <a:r>
              <a:rPr lang="th-TH" b="1" dirty="0" smtClean="0"/>
              <a:t>                      </a:t>
            </a:r>
            <a:r>
              <a:rPr lang="th-TH" sz="3600" b="1" dirty="0" smtClean="0"/>
              <a:t>ศาลโลกมีคำตัดสิน</a:t>
            </a:r>
          </a:p>
          <a:p>
            <a:pPr>
              <a:buNone/>
            </a:pPr>
            <a:r>
              <a:rPr lang="th-TH" b="1" dirty="0" smtClean="0"/>
              <a:t>      - </a:t>
            </a:r>
            <a:r>
              <a:rPr lang="th-TH" b="1" dirty="0" smtClean="0">
                <a:solidFill>
                  <a:srgbClr val="FF0000"/>
                </a:solidFill>
              </a:rPr>
              <a:t>คณะผู้พิพากษา</a:t>
            </a:r>
            <a:r>
              <a:rPr lang="th-TH" b="1" dirty="0" smtClean="0"/>
              <a:t>ที่ตัดสินคดี ช่วงที่ฮิตเลอร์เรืองอำนาจ</a:t>
            </a:r>
          </a:p>
          <a:p>
            <a:pPr>
              <a:buNone/>
            </a:pPr>
            <a:r>
              <a:rPr lang="th-TH" b="1" dirty="0" smtClean="0"/>
              <a:t>        </a:t>
            </a:r>
            <a:r>
              <a:rPr lang="th-TH" b="1" dirty="0" smtClean="0">
                <a:solidFill>
                  <a:srgbClr val="FF0000"/>
                </a:solidFill>
              </a:rPr>
              <a:t>วางตัวเพิกเฉย </a:t>
            </a:r>
            <a:r>
              <a:rPr lang="th-TH" b="1" dirty="0" smtClean="0"/>
              <a:t>ไม่ต่อต้าน และขัดขวางคำสั่งของฮิตเลอร์</a:t>
            </a:r>
            <a:r>
              <a:rPr lang="en-US" b="1" dirty="0" smtClean="0"/>
              <a:t>  </a:t>
            </a: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- </a:t>
            </a:r>
            <a:r>
              <a:rPr lang="th-TH" b="1" dirty="0" smtClean="0">
                <a:solidFill>
                  <a:srgbClr val="FF0000"/>
                </a:solidFill>
              </a:rPr>
              <a:t>ผู้พิพากษา เป็นผู้มีอำนาจในการสั่งการ หรือระงับคำสั่ง</a:t>
            </a:r>
            <a:r>
              <a:rPr lang="en-US" b="1" dirty="0" smtClean="0">
                <a:solidFill>
                  <a:srgbClr val="FF0000"/>
                </a:solidFill>
              </a:rPr>
              <a:t>  </a:t>
            </a:r>
            <a:endParaRPr lang="th-TH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h-TH" b="1" dirty="0" smtClean="0">
                <a:solidFill>
                  <a:srgbClr val="FF0000"/>
                </a:solidFill>
              </a:rPr>
              <a:t>        กลับไม่ได้ช่วยเหลือ ไม่ได้ยับยั้งคำสั่งที่ไร้มนุษยธรรมใดๆ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h-TH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571480"/>
            <a:ext cx="8229600" cy="5626121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- </a:t>
            </a:r>
            <a:r>
              <a:rPr lang="th-TH" b="1" dirty="0" smtClean="0">
                <a:solidFill>
                  <a:srgbClr val="FF0000"/>
                </a:solidFill>
              </a:rPr>
              <a:t>จึงมีส่วนต้องร่วมรับผิดชอบ </a:t>
            </a:r>
            <a:r>
              <a:rPr lang="th-TH" b="1" dirty="0" smtClean="0"/>
              <a:t>กับการกระทำของฮิตเลอร์ </a:t>
            </a:r>
          </a:p>
          <a:p>
            <a:pPr>
              <a:buNone/>
            </a:pPr>
            <a:r>
              <a:rPr lang="th-TH" b="1" dirty="0" smtClean="0"/>
              <a:t>        และสมควรได้รับ การประนาม และลงโทษ</a:t>
            </a:r>
          </a:p>
          <a:p>
            <a:pPr>
              <a:buNone/>
            </a:pPr>
            <a:r>
              <a:rPr lang="th-TH" b="1" dirty="0" smtClean="0"/>
              <a:t>      - คณะศาลมีคำตัดสินว่า </a:t>
            </a:r>
            <a:r>
              <a:rPr lang="th-TH" b="1" dirty="0" smtClean="0">
                <a:solidFill>
                  <a:srgbClr val="FF0000"/>
                </a:solidFill>
              </a:rPr>
              <a:t>ให้จำคุกนักโทษทุกคน</a:t>
            </a:r>
          </a:p>
          <a:p>
            <a:pPr>
              <a:buNone/>
            </a:pPr>
            <a:r>
              <a:rPr lang="th-TH" b="1" dirty="0" smtClean="0">
                <a:solidFill>
                  <a:srgbClr val="FF0000"/>
                </a:solidFill>
              </a:rPr>
              <a:t>        ตลอดชีวิต</a:t>
            </a:r>
            <a:endParaRPr lang="th-TH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b="1" dirty="0" smtClean="0"/>
              <a:t>	             เกิดคำประกาศ ที่รู้จักกันในชื่อ ของ 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                     “Nuremberg code” </a:t>
            </a: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            ตามชื่อเมืองดังกล่าว </a:t>
            </a:r>
          </a:p>
          <a:p>
            <a:pPr>
              <a:buNone/>
            </a:pPr>
            <a:r>
              <a:rPr lang="th-TH" b="1" dirty="0" smtClean="0"/>
              <a:t>        โดยมีสาระสำคัญว่า การเข้าร่วมโครงการวิจัยต้องเกิดจาก</a:t>
            </a:r>
          </a:p>
          <a:p>
            <a:pPr>
              <a:buNone/>
            </a:pPr>
            <a:r>
              <a:rPr lang="th-TH" b="1" dirty="0" smtClean="0"/>
              <a:t>             - ความสมัครใจ (</a:t>
            </a:r>
            <a:r>
              <a:rPr lang="en-US" b="1" dirty="0" smtClean="0"/>
              <a:t>voluntary)  </a:t>
            </a: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- ต้องมีการลงนาม ในเอกสารยินยอม</a:t>
            </a:r>
          </a:p>
          <a:p>
            <a:pPr>
              <a:buNone/>
            </a:pPr>
            <a:r>
              <a:rPr lang="th-TH" b="1" dirty="0" smtClean="0"/>
              <a:t>               เข้าร่วมโครงการวิจัย (</a:t>
            </a:r>
            <a:r>
              <a:rPr lang="en-US" b="1" dirty="0" smtClean="0"/>
              <a:t>informed consent) </a:t>
            </a:r>
            <a:endParaRPr lang="th-TH" b="1" dirty="0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b="1" dirty="0" smtClean="0"/>
              <a:t>        - ต้องมีการพิจารณาถึง ความเสี่ยงและประโยชน์ที่เกิดขึ้น 	(</a:t>
            </a:r>
            <a:r>
              <a:rPr lang="en-US" b="1" dirty="0" smtClean="0"/>
              <a:t>risk/benefit analysis) </a:t>
            </a:r>
            <a:r>
              <a:rPr lang="th-TH" b="1" dirty="0" smtClean="0"/>
              <a:t>และ</a:t>
            </a:r>
          </a:p>
          <a:p>
            <a:pPr>
              <a:buNone/>
            </a:pPr>
            <a:r>
              <a:rPr lang="th-TH" b="1" dirty="0" smtClean="0"/>
              <a:t>        - คงสิทธิของอาสาสมัครในการถอนตัวจากโครงการวิจัย </a:t>
            </a:r>
          </a:p>
          <a:p>
            <a:pPr>
              <a:buNone/>
            </a:pPr>
            <a:r>
              <a:rPr lang="th-TH" b="1" dirty="0" smtClean="0"/>
              <a:t>          โดยไม่ถูกกำจัดสิทธิในการ รักษาตามปกติ </a:t>
            </a:r>
          </a:p>
          <a:p>
            <a:pPr>
              <a:buNone/>
            </a:pPr>
            <a:r>
              <a:rPr lang="th-TH" b="1" dirty="0" smtClean="0"/>
              <a:t>          (</a:t>
            </a:r>
            <a:r>
              <a:rPr lang="en-US" b="1" dirty="0" smtClean="0"/>
              <a:t>right to withdraw without penalty) </a:t>
            </a:r>
            <a:endParaRPr lang="th-TH" b="1" dirty="0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b="1" dirty="0" smtClean="0"/>
              <a:t>        - อาสาสมัครต้องมีอิสระ ในการตัดสินใจอย่างเต็มที่</a:t>
            </a:r>
          </a:p>
          <a:p>
            <a:pPr>
              <a:buNone/>
            </a:pPr>
            <a:r>
              <a:rPr lang="th-TH" b="1" dirty="0" smtClean="0"/>
              <a:t>		โดยไม่อยู่ภายใต้ อำนาจหรืออิทธิพลใด ๆ อีกด้วย</a:t>
            </a:r>
            <a:r>
              <a:rPr lang="en-US" b="1" dirty="0" smtClean="0"/>
              <a:t>  </a:t>
            </a:r>
            <a:endParaRPr lang="th-TH" b="1" dirty="0" smtClean="0"/>
          </a:p>
          <a:p>
            <a:pPr>
              <a:buNone/>
            </a:pPr>
            <a:r>
              <a:rPr lang="en-US" b="1" dirty="0" smtClean="0"/>
              <a:t>          (coercion)</a:t>
            </a:r>
            <a:endParaRPr lang="th-TH" b="1" dirty="0" smtClean="0"/>
          </a:p>
          <a:p>
            <a:pPr>
              <a:buNone/>
            </a:pPr>
            <a:r>
              <a:rPr lang="th-TH" b="1" dirty="0" smtClean="0"/>
              <a:t>	    - ในกรณีของเชลยศึกเหล่านี้ ไม่อยู่ในฐานะเช่นนั้นเลย </a:t>
            </a:r>
            <a:r>
              <a:rPr lang="en-US" b="1" dirty="0" smtClean="0"/>
              <a:t>  </a:t>
            </a: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จึงจัดว่าเป็นตัวอย่างแรก ของผู้ที่ไม่สามารถตัดสินใจได้	อย่างอิสระ</a:t>
            </a:r>
            <a:r>
              <a:rPr lang="en-US" b="1" dirty="0" smtClean="0"/>
              <a:t> (vulnerable subject)</a:t>
            </a:r>
            <a:br>
              <a:rPr lang="en-US" b="1" dirty="0" smtClean="0"/>
            </a:br>
            <a:endParaRPr lang="th-TH" b="1" dirty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b="1" dirty="0" smtClean="0"/>
              <a:t>                       คดีจริยธรรมฯ คดีที่</a:t>
            </a:r>
            <a:r>
              <a:rPr lang="en-US" b="1" dirty="0" smtClean="0"/>
              <a:t> 10</a:t>
            </a:r>
          </a:p>
          <a:p>
            <a:pPr>
              <a:buNone/>
            </a:pPr>
            <a:r>
              <a:rPr lang="th-TH" b="1" dirty="0" smtClean="0"/>
              <a:t>                    ทดลองยาป้องกันเอดส์ในคน</a:t>
            </a:r>
          </a:p>
          <a:p>
            <a:pPr>
              <a:buNone/>
            </a:pPr>
            <a:r>
              <a:rPr lang="th-TH" b="1" dirty="0" smtClean="0"/>
              <a:t>            - ยา </a:t>
            </a:r>
            <a:r>
              <a:rPr lang="en-US" b="1" dirty="0" err="1" smtClean="0"/>
              <a:t>Tenofovir</a:t>
            </a:r>
            <a:r>
              <a:rPr lang="th-TH" b="1" dirty="0" smtClean="0"/>
              <a:t>  เป็นยาที่ใช้ยับยั้ง </a:t>
            </a:r>
          </a:p>
          <a:p>
            <a:pPr>
              <a:buNone/>
            </a:pPr>
            <a:r>
              <a:rPr lang="th-TH" b="1" dirty="0" smtClean="0"/>
              <a:t>              การเพิ่มจำนวนของเอชไอวี </a:t>
            </a:r>
          </a:p>
          <a:p>
            <a:pPr>
              <a:buNone/>
            </a:pPr>
            <a:r>
              <a:rPr lang="th-TH" b="1" dirty="0" smtClean="0"/>
              <a:t>              </a:t>
            </a:r>
            <a:r>
              <a:rPr lang="th-TH" b="1" dirty="0" smtClean="0">
                <a:solidFill>
                  <a:srgbClr val="FF0000"/>
                </a:solidFill>
              </a:rPr>
              <a:t>ซึ่งใช้เพื่อ</a:t>
            </a:r>
            <a:r>
              <a:rPr lang="en-US" b="1" dirty="0" smtClean="0">
                <a:solidFill>
                  <a:srgbClr val="FF0000"/>
                </a:solidFill>
              </a:rPr>
              <a:t> "</a:t>
            </a:r>
            <a:r>
              <a:rPr lang="th-TH" b="1" dirty="0" smtClean="0">
                <a:solidFill>
                  <a:srgbClr val="FF0000"/>
                </a:solidFill>
              </a:rPr>
              <a:t>การรักษา" ผู้มีเชื้อเอชไอวีอยู่แล้ว</a:t>
            </a:r>
          </a:p>
          <a:p>
            <a:pPr>
              <a:buNone/>
            </a:pPr>
            <a:r>
              <a:rPr lang="th-TH" b="1" dirty="0" smtClean="0"/>
              <a:t>	</a:t>
            </a:r>
            <a:endParaRPr lang="en-US" dirty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       มีการวิจัย ภายใต้ชื่อโครงการ</a:t>
            </a: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b="1" dirty="0" smtClean="0"/>
              <a:t>          "</a:t>
            </a:r>
            <a:r>
              <a:rPr lang="th-TH" b="1" dirty="0" smtClean="0"/>
              <a:t>การศึกษาความปลอดภัย และประสิทธิผลของการ</a:t>
            </a:r>
          </a:p>
          <a:p>
            <a:pPr>
              <a:buNone/>
            </a:pPr>
            <a:r>
              <a:rPr lang="th-TH" b="1" dirty="0" smtClean="0"/>
              <a:t>          ได้รับยา</a:t>
            </a:r>
            <a:r>
              <a:rPr lang="en-US" b="1" dirty="0" smtClean="0"/>
              <a:t> </a:t>
            </a:r>
            <a:r>
              <a:rPr lang="en-US" b="1" dirty="0" err="1" smtClean="0"/>
              <a:t>Tenofovir</a:t>
            </a:r>
            <a:r>
              <a:rPr lang="en-US" b="1" dirty="0" smtClean="0"/>
              <a:t> </a:t>
            </a:r>
            <a:r>
              <a:rPr lang="th-TH" b="1" dirty="0" smtClean="0"/>
              <a:t>อย่างต่อเนื่องทุกวัน</a:t>
            </a:r>
            <a:r>
              <a:rPr lang="en-US" b="1" dirty="0" smtClean="0"/>
              <a:t>”</a:t>
            </a:r>
          </a:p>
          <a:p>
            <a:pPr>
              <a:buNone/>
            </a:pPr>
            <a:r>
              <a:rPr lang="th-TH" b="1" dirty="0" smtClean="0"/>
              <a:t>        - </a:t>
            </a:r>
            <a:r>
              <a:rPr lang="th-TH" b="1" dirty="0" smtClean="0">
                <a:solidFill>
                  <a:srgbClr val="FF0000"/>
                </a:solidFill>
              </a:rPr>
              <a:t>เพื่อป้องกัน การติดเชื้อเอชไอวี </a:t>
            </a:r>
            <a:r>
              <a:rPr lang="th-TH" b="1" dirty="0" smtClean="0"/>
              <a:t>ในประชากร </a:t>
            </a:r>
          </a:p>
          <a:p>
            <a:pPr>
              <a:buNone/>
            </a:pPr>
            <a:r>
              <a:rPr lang="th-TH" b="1" dirty="0" smtClean="0"/>
              <a:t>          ที่ติดยาเสพติดชนิดฉีด ในกรุงเทพมหานคร</a:t>
            </a:r>
            <a:endParaRPr lang="en-US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b="1" dirty="0" smtClean="0"/>
              <a:t>	    - การดำเนินโครงการวิจัยดังกล่าว </a:t>
            </a:r>
          </a:p>
          <a:p>
            <a:pPr>
              <a:buNone/>
            </a:pPr>
            <a:r>
              <a:rPr lang="th-TH" b="1" dirty="0" smtClean="0"/>
              <a:t>          </a:t>
            </a:r>
            <a:r>
              <a:rPr lang="th-TH" b="1" dirty="0" smtClean="0">
                <a:solidFill>
                  <a:srgbClr val="FF0000"/>
                </a:solidFill>
              </a:rPr>
              <a:t>ขาดการมีส่วนร่วมจากภาคชุมชน </a:t>
            </a:r>
          </a:p>
          <a:p>
            <a:pPr>
              <a:buNone/>
            </a:pPr>
            <a:r>
              <a:rPr lang="th-TH" b="1" dirty="0" smtClean="0"/>
              <a:t>          ทั้งๆ ที่มีการยอมรับกัน ในระดับสากลแล้วว่า </a:t>
            </a:r>
          </a:p>
          <a:p>
            <a:pPr>
              <a:buNone/>
            </a:pPr>
            <a:r>
              <a:rPr lang="th-TH" b="1" dirty="0" smtClean="0"/>
              <a:t>          การดำเนินการวิจัยต่างๆ จำเป็นที่จะต้องมี</a:t>
            </a:r>
          </a:p>
          <a:p>
            <a:pPr>
              <a:buNone/>
            </a:pPr>
            <a:r>
              <a:rPr lang="th-TH" b="1" dirty="0" smtClean="0"/>
              <a:t>          การมีส่วนร่วมจากภาคชุมชน แทนที่จะเป็นการ</a:t>
            </a:r>
          </a:p>
          <a:p>
            <a:pPr>
              <a:buNone/>
            </a:pPr>
            <a:r>
              <a:rPr lang="th-TH" b="1" dirty="0" smtClean="0"/>
              <a:t>          ดำเนินการ โดยทีมผู้วิจัยเพียงลำพัง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2056</TotalTime>
  <Words>4581</Words>
  <Application>Microsoft Office PowerPoint</Application>
  <PresentationFormat>On-screen Show (4:3)</PresentationFormat>
  <Paragraphs>1326</Paragraphs>
  <Slides>238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238</vt:i4>
      </vt:variant>
    </vt:vector>
  </HeadingPairs>
  <TitlesOfParts>
    <vt:vector size="23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Slide 71</vt:lpstr>
      <vt:lpstr>Slide 72</vt:lpstr>
      <vt:lpstr>Slide 73</vt:lpstr>
      <vt:lpstr>Slide 74</vt:lpstr>
      <vt:lpstr>Slide 75</vt:lpstr>
      <vt:lpstr>Slide 76</vt:lpstr>
      <vt:lpstr>Slide 77</vt:lpstr>
      <vt:lpstr>Slide 78</vt:lpstr>
      <vt:lpstr>Slide 79</vt:lpstr>
      <vt:lpstr>Slide 80</vt:lpstr>
      <vt:lpstr>Slide 81</vt:lpstr>
      <vt:lpstr>Slide 82</vt:lpstr>
      <vt:lpstr>Slide 83</vt:lpstr>
      <vt:lpstr>Slide 84</vt:lpstr>
      <vt:lpstr>Slide 85</vt:lpstr>
      <vt:lpstr>Slide 86</vt:lpstr>
      <vt:lpstr>Slide 87</vt:lpstr>
      <vt:lpstr>Slide 88</vt:lpstr>
      <vt:lpstr>Slide 89</vt:lpstr>
      <vt:lpstr>Slide 90</vt:lpstr>
      <vt:lpstr>Slide 91</vt:lpstr>
      <vt:lpstr>Slide 92</vt:lpstr>
      <vt:lpstr>Slide 93</vt:lpstr>
      <vt:lpstr>Slide 94</vt:lpstr>
      <vt:lpstr>Slide 95</vt:lpstr>
      <vt:lpstr>Slide 96</vt:lpstr>
      <vt:lpstr>Slide 97</vt:lpstr>
      <vt:lpstr>Slide 98</vt:lpstr>
      <vt:lpstr>Slide 99</vt:lpstr>
      <vt:lpstr>Slide 100</vt:lpstr>
      <vt:lpstr>Slide 101</vt:lpstr>
      <vt:lpstr>Slide 102</vt:lpstr>
      <vt:lpstr>Slide 103</vt:lpstr>
      <vt:lpstr>Slide 104</vt:lpstr>
      <vt:lpstr>Slide 105</vt:lpstr>
      <vt:lpstr>Slide 106</vt:lpstr>
      <vt:lpstr>Slide 107</vt:lpstr>
      <vt:lpstr>Slide 108</vt:lpstr>
      <vt:lpstr>Slide 109</vt:lpstr>
      <vt:lpstr>Slide 110</vt:lpstr>
      <vt:lpstr>Slide 111</vt:lpstr>
      <vt:lpstr>Slide 112</vt:lpstr>
      <vt:lpstr>Slide 113</vt:lpstr>
      <vt:lpstr>Slide 114</vt:lpstr>
      <vt:lpstr>Slide 115</vt:lpstr>
      <vt:lpstr>Slide 116</vt:lpstr>
      <vt:lpstr>Slide 117</vt:lpstr>
      <vt:lpstr>Slide 118</vt:lpstr>
      <vt:lpstr>Slide 119</vt:lpstr>
      <vt:lpstr>Slide 120</vt:lpstr>
      <vt:lpstr>Slide 121</vt:lpstr>
      <vt:lpstr>Slide 122</vt:lpstr>
      <vt:lpstr>Slide 123</vt:lpstr>
      <vt:lpstr>Slide 124</vt:lpstr>
      <vt:lpstr>Slide 125</vt:lpstr>
      <vt:lpstr>Slide 126</vt:lpstr>
      <vt:lpstr>Slide 127</vt:lpstr>
      <vt:lpstr>Slide 128</vt:lpstr>
      <vt:lpstr>Slide 129</vt:lpstr>
      <vt:lpstr>Slide 130</vt:lpstr>
      <vt:lpstr>Slide 131</vt:lpstr>
      <vt:lpstr>Slide 132</vt:lpstr>
      <vt:lpstr>Slide 133</vt:lpstr>
      <vt:lpstr>Slide 134</vt:lpstr>
      <vt:lpstr>Slide 135</vt:lpstr>
      <vt:lpstr>Slide 136</vt:lpstr>
      <vt:lpstr>Slide 137</vt:lpstr>
      <vt:lpstr>Slide 138</vt:lpstr>
      <vt:lpstr>Slide 139</vt:lpstr>
      <vt:lpstr>Slide 140</vt:lpstr>
      <vt:lpstr>Slide 141</vt:lpstr>
      <vt:lpstr>Slide 142</vt:lpstr>
      <vt:lpstr>Slide 143</vt:lpstr>
      <vt:lpstr>Slide 144</vt:lpstr>
      <vt:lpstr>Slide 145</vt:lpstr>
      <vt:lpstr>Slide 146</vt:lpstr>
      <vt:lpstr>Slide 147</vt:lpstr>
      <vt:lpstr>Slide 148</vt:lpstr>
      <vt:lpstr>Slide 149</vt:lpstr>
      <vt:lpstr>Slide 150</vt:lpstr>
      <vt:lpstr>Slide 151</vt:lpstr>
      <vt:lpstr>Slide 152</vt:lpstr>
      <vt:lpstr>Slide 153</vt:lpstr>
      <vt:lpstr>Slide 154</vt:lpstr>
      <vt:lpstr>Slide 155</vt:lpstr>
      <vt:lpstr>Slide 156</vt:lpstr>
      <vt:lpstr>Slide 157</vt:lpstr>
      <vt:lpstr>Slide 158</vt:lpstr>
      <vt:lpstr>Slide 159</vt:lpstr>
      <vt:lpstr>Slide 160</vt:lpstr>
      <vt:lpstr>Slide 161</vt:lpstr>
      <vt:lpstr>Slide 162</vt:lpstr>
      <vt:lpstr>Slide 163</vt:lpstr>
      <vt:lpstr>Slide 164</vt:lpstr>
      <vt:lpstr>Slide 165</vt:lpstr>
      <vt:lpstr>Slide 166</vt:lpstr>
      <vt:lpstr>Slide 167</vt:lpstr>
      <vt:lpstr>Slide 168</vt:lpstr>
      <vt:lpstr>Slide 169</vt:lpstr>
      <vt:lpstr>Slide 170</vt:lpstr>
      <vt:lpstr>Slide 171</vt:lpstr>
      <vt:lpstr>Slide 172</vt:lpstr>
      <vt:lpstr>Slide 173</vt:lpstr>
      <vt:lpstr>Slide 174</vt:lpstr>
      <vt:lpstr>Slide 175</vt:lpstr>
      <vt:lpstr>Slide 176</vt:lpstr>
      <vt:lpstr>Slide 177</vt:lpstr>
      <vt:lpstr>Slide 178</vt:lpstr>
      <vt:lpstr>Slide 179</vt:lpstr>
      <vt:lpstr>Slide 180</vt:lpstr>
      <vt:lpstr>Slide 181</vt:lpstr>
      <vt:lpstr>Slide 182</vt:lpstr>
      <vt:lpstr>Slide 183</vt:lpstr>
      <vt:lpstr>Slide 184</vt:lpstr>
      <vt:lpstr>Slide 185</vt:lpstr>
      <vt:lpstr>Slide 186</vt:lpstr>
      <vt:lpstr>Slide 187</vt:lpstr>
      <vt:lpstr>Slide 188</vt:lpstr>
      <vt:lpstr>Slide 189</vt:lpstr>
      <vt:lpstr>Slide 190</vt:lpstr>
      <vt:lpstr>Slide 191</vt:lpstr>
      <vt:lpstr>Slide 192</vt:lpstr>
      <vt:lpstr>Slide 193</vt:lpstr>
      <vt:lpstr>Slide 194</vt:lpstr>
      <vt:lpstr>Slide 195</vt:lpstr>
      <vt:lpstr>Slide 196</vt:lpstr>
      <vt:lpstr>Slide 197</vt:lpstr>
      <vt:lpstr>Slide 198</vt:lpstr>
      <vt:lpstr>Slide 199</vt:lpstr>
      <vt:lpstr>Slide 200</vt:lpstr>
      <vt:lpstr>Slide 201</vt:lpstr>
      <vt:lpstr>Slide 202</vt:lpstr>
      <vt:lpstr>Slide 203</vt:lpstr>
      <vt:lpstr>Slide 204</vt:lpstr>
      <vt:lpstr>Slide 205</vt:lpstr>
      <vt:lpstr>Slide 206</vt:lpstr>
      <vt:lpstr>Slide 207</vt:lpstr>
      <vt:lpstr>Slide 208</vt:lpstr>
      <vt:lpstr>Slide 209</vt:lpstr>
      <vt:lpstr>Slide 210</vt:lpstr>
      <vt:lpstr>Slide 211</vt:lpstr>
      <vt:lpstr>Slide 212</vt:lpstr>
      <vt:lpstr>Slide 213</vt:lpstr>
      <vt:lpstr>Slide 214</vt:lpstr>
      <vt:lpstr>Slide 215</vt:lpstr>
      <vt:lpstr>Slide 216</vt:lpstr>
      <vt:lpstr>Slide 217</vt:lpstr>
      <vt:lpstr>Slide 218</vt:lpstr>
      <vt:lpstr>Slide 219</vt:lpstr>
      <vt:lpstr>Slide 220</vt:lpstr>
      <vt:lpstr>Slide 221</vt:lpstr>
      <vt:lpstr>Slide 222</vt:lpstr>
      <vt:lpstr>Slide 223</vt:lpstr>
      <vt:lpstr>Slide 224</vt:lpstr>
      <vt:lpstr>Slide 225</vt:lpstr>
      <vt:lpstr>Slide 226</vt:lpstr>
      <vt:lpstr>Slide 227</vt:lpstr>
      <vt:lpstr>Slide 228</vt:lpstr>
      <vt:lpstr>Slide 229</vt:lpstr>
      <vt:lpstr>Slide 230</vt:lpstr>
      <vt:lpstr>Slide 231</vt:lpstr>
      <vt:lpstr>Slide 232</vt:lpstr>
      <vt:lpstr>Slide 233</vt:lpstr>
      <vt:lpstr>Slide 234</vt:lpstr>
      <vt:lpstr>Slide 235</vt:lpstr>
      <vt:lpstr>Slide 236</vt:lpstr>
      <vt:lpstr>Slide 237</vt:lpstr>
      <vt:lpstr>Slide 238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Corporate Edition</dc:creator>
  <cp:lastModifiedBy>Corporate Edition</cp:lastModifiedBy>
  <cp:revision>979</cp:revision>
  <dcterms:created xsi:type="dcterms:W3CDTF">2013-08-11T06:59:21Z</dcterms:created>
  <dcterms:modified xsi:type="dcterms:W3CDTF">2014-12-09T16:43:12Z</dcterms:modified>
</cp:coreProperties>
</file>