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79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ผืนผ้าด้านทแยงมุม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0" name="ตัวแทนวันที่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11" name="ตัวแทนหมายเลขภาพนิ่ง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ตัวแทนท้ายกระดา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9" name="ตัวแทนวันที่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ตัวแทนท้ายกระดา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3" name="ตัวแทนรูปภาพ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h-TH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คลิกไอคอนเพื่อเพิ่มรูปภาพ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มนมุมสี่เหลี่ยมผืนผ้าด้านทแยงมุม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1C00267-D74E-45AA-8354-E94A411DFD13}" type="datetimeFigureOut">
              <a:rPr lang="th-TH" smtClean="0"/>
              <a:t>27/04/59</a:t>
            </a:fld>
            <a:endParaRPr lang="th-TH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EEE2AC8-F279-4D1F-AC0B-4526BD7EF836}" type="slidenum">
              <a:rPr lang="th-TH" smtClean="0"/>
              <a:t>‹#›</a:t>
            </a:fld>
            <a:endParaRPr lang="th-TH"/>
          </a:p>
        </p:txBody>
      </p: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Anesthesia for CKD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80928"/>
            <a:ext cx="6664624" cy="333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98221" y="6168742"/>
            <a:ext cx="3321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sz="2000" dirty="0" err="1" smtClean="0"/>
              <a:t>พญ</a:t>
            </a:r>
            <a:r>
              <a:rPr lang="th-TH" sz="2000" dirty="0"/>
              <a:t>.</a:t>
            </a:r>
            <a:r>
              <a:rPr lang="th-TH" sz="2000" dirty="0" smtClean="0"/>
              <a:t>สุดารัตน์ </a:t>
            </a:r>
            <a:r>
              <a:rPr lang="th-TH" sz="2000" dirty="0" err="1" smtClean="0"/>
              <a:t>ศุภ</a:t>
            </a:r>
            <a:r>
              <a:rPr lang="th-TH" sz="2000" dirty="0" smtClean="0"/>
              <a:t>กิจเจริญ</a:t>
            </a:r>
          </a:p>
          <a:p>
            <a:pPr algn="r"/>
            <a:r>
              <a:rPr lang="th-TH" sz="2000" dirty="0" smtClean="0"/>
              <a:t>หน่วยงานวิสัญญี โรงพยาบาลกำแพงเพชร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58035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system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Consideration in renal history</a:t>
            </a:r>
          </a:p>
          <a:p>
            <a:pPr lvl="1"/>
            <a:r>
              <a:rPr lang="en-US" dirty="0" smtClean="0"/>
              <a:t>Usual fluid intake may be restricted</a:t>
            </a:r>
          </a:p>
          <a:p>
            <a:pPr lvl="1"/>
            <a:r>
              <a:rPr lang="en-US" dirty="0" smtClean="0"/>
              <a:t>Usual urine output may be zero.</a:t>
            </a:r>
          </a:p>
          <a:p>
            <a:pPr lvl="1"/>
            <a:r>
              <a:rPr lang="en-US" dirty="0" smtClean="0"/>
              <a:t>Frequency of dialysis</a:t>
            </a:r>
          </a:p>
          <a:p>
            <a:pPr lvl="1"/>
            <a:r>
              <a:rPr lang="en-US" dirty="0" smtClean="0"/>
              <a:t>Renal function baseline and current: GFR,BUN Cr</a:t>
            </a:r>
          </a:p>
          <a:p>
            <a:pPr lvl="1"/>
            <a:r>
              <a:rPr lang="en-US" dirty="0" smtClean="0"/>
              <a:t>Serum </a:t>
            </a:r>
            <a:r>
              <a:rPr lang="en-US" dirty="0" err="1" smtClean="0"/>
              <a:t>electrolyte:Na</a:t>
            </a:r>
            <a:r>
              <a:rPr lang="en-US" dirty="0" smtClean="0"/>
              <a:t> ,K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6996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Timing of preoperative </a:t>
            </a:r>
            <a:r>
              <a:rPr lang="en-US" dirty="0" smtClean="0"/>
              <a:t>dialysis</a:t>
            </a:r>
          </a:p>
          <a:p>
            <a:pPr lvl="1"/>
            <a:r>
              <a:rPr lang="en-US" dirty="0" smtClean="0"/>
              <a:t>HD and peritoneal dialysis are renal replacement therapies used to remove metabolic waste material and fluid from circulation.</a:t>
            </a:r>
          </a:p>
          <a:p>
            <a:pPr lvl="1"/>
            <a:r>
              <a:rPr lang="en-US" dirty="0" smtClean="0"/>
              <a:t>Dialysis should take place just 12-24 </a:t>
            </a:r>
            <a:r>
              <a:rPr lang="en-US" dirty="0" err="1" smtClean="0"/>
              <a:t>hr</a:t>
            </a:r>
            <a:r>
              <a:rPr lang="en-US" dirty="0" smtClean="0"/>
              <a:t> before surgery.</a:t>
            </a:r>
          </a:p>
          <a:p>
            <a:pPr lvl="1"/>
            <a:r>
              <a:rPr lang="en-US" dirty="0" smtClean="0"/>
              <a:t>Effects of recent dialysis:</a:t>
            </a:r>
          </a:p>
          <a:p>
            <a:pPr lvl="2"/>
            <a:r>
              <a:rPr lang="en-US" dirty="0" smtClean="0"/>
              <a:t>Depletion of intravascular volume</a:t>
            </a:r>
          </a:p>
          <a:p>
            <a:pPr lvl="2"/>
            <a:r>
              <a:rPr lang="en-US" dirty="0" smtClean="0"/>
              <a:t>Electrolyte imbalance esp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hypoK</a:t>
            </a:r>
            <a:r>
              <a:rPr lang="en-US" dirty="0" smtClean="0"/>
              <a:t> ,</a:t>
            </a:r>
            <a:r>
              <a:rPr lang="en-US" dirty="0" err="1" smtClean="0"/>
              <a:t>whitch</a:t>
            </a:r>
            <a:r>
              <a:rPr lang="en-US" dirty="0" smtClean="0"/>
              <a:t> can predispose to intraoperative cardiac arrhythmias.</a:t>
            </a:r>
          </a:p>
          <a:p>
            <a:pPr lvl="2"/>
            <a:r>
              <a:rPr lang="en-US" dirty="0" smtClean="0"/>
              <a:t>Residual anticoagulation from </a:t>
            </a:r>
            <a:r>
              <a:rPr lang="en-US" dirty="0" err="1" smtClean="0"/>
              <a:t>heparinisation</a:t>
            </a:r>
            <a:r>
              <a:rPr lang="en-US" dirty="0" smtClean="0"/>
              <a:t> of HD circuit.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2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Correction of serum </a:t>
            </a:r>
            <a:r>
              <a:rPr lang="en-US" dirty="0" smtClean="0"/>
              <a:t>K</a:t>
            </a:r>
          </a:p>
          <a:p>
            <a:pPr lvl="1"/>
            <a:r>
              <a:rPr lang="en-US" dirty="0" smtClean="0"/>
              <a:t>Hyper K- impaired renal elimination.</a:t>
            </a:r>
          </a:p>
          <a:p>
            <a:pPr lvl="1"/>
            <a:r>
              <a:rPr lang="en-US" dirty="0" smtClean="0"/>
              <a:t>Hypo K – recent HD</a:t>
            </a:r>
          </a:p>
          <a:p>
            <a:pPr lvl="1"/>
            <a:r>
              <a:rPr lang="en-US" dirty="0" smtClean="0"/>
              <a:t>Emergency treatment of </a:t>
            </a:r>
            <a:r>
              <a:rPr lang="en-US" dirty="0" err="1" smtClean="0"/>
              <a:t>hyperK</a:t>
            </a:r>
            <a:r>
              <a:rPr lang="en-US" dirty="0" smtClean="0"/>
              <a:t> is indicated if EKG abnormality such as </a:t>
            </a:r>
            <a:r>
              <a:rPr lang="en-US" dirty="0" err="1" smtClean="0"/>
              <a:t>bradycardia</a:t>
            </a:r>
            <a:r>
              <a:rPr lang="en-US" dirty="0" smtClean="0"/>
              <a:t> , PR prolongation, QRS widening , peaked T wave , AV block.</a:t>
            </a:r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437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organ systems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u="sng" dirty="0" smtClean="0"/>
              <a:t>Systems </a:t>
            </a:r>
            <a:r>
              <a:rPr lang="en-US" sz="1800" b="1" u="sng" dirty="0"/>
              <a:t>review of </a:t>
            </a:r>
            <a:r>
              <a:rPr lang="en-US" sz="1800" b="1" u="sng" dirty="0" smtClean="0"/>
              <a:t>CKD patients and </a:t>
            </a:r>
            <a:r>
              <a:rPr lang="en-US" sz="1800" b="1" u="sng" dirty="0"/>
              <a:t>preoperative considerations </a:t>
            </a:r>
            <a:endParaRPr lang="en-US" sz="1800" b="1" u="sng" dirty="0" smtClean="0"/>
          </a:p>
          <a:p>
            <a:pPr marL="0" indent="0">
              <a:buNone/>
            </a:pPr>
            <a:r>
              <a:rPr lang="en-US" sz="1400" b="1" dirty="0" smtClean="0">
                <a:solidFill>
                  <a:srgbClr val="FFC000"/>
                </a:solidFill>
              </a:rPr>
              <a:t>System</a:t>
            </a:r>
            <a:r>
              <a:rPr lang="en-US" sz="1400" b="1" dirty="0" smtClean="0"/>
              <a:t> 		</a:t>
            </a:r>
            <a:r>
              <a:rPr lang="en-US" sz="1400" b="1" dirty="0" smtClean="0">
                <a:solidFill>
                  <a:srgbClr val="FFC000"/>
                </a:solidFill>
              </a:rPr>
              <a:t>Pathophysiological process	</a:t>
            </a:r>
            <a:r>
              <a:rPr lang="en-US" sz="1400" b="1" dirty="0" smtClean="0"/>
              <a:t>	</a:t>
            </a:r>
            <a:r>
              <a:rPr lang="en-US" sz="1400" b="1" dirty="0" smtClean="0">
                <a:solidFill>
                  <a:srgbClr val="FFC000"/>
                </a:solidFill>
              </a:rPr>
              <a:t> </a:t>
            </a:r>
            <a:r>
              <a:rPr lang="en-US" sz="1400" b="1" dirty="0">
                <a:solidFill>
                  <a:srgbClr val="FFC000"/>
                </a:solidFill>
              </a:rPr>
              <a:t>Preoperative consideration</a:t>
            </a:r>
          </a:p>
          <a:p>
            <a:pPr marL="0" indent="0">
              <a:buNone/>
            </a:pPr>
            <a:endParaRPr lang="en-US" sz="1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1400" dirty="0" smtClean="0"/>
              <a:t>GI 		Reﬂux 				Antacid </a:t>
            </a:r>
            <a:r>
              <a:rPr lang="en-US" sz="1400" dirty="0"/>
              <a:t>prophylaxis </a:t>
            </a:r>
            <a:r>
              <a:rPr lang="en-US" sz="1400" dirty="0" smtClean="0"/>
              <a:t>				Delayed </a:t>
            </a:r>
            <a:r>
              <a:rPr lang="en-US" sz="1400" dirty="0"/>
              <a:t>gastric </a:t>
            </a:r>
            <a:r>
              <a:rPr lang="en-US" sz="1400" dirty="0" smtClean="0"/>
              <a:t>emptying		Alteration </a:t>
            </a:r>
            <a:r>
              <a:rPr lang="en-US" sz="1400" dirty="0"/>
              <a:t>of </a:t>
            </a:r>
            <a:r>
              <a:rPr lang="en-US" sz="1400" dirty="0" err="1" smtClean="0"/>
              <a:t>anaesthetic</a:t>
            </a:r>
            <a:r>
              <a:rPr lang="en-US" sz="1400" dirty="0" smtClean="0"/>
              <a:t> technique 						to </a:t>
            </a:r>
            <a:r>
              <a:rPr lang="en-US" sz="1400" dirty="0"/>
              <a:t>protect </a:t>
            </a:r>
            <a:r>
              <a:rPr lang="en-US" sz="1400" dirty="0" smtClean="0"/>
              <a:t>airway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en-US" sz="1400" dirty="0"/>
              <a:t>Neurological </a:t>
            </a:r>
            <a:r>
              <a:rPr lang="en-US" sz="1400" dirty="0" smtClean="0"/>
              <a:t>	Peripheral neuropathy	 	Positioning </a:t>
            </a:r>
            <a:r>
              <a:rPr lang="en-US" sz="1400" dirty="0"/>
              <a:t>on </a:t>
            </a:r>
            <a:r>
              <a:rPr lang="en-US" sz="1400" dirty="0" smtClean="0"/>
              <a:t>operating </a:t>
            </a:r>
            <a:r>
              <a:rPr lang="en-US" sz="1400" dirty="0"/>
              <a:t>table </a:t>
            </a:r>
            <a:r>
              <a:rPr lang="en-US" sz="1400" dirty="0" smtClean="0"/>
              <a:t>							Pressure area care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Autonomic </a:t>
            </a:r>
            <a:r>
              <a:rPr lang="en-US" sz="1400" dirty="0"/>
              <a:t>neuropathy </a:t>
            </a:r>
            <a:r>
              <a:rPr lang="en-US" sz="1400" dirty="0" smtClean="0"/>
              <a:t>		Intraoperative </a:t>
            </a:r>
            <a:r>
              <a:rPr lang="en-US" sz="1400" dirty="0"/>
              <a:t>invasive </a:t>
            </a:r>
            <a:r>
              <a:rPr lang="en-US" sz="1400" dirty="0" smtClean="0"/>
              <a:t>blood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causing </a:t>
            </a:r>
            <a:r>
              <a:rPr lang="en-US" sz="1400" dirty="0"/>
              <a:t>intraoperative </a:t>
            </a:r>
            <a:r>
              <a:rPr lang="en-US" sz="1400" dirty="0" smtClean="0"/>
              <a:t>		pressure </a:t>
            </a:r>
            <a:r>
              <a:rPr lang="en-US" sz="1400" dirty="0"/>
              <a:t>monitoring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dirty="0" err="1" smtClean="0"/>
              <a:t>haemodynamic</a:t>
            </a:r>
            <a:r>
              <a:rPr lang="en-US" sz="1400" dirty="0" smtClean="0"/>
              <a:t> instability		</a:t>
            </a:r>
            <a:r>
              <a:rPr lang="en-US" sz="1400" dirty="0" err="1" smtClean="0"/>
              <a:t>Anaesthetic</a:t>
            </a:r>
            <a:r>
              <a:rPr lang="en-US" sz="1400" dirty="0" smtClean="0"/>
              <a:t> </a:t>
            </a:r>
            <a:r>
              <a:rPr lang="en-US" sz="1400" dirty="0"/>
              <a:t>drug dose alteration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err="1" smtClean="0"/>
              <a:t>Haematological</a:t>
            </a:r>
            <a:r>
              <a:rPr lang="en-US" sz="1400" dirty="0" smtClean="0"/>
              <a:t> 	</a:t>
            </a:r>
            <a:r>
              <a:rPr lang="en-US" sz="1400" dirty="0" err="1" smtClean="0"/>
              <a:t>Anaemia</a:t>
            </a:r>
            <a:r>
              <a:rPr lang="en-US" sz="1400" dirty="0" smtClean="0"/>
              <a:t> 				Consider </a:t>
            </a:r>
            <a:r>
              <a:rPr lang="en-US" sz="1400" dirty="0"/>
              <a:t>acceptable perioperative </a:t>
            </a:r>
            <a:r>
              <a:rPr lang="en-US" sz="1400" dirty="0" smtClean="0"/>
              <a:t>						hemoglobin concentration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Immunological	</a:t>
            </a:r>
            <a:r>
              <a:rPr lang="en-US" sz="1400" dirty="0" err="1" smtClean="0"/>
              <a:t>Immunosupression</a:t>
            </a:r>
            <a:r>
              <a:rPr lang="en-US" sz="1400" dirty="0" smtClean="0"/>
              <a:t> 			Antibiotic </a:t>
            </a:r>
            <a:r>
              <a:rPr lang="en-US" sz="1400" dirty="0"/>
              <a:t>prophylaxis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Steroid supplementation 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					</a:t>
            </a:r>
            <a:r>
              <a:rPr lang="en-US" sz="1400" dirty="0" err="1" smtClean="0"/>
              <a:t>Minimise</a:t>
            </a:r>
            <a:r>
              <a:rPr lang="en-US" sz="1400" dirty="0" smtClean="0"/>
              <a:t> </a:t>
            </a:r>
            <a:r>
              <a:rPr lang="en-US" sz="1400" dirty="0"/>
              <a:t>invasive procedures</a:t>
            </a:r>
            <a:endParaRPr lang="th-TH" sz="1400" dirty="0"/>
          </a:p>
        </p:txBody>
      </p:sp>
    </p:spTree>
    <p:extLst>
      <p:ext uri="{BB962C8B-B14F-4D97-AF65-F5344CB8AC3E}">
        <p14:creationId xmlns:p14="http://schemas.microsoft.com/office/powerpoint/2010/main" val="40342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Anesthetic techniques suitable for patient with CKD</a:t>
            </a:r>
            <a:endParaRPr lang="th-TH" dirty="0"/>
          </a:p>
        </p:txBody>
      </p:sp>
      <p:sp>
        <p:nvSpPr>
          <p:cNvPr id="5" name="ชื่อเรื่องรอง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568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Vascular access surgery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Aim of anesthesia</a:t>
            </a:r>
          </a:p>
          <a:p>
            <a:pPr lvl="1"/>
            <a:r>
              <a:rPr lang="en-US" dirty="0" smtClean="0"/>
              <a:t>Ensure intraoperative patient comfort</a:t>
            </a:r>
          </a:p>
          <a:p>
            <a:pPr lvl="1"/>
            <a:r>
              <a:rPr lang="en-US" dirty="0" smtClean="0"/>
              <a:t>Optimize surgical conditions</a:t>
            </a:r>
          </a:p>
          <a:p>
            <a:pPr lvl="1"/>
            <a:r>
              <a:rPr lang="en-US" dirty="0" err="1" smtClean="0"/>
              <a:t>Minimise</a:t>
            </a:r>
            <a:r>
              <a:rPr lang="en-US" dirty="0" smtClean="0"/>
              <a:t> risk of anesthetic </a:t>
            </a:r>
            <a:r>
              <a:rPr lang="en-US" dirty="0" err="1" smtClean="0"/>
              <a:t>comp;ications</a:t>
            </a:r>
            <a:r>
              <a:rPr lang="en-US" dirty="0" smtClean="0"/>
              <a:t> </a:t>
            </a:r>
            <a:r>
              <a:rPr lang="en-US" dirty="0" err="1" smtClean="0"/>
              <a:t>ex.periop.cardiac</a:t>
            </a:r>
            <a:r>
              <a:rPr lang="en-US" dirty="0" smtClean="0"/>
              <a:t> events</a:t>
            </a:r>
          </a:p>
          <a:p>
            <a:pPr lvl="1"/>
            <a:r>
              <a:rPr lang="en-US" dirty="0" err="1" smtClean="0"/>
              <a:t>Optimise</a:t>
            </a:r>
            <a:r>
              <a:rPr lang="en-US" dirty="0" smtClean="0"/>
              <a:t> postoperative state- avoidance of prolonged sedation , minimal requirement for strong postoperative analgesia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Anesthetic techniques</a:t>
            </a:r>
          </a:p>
          <a:p>
            <a:pPr lvl="1"/>
            <a:r>
              <a:rPr lang="en-US" dirty="0" smtClean="0"/>
              <a:t>Local infiltration</a:t>
            </a:r>
          </a:p>
          <a:p>
            <a:pPr lvl="1"/>
            <a:r>
              <a:rPr lang="en-US" dirty="0" smtClean="0"/>
              <a:t>Regional anesthesia</a:t>
            </a:r>
          </a:p>
          <a:p>
            <a:pPr lvl="1"/>
            <a:r>
              <a:rPr lang="en-US" dirty="0" smtClean="0"/>
              <a:t>General anesthesia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2631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Comparison of anesthetic techniques for CKD patients</a:t>
            </a:r>
            <a:endParaRPr lang="th-TH" sz="2800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685421"/>
              </p:ext>
            </p:extLst>
          </p:nvPr>
        </p:nvGraphicFramePr>
        <p:xfrm>
          <a:off x="107502" y="1052736"/>
          <a:ext cx="8928996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6"/>
                <a:gridCol w="1368152"/>
                <a:gridCol w="1512168"/>
                <a:gridCol w="1754804"/>
                <a:gridCol w="1509560"/>
                <a:gridCol w="1488166"/>
              </a:tblGrid>
              <a:tr h="786327"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Technical difficulty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Patient </a:t>
                      </a:r>
                      <a:r>
                        <a:rPr lang="en-US" sz="1400" dirty="0" err="1" smtClean="0"/>
                        <a:t>tolerablility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Postoperative</a:t>
                      </a:r>
                      <a:r>
                        <a:rPr lang="en-US" sz="1400" baseline="0" dirty="0" smtClean="0"/>
                        <a:t> analgesia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Physiological</a:t>
                      </a:r>
                      <a:r>
                        <a:rPr lang="en-US" sz="1400" baseline="0" dirty="0" smtClean="0"/>
                        <a:t> disturbance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General complication</a:t>
                      </a:r>
                      <a:endParaRPr lang="th-TH" sz="1400" dirty="0"/>
                    </a:p>
                  </a:txBody>
                  <a:tcPr/>
                </a:tc>
              </a:tr>
              <a:tr h="48302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RA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RA and sedation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GA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Simple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May be complex</a:t>
                      </a:r>
                    </a:p>
                    <a:p>
                      <a:r>
                        <a:rPr lang="en-US" sz="1400" dirty="0" smtClean="0"/>
                        <a:t>As</a:t>
                      </a:r>
                      <a:r>
                        <a:rPr lang="en-US" sz="1400" baseline="0" dirty="0" smtClean="0"/>
                        <a:t> RA</a:t>
                      </a:r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Variable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Often poor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Variable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Good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Good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Variable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Good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Good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Variable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Insignificant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Mild</a:t>
                      </a:r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Moderate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May </a:t>
                      </a:r>
                      <a:r>
                        <a:rPr lang="en-US" sz="1400" dirty="0" smtClean="0"/>
                        <a:t>be severe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Systemic LA toxicity</a:t>
                      </a:r>
                    </a:p>
                    <a:p>
                      <a:r>
                        <a:rPr lang="en-US" sz="1400" dirty="0" smtClean="0"/>
                        <a:t>Inadvertent</a:t>
                      </a:r>
                      <a:r>
                        <a:rPr lang="en-US" sz="1400" baseline="0" dirty="0" smtClean="0"/>
                        <a:t> vascular injection</a:t>
                      </a:r>
                    </a:p>
                    <a:p>
                      <a:r>
                        <a:rPr lang="en-US" sz="1400" baseline="0" dirty="0" smtClean="0"/>
                        <a:t>??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As for RA</a:t>
                      </a:r>
                    </a:p>
                    <a:p>
                      <a:r>
                        <a:rPr lang="en-US" sz="1400" baseline="0" dirty="0" smtClean="0"/>
                        <a:t>Side effect of sedation drugs</a:t>
                      </a:r>
                    </a:p>
                    <a:p>
                      <a:r>
                        <a:rPr lang="en-US" sz="1400" baseline="0" dirty="0" smtClean="0"/>
                        <a:t>Unexpected loss of airway</a:t>
                      </a:r>
                    </a:p>
                    <a:p>
                      <a:r>
                        <a:rPr lang="en-US" sz="1400" baseline="0" dirty="0" smtClean="0"/>
                        <a:t>protection </a:t>
                      </a:r>
                      <a:r>
                        <a:rPr lang="en-US" sz="1400" baseline="0" dirty="0" smtClean="0"/>
                        <a:t>and </a:t>
                      </a:r>
                      <a:r>
                        <a:rPr lang="en-US" sz="1400" baseline="0" dirty="0" smtClean="0"/>
                        <a:t>maintenance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CVS instability</a:t>
                      </a:r>
                    </a:p>
                    <a:p>
                      <a:r>
                        <a:rPr lang="en-US" sz="1400" baseline="0" dirty="0" smtClean="0"/>
                        <a:t>Unpredictable drug effects</a:t>
                      </a:r>
                    </a:p>
                    <a:p>
                      <a:r>
                        <a:rPr lang="en-US" sz="1400" baseline="0" dirty="0" smtClean="0"/>
                        <a:t>Perioperative blood glucose control in DM patients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80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Other elective procedure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Perioperative consideration</a:t>
            </a:r>
          </a:p>
          <a:p>
            <a:pPr lvl="1"/>
            <a:r>
              <a:rPr lang="en-US" dirty="0" smtClean="0"/>
              <a:t>Anesthetic options-GA,RA or LA</a:t>
            </a:r>
          </a:p>
          <a:p>
            <a:pPr lvl="1"/>
            <a:r>
              <a:rPr lang="en-US" dirty="0" smtClean="0"/>
              <a:t>Airway management</a:t>
            </a:r>
          </a:p>
          <a:p>
            <a:pPr lvl="1"/>
            <a:r>
              <a:rPr lang="en-US" dirty="0" smtClean="0"/>
              <a:t>Vascular access</a:t>
            </a:r>
          </a:p>
          <a:p>
            <a:pPr lvl="1"/>
            <a:r>
              <a:rPr lang="en-US" dirty="0" smtClean="0"/>
              <a:t>Fluid and electrolyte management</a:t>
            </a:r>
          </a:p>
          <a:p>
            <a:pPr lvl="1"/>
            <a:r>
              <a:rPr lang="en-US" dirty="0" smtClean="0"/>
              <a:t>Blood transfusion</a:t>
            </a:r>
          </a:p>
          <a:p>
            <a:pPr lvl="1"/>
            <a:r>
              <a:rPr lang="en-US" dirty="0" smtClean="0"/>
              <a:t>Immune function and antibiotic prophylaxis</a:t>
            </a:r>
          </a:p>
          <a:p>
            <a:pPr lvl="1"/>
            <a:r>
              <a:rPr lang="en-US" dirty="0" smtClean="0"/>
              <a:t>Steroid supplementation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6032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Intraoperative LA infiltration</a:t>
            </a:r>
          </a:p>
          <a:p>
            <a:r>
              <a:rPr lang="en-US" dirty="0" smtClean="0"/>
              <a:t>RA</a:t>
            </a:r>
          </a:p>
          <a:p>
            <a:r>
              <a:rPr lang="en-US" dirty="0" smtClean="0"/>
              <a:t>Systemic analgesia</a:t>
            </a:r>
          </a:p>
          <a:p>
            <a:pPr lvl="1"/>
            <a:r>
              <a:rPr lang="en-US" dirty="0" smtClean="0"/>
              <a:t>WHO pain ladder</a:t>
            </a:r>
          </a:p>
          <a:p>
            <a:pPr lvl="1"/>
            <a:r>
              <a:rPr lang="en-US" dirty="0" smtClean="0"/>
              <a:t>Route of administration</a:t>
            </a:r>
          </a:p>
          <a:p>
            <a:pPr lvl="1"/>
            <a:r>
              <a:rPr lang="en-US" dirty="0" smtClean="0"/>
              <a:t>Opioids </a:t>
            </a:r>
            <a:endParaRPr lang="th-TH" dirty="0"/>
          </a:p>
        </p:txBody>
      </p:sp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Postoperative analgesia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3168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RED CELL transfusion to treat anemia in CKD</a:t>
            </a:r>
            <a:endParaRPr lang="th-TH" dirty="0"/>
          </a:p>
        </p:txBody>
      </p:sp>
      <p:sp>
        <p:nvSpPr>
          <p:cNvPr id="5" name="ชื่อเรื่องรอง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106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620688"/>
            <a:ext cx="9807302" cy="5513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67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Repeated transfusion or use of an erythropoiesis-stimulating agent(ESA) are treatment options for chronic anemia in CKD.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choise</a:t>
            </a:r>
            <a:r>
              <a:rPr lang="en-US" dirty="0" smtClean="0"/>
              <a:t> between these depends on their relative benefits and harms.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899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Estimated risk associated with blood transfusions per unit </a:t>
            </a:r>
            <a:r>
              <a:rPr lang="en-US" sz="3600" dirty="0" smtClean="0"/>
              <a:t>transfused</a:t>
            </a:r>
            <a:endParaRPr lang="th-TH" sz="36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/>
              <a:t>Adverse event</a:t>
            </a:r>
            <a:r>
              <a:rPr lang="en-US" sz="2400" dirty="0" smtClean="0"/>
              <a:t>				</a:t>
            </a:r>
            <a:r>
              <a:rPr lang="en-US" sz="2400" u="sng" dirty="0" smtClean="0"/>
              <a:t>Estimated </a:t>
            </a:r>
            <a:r>
              <a:rPr lang="en-US" sz="2400" u="sng" dirty="0"/>
              <a:t>risk*</a:t>
            </a:r>
          </a:p>
          <a:p>
            <a:pPr marL="0" indent="0">
              <a:buNone/>
            </a:pPr>
            <a:r>
              <a:rPr lang="en-US" sz="1600" dirty="0" smtClean="0"/>
              <a:t>-Immunological </a:t>
            </a:r>
            <a:r>
              <a:rPr lang="en-US" sz="1600" dirty="0"/>
              <a:t>Fever/allergic reactions </a:t>
            </a:r>
            <a:r>
              <a:rPr lang="en-US" sz="1600" dirty="0" smtClean="0"/>
              <a:t>		1 </a:t>
            </a:r>
            <a:r>
              <a:rPr lang="en-US" sz="1600" dirty="0"/>
              <a:t>in 100–200a,b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-Hemolytic </a:t>
            </a:r>
            <a:r>
              <a:rPr lang="en-US" sz="1600" dirty="0"/>
              <a:t>reaction </a:t>
            </a:r>
            <a:r>
              <a:rPr lang="en-US" sz="1600" dirty="0" smtClean="0"/>
              <a:t>				</a:t>
            </a:r>
            <a:r>
              <a:rPr lang="en-US" sz="1600" dirty="0" smtClean="0"/>
              <a:t>1 </a:t>
            </a:r>
            <a:r>
              <a:rPr lang="en-US" sz="1600" dirty="0"/>
              <a:t>in 6000b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-Transfusion-related </a:t>
            </a:r>
            <a:r>
              <a:rPr lang="en-US" sz="1600" dirty="0"/>
              <a:t>acute lung injury (TRALI) </a:t>
            </a:r>
            <a:r>
              <a:rPr lang="en-US" sz="1600" dirty="0" smtClean="0"/>
              <a:t>		1 </a:t>
            </a:r>
            <a:r>
              <a:rPr lang="en-US" sz="1600" dirty="0"/>
              <a:t>in </a:t>
            </a:r>
            <a:r>
              <a:rPr lang="en-US" sz="1600" dirty="0" smtClean="0"/>
              <a:t>12,350a</a:t>
            </a:r>
          </a:p>
          <a:p>
            <a:pPr marL="0" indent="0">
              <a:buNone/>
            </a:pPr>
            <a:r>
              <a:rPr lang="en-US" sz="1600" dirty="0" smtClean="0"/>
              <a:t>- </a:t>
            </a:r>
            <a:r>
              <a:rPr lang="en-US" sz="1600" dirty="0"/>
              <a:t>Anaphylaxis 1 in 50,000b Fatal hemolysis </a:t>
            </a:r>
            <a:r>
              <a:rPr lang="en-US" sz="1600" dirty="0" smtClean="0"/>
              <a:t>		1 </a:t>
            </a:r>
            <a:r>
              <a:rPr lang="en-US" sz="1600" dirty="0"/>
              <a:t>in 1,250,000a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-Graft </a:t>
            </a:r>
            <a:r>
              <a:rPr lang="en-US" sz="1600" dirty="0"/>
              <a:t>versus host disease (GVHD) </a:t>
            </a:r>
            <a:r>
              <a:rPr lang="en-US" sz="1600" dirty="0" smtClean="0"/>
              <a:t>			 Rare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-Other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 smtClean="0"/>
              <a:t>	</a:t>
            </a:r>
            <a:r>
              <a:rPr lang="en-US" sz="1600" dirty="0" err="1" smtClean="0"/>
              <a:t>Mistransfusion</a:t>
            </a:r>
            <a:r>
              <a:rPr lang="en-US" sz="1600" dirty="0" smtClean="0"/>
              <a:t> </a:t>
            </a:r>
            <a:r>
              <a:rPr lang="en-US" sz="1600" dirty="0" smtClean="0"/>
              <a:t>				</a:t>
            </a:r>
            <a:r>
              <a:rPr lang="en-US" sz="1600" dirty="0" smtClean="0"/>
              <a:t>1 </a:t>
            </a:r>
            <a:r>
              <a:rPr lang="en-US" sz="1600" dirty="0"/>
              <a:t>in 14,000–19,000c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*</a:t>
            </a:r>
            <a:r>
              <a:rPr lang="en-US" sz="1400" dirty="0"/>
              <a:t>United States data</a:t>
            </a:r>
            <a:r>
              <a:rPr lang="en-US" sz="1400" dirty="0" smtClean="0"/>
              <a:t>.</a:t>
            </a:r>
          </a:p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en-US" sz="1400" dirty="0" err="1"/>
              <a:t>aData</a:t>
            </a:r>
            <a:r>
              <a:rPr lang="en-US" sz="1400" dirty="0"/>
              <a:t> from Carson JL et al.212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err="1" smtClean="0"/>
              <a:t>bData</a:t>
            </a:r>
            <a:r>
              <a:rPr lang="en-US" sz="1400" dirty="0" smtClean="0"/>
              <a:t> </a:t>
            </a:r>
            <a:r>
              <a:rPr lang="en-US" sz="1400" dirty="0"/>
              <a:t>from Klein.213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err="1" smtClean="0"/>
              <a:t>cData</a:t>
            </a:r>
            <a:r>
              <a:rPr lang="en-US" sz="1400" dirty="0" smtClean="0"/>
              <a:t> </a:t>
            </a:r>
            <a:r>
              <a:rPr lang="en-US" sz="1400" dirty="0"/>
              <a:t>from Klein HG et al.214</a:t>
            </a:r>
            <a:endParaRPr lang="th-TH" sz="1400" dirty="0"/>
          </a:p>
        </p:txBody>
      </p:sp>
    </p:spTree>
    <p:extLst>
      <p:ext uri="{BB962C8B-B14F-4D97-AF65-F5344CB8AC3E}">
        <p14:creationId xmlns:p14="http://schemas.microsoft.com/office/powerpoint/2010/main" val="135555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Indication for blood transfusion</a:t>
            </a: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489618"/>
              </p:ext>
            </p:extLst>
          </p:nvPr>
        </p:nvGraphicFramePr>
        <p:xfrm>
          <a:off x="457200" y="1646238"/>
          <a:ext cx="8229600" cy="4302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Indication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 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When rapid correction of anemia is required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Rapid acute </a:t>
                      </a:r>
                      <a:r>
                        <a:rPr lang="en-US" dirty="0" err="1" smtClean="0"/>
                        <a:t>hemorrrhage</a:t>
                      </a:r>
                      <a:r>
                        <a:rPr lang="en-US" dirty="0" smtClean="0"/>
                        <a:t> without immediate control of</a:t>
                      </a:r>
                      <a:r>
                        <a:rPr lang="en-US" baseline="0" dirty="0" smtClean="0"/>
                        <a:t> bleeding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Estimated blood loss &gt;30-40% of blood volume (1500-2000 ml)with symptoms of severe blood loss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Estimated blood loss &lt;25-30% of blood volume with no evidence of uncontrolled </a:t>
                      </a:r>
                      <a:r>
                        <a:rPr lang="en-US" baseline="0" dirty="0" err="1" smtClean="0"/>
                        <a:t>hemorrhage,if</a:t>
                      </a:r>
                      <a:r>
                        <a:rPr lang="en-US" baseline="0" dirty="0" smtClean="0"/>
                        <a:t> sign of </a:t>
                      </a:r>
                      <a:r>
                        <a:rPr lang="en-US" baseline="0" dirty="0" err="1" smtClean="0"/>
                        <a:t>hypovolemia</a:t>
                      </a:r>
                      <a:r>
                        <a:rPr lang="en-US" baseline="0" dirty="0" smtClean="0"/>
                        <a:t> recur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In Pt. with co-morbid factors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The AHA </a:t>
                      </a:r>
                      <a:r>
                        <a:rPr lang="en-US" baseline="0" dirty="0" err="1" smtClean="0"/>
                        <a:t>guidelines,in</a:t>
                      </a:r>
                      <a:r>
                        <a:rPr lang="en-US" baseline="0" dirty="0" smtClean="0"/>
                        <a:t> ACS ,the risk of </a:t>
                      </a:r>
                      <a:r>
                        <a:rPr lang="en-US" baseline="0" dirty="0" err="1" smtClean="0"/>
                        <a:t>mortality,fatal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MI,recurrent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ishchemia</a:t>
                      </a:r>
                      <a:r>
                        <a:rPr lang="en-US" baseline="0" dirty="0" smtClean="0"/>
                        <a:t> at 30 d was significantly with </a:t>
                      </a:r>
                      <a:r>
                        <a:rPr lang="en-US" baseline="0" dirty="0" err="1" smtClean="0"/>
                        <a:t>Hb</a:t>
                      </a:r>
                      <a:r>
                        <a:rPr lang="en-US" baseline="0" dirty="0" smtClean="0"/>
                        <a:t> &lt;11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9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157628"/>
              </p:ext>
            </p:extLst>
          </p:nvPr>
        </p:nvGraphicFramePr>
        <p:xfrm>
          <a:off x="457200" y="1646238"/>
          <a:ext cx="8229600" cy="3754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Indicatiion</a:t>
                      </a:r>
                      <a:r>
                        <a:rPr lang="en-US" dirty="0" smtClean="0"/>
                        <a:t>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r>
                        <a:rPr lang="en-US" baseline="0" dirty="0" smtClean="0"/>
                        <a:t> 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When rapid preoperative </a:t>
                      </a:r>
                      <a:r>
                        <a:rPr lang="en-US" dirty="0" err="1" smtClean="0"/>
                        <a:t>Hb</a:t>
                      </a:r>
                      <a:r>
                        <a:rPr lang="en-US" dirty="0" smtClean="0"/>
                        <a:t> correction is required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symtoms</a:t>
                      </a:r>
                      <a:r>
                        <a:rPr lang="en-US" baseline="0" dirty="0" smtClean="0"/>
                        <a:t> and sign related to anemia are present in patients in whom ESA therapy is ineffective(bone marrow failure , ESA resistance)</a:t>
                      </a:r>
                      <a:endParaRPr lang="th-TH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Should be given when </a:t>
                      </a:r>
                      <a:r>
                        <a:rPr lang="en-US" dirty="0" err="1" smtClean="0"/>
                        <a:t>Hb</a:t>
                      </a:r>
                      <a:r>
                        <a:rPr lang="en-US" dirty="0" smtClean="0"/>
                        <a:t> &lt;7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High risk Pt.(&gt;65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 , cardiovascular or respiratory disease) should be transfused when </a:t>
                      </a:r>
                      <a:r>
                        <a:rPr lang="en-US" dirty="0" err="1" smtClean="0"/>
                        <a:t>Hb</a:t>
                      </a:r>
                      <a:r>
                        <a:rPr lang="en-US" dirty="0" smtClean="0"/>
                        <a:t>&lt;8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r>
                        <a:rPr lang="en-US" dirty="0" smtClean="0"/>
                        <a:t>Red cell replacement over a period of months</a:t>
                      </a:r>
                      <a:r>
                        <a:rPr lang="en-US" baseline="0" dirty="0" smtClean="0"/>
                        <a:t> or years lead to iron </a:t>
                      </a:r>
                      <a:r>
                        <a:rPr lang="en-US" baseline="0" dirty="0" err="1" smtClean="0"/>
                        <a:t>overload,hemosiderosis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88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of CKD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UK , most common causes are;</a:t>
            </a:r>
          </a:p>
          <a:p>
            <a:pPr lvl="1"/>
            <a:r>
              <a:rPr lang="en-US" dirty="0" smtClean="0"/>
              <a:t>DM 30%</a:t>
            </a:r>
          </a:p>
          <a:p>
            <a:pPr lvl="1"/>
            <a:r>
              <a:rPr lang="en-US" dirty="0" smtClean="0"/>
              <a:t>HT 24%</a:t>
            </a:r>
          </a:p>
          <a:p>
            <a:pPr lvl="1"/>
            <a:r>
              <a:rPr lang="en-US" dirty="0" smtClean="0"/>
              <a:t>Glomerulonephritis 17%</a:t>
            </a:r>
          </a:p>
          <a:p>
            <a:pPr lvl="1"/>
            <a:r>
              <a:rPr lang="en-US" dirty="0" smtClean="0"/>
              <a:t>Unknown 20%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8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Pathophysiology and Pharmacological changes relevant to anesthesia in patient with CKD</a:t>
            </a:r>
            <a:endParaRPr lang="th-TH" sz="2800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Physiologic effect</a:t>
            </a:r>
          </a:p>
          <a:p>
            <a:pPr lvl="1"/>
            <a:r>
              <a:rPr lang="en-US" dirty="0" smtClean="0"/>
              <a:t>Multi-system dysfunction mediated by ;</a:t>
            </a:r>
          </a:p>
          <a:p>
            <a:pPr lvl="2"/>
            <a:r>
              <a:rPr lang="en-US" dirty="0" smtClean="0"/>
              <a:t>Primary disease ex.DM</a:t>
            </a:r>
          </a:p>
          <a:p>
            <a:pPr lvl="2"/>
            <a:r>
              <a:rPr lang="en-US" dirty="0" smtClean="0"/>
              <a:t>Effect of uremia</a:t>
            </a:r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4930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uremia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6280"/>
          </a:xfrm>
        </p:spPr>
        <p:txBody>
          <a:bodyPr>
            <a:noAutofit/>
          </a:bodyPr>
          <a:lstStyle/>
          <a:p>
            <a:r>
              <a:rPr lang="en-US" sz="2400" u="sng" dirty="0"/>
              <a:t>Cardiovascular system </a:t>
            </a:r>
            <a:r>
              <a:rPr lang="en-US" sz="2400" dirty="0"/>
              <a:t>Hypertension, </a:t>
            </a:r>
            <a:r>
              <a:rPr lang="en-US" sz="2400" dirty="0" smtClean="0"/>
              <a:t>ischemic </a:t>
            </a:r>
            <a:r>
              <a:rPr lang="en-US" sz="2400" dirty="0"/>
              <a:t>heart disease, cardiac failure, pericarditis (severe </a:t>
            </a:r>
            <a:r>
              <a:rPr lang="en-US" sz="2400" dirty="0" smtClean="0"/>
              <a:t>uremia</a:t>
            </a:r>
            <a:r>
              <a:rPr lang="en-US" sz="2400" dirty="0"/>
              <a:t>) </a:t>
            </a:r>
            <a:endParaRPr lang="en-US" sz="2400" dirty="0" smtClean="0"/>
          </a:p>
          <a:p>
            <a:r>
              <a:rPr lang="en-US" sz="2400" u="sng" dirty="0" smtClean="0"/>
              <a:t>Respiratory </a:t>
            </a:r>
            <a:r>
              <a:rPr lang="en-US" sz="2400" u="sng" dirty="0"/>
              <a:t>system </a:t>
            </a:r>
            <a:r>
              <a:rPr lang="en-US" sz="2400" dirty="0"/>
              <a:t>Pulmonary </a:t>
            </a:r>
            <a:r>
              <a:rPr lang="en-US" sz="2400" dirty="0" smtClean="0"/>
              <a:t>edema</a:t>
            </a:r>
            <a:r>
              <a:rPr lang="en-US" sz="2400" dirty="0"/>
              <a:t>, pleural effusion, respiratory infection </a:t>
            </a:r>
            <a:endParaRPr lang="en-US" sz="2400" dirty="0" smtClean="0"/>
          </a:p>
          <a:p>
            <a:r>
              <a:rPr lang="en-US" sz="2400" u="sng" dirty="0" smtClean="0"/>
              <a:t>Gastro-intestinal </a:t>
            </a:r>
            <a:r>
              <a:rPr lang="en-US" sz="2400" dirty="0"/>
              <a:t>Stress ulceration, delayed gastric emptying, malnutrition </a:t>
            </a:r>
            <a:endParaRPr lang="en-US" sz="2400" dirty="0" smtClean="0"/>
          </a:p>
          <a:p>
            <a:r>
              <a:rPr lang="en-US" sz="2400" u="sng" dirty="0" smtClean="0"/>
              <a:t>Central </a:t>
            </a:r>
            <a:r>
              <a:rPr lang="en-US" sz="2400" u="sng" dirty="0"/>
              <a:t>Nervous System </a:t>
            </a:r>
            <a:r>
              <a:rPr lang="en-US" sz="2400" dirty="0"/>
              <a:t>Peripheral neuropathy, autonomic neuropathy, mental </a:t>
            </a:r>
            <a:r>
              <a:rPr lang="en-US" sz="2400" dirty="0" smtClean="0"/>
              <a:t>slowing</a:t>
            </a:r>
            <a:r>
              <a:rPr lang="en-US" sz="2400" dirty="0"/>
              <a:t>, convulsions, coma </a:t>
            </a:r>
            <a:endParaRPr lang="en-US" sz="2400" dirty="0" smtClean="0"/>
          </a:p>
          <a:p>
            <a:r>
              <a:rPr lang="en-US" sz="2400" u="sng" dirty="0" smtClean="0"/>
              <a:t>Renal</a:t>
            </a:r>
            <a:r>
              <a:rPr lang="en-US" sz="2400" dirty="0" smtClean="0"/>
              <a:t> </a:t>
            </a:r>
            <a:r>
              <a:rPr lang="en-US" sz="2400" dirty="0"/>
              <a:t>Fluid and electrolyte imbalance, altered drug handling </a:t>
            </a:r>
            <a:endParaRPr lang="en-US" sz="2400" dirty="0" smtClean="0"/>
          </a:p>
          <a:p>
            <a:r>
              <a:rPr lang="en-US" sz="2400" u="sng" dirty="0" smtClean="0"/>
              <a:t>Hematological</a:t>
            </a:r>
            <a:r>
              <a:rPr lang="en-US" sz="2400" dirty="0" smtClean="0"/>
              <a:t> Anemia</a:t>
            </a:r>
            <a:r>
              <a:rPr lang="en-US" sz="2400" dirty="0"/>
              <a:t>, bleeding </a:t>
            </a:r>
            <a:r>
              <a:rPr lang="en-US" sz="2400" dirty="0" smtClean="0"/>
              <a:t>predisposition</a:t>
            </a:r>
          </a:p>
          <a:p>
            <a:r>
              <a:rPr lang="en-US" sz="2400" u="sng" dirty="0" smtClean="0"/>
              <a:t>Immunological</a:t>
            </a:r>
            <a:r>
              <a:rPr lang="en-US" sz="2400" dirty="0" smtClean="0"/>
              <a:t>  </a:t>
            </a:r>
            <a:r>
              <a:rPr lang="en-US" sz="2400" dirty="0" err="1" smtClean="0"/>
              <a:t>Immunosupression</a:t>
            </a:r>
            <a:r>
              <a:rPr lang="en-US" sz="2400" dirty="0" smtClean="0"/>
              <a:t> </a:t>
            </a:r>
            <a:r>
              <a:rPr lang="en-US" sz="2400" dirty="0"/>
              <a:t>(physiological, pharmacological)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62984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Pharmacological effects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/>
              <a:t>Examples of drug actions inﬂuenced by </a:t>
            </a:r>
            <a:r>
              <a:rPr lang="en-US" sz="2800" dirty="0" smtClean="0"/>
              <a:t>CKD 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400" u="sng" dirty="0" smtClean="0"/>
              <a:t>Non-</a:t>
            </a:r>
            <a:r>
              <a:rPr lang="en-US" sz="2400" u="sng" dirty="0" err="1" smtClean="0"/>
              <a:t>depolarising</a:t>
            </a:r>
            <a:r>
              <a:rPr lang="en-US" sz="2400" u="sng" dirty="0" smtClean="0"/>
              <a:t> </a:t>
            </a:r>
            <a:r>
              <a:rPr lang="en-US" sz="2400" u="sng" dirty="0"/>
              <a:t>neuromuscular blocking drugs</a:t>
            </a:r>
            <a:r>
              <a:rPr lang="en-US" sz="2400" dirty="0"/>
              <a:t> Unpredictable duration of action or incomplete reversal of </a:t>
            </a:r>
            <a:r>
              <a:rPr lang="en-US" sz="2400" dirty="0" smtClean="0"/>
              <a:t>paralysis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u="sng" dirty="0"/>
              <a:t>Antibiotics</a:t>
            </a:r>
            <a:r>
              <a:rPr lang="en-US" sz="2400" dirty="0"/>
              <a:t> Unwanted side effects: e.g. Gentamicin: ototoxicity or </a:t>
            </a:r>
            <a:r>
              <a:rPr lang="en-US" sz="2400" dirty="0" smtClean="0"/>
              <a:t>nephrotoxicity </a:t>
            </a:r>
          </a:p>
          <a:p>
            <a:endParaRPr lang="en-US" sz="2400" dirty="0" smtClean="0"/>
          </a:p>
          <a:p>
            <a:r>
              <a:rPr lang="en-US" sz="2400" u="sng" dirty="0" smtClean="0"/>
              <a:t>Opioids </a:t>
            </a:r>
            <a:r>
              <a:rPr lang="en-US" sz="2400" dirty="0"/>
              <a:t>Unwanted side effects of active metabolites: e.g. Morphine-6- </a:t>
            </a:r>
            <a:r>
              <a:rPr lang="en-US" sz="2400" dirty="0" err="1"/>
              <a:t>glucuronide</a:t>
            </a:r>
            <a:r>
              <a:rPr lang="en-US" sz="2400" dirty="0"/>
              <a:t>: respiratory depression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406888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Preoperative preparation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</a:t>
            </a:r>
          </a:p>
          <a:p>
            <a:pPr lvl="1"/>
            <a:r>
              <a:rPr lang="en-US" dirty="0" smtClean="0"/>
              <a:t>To identify and </a:t>
            </a:r>
            <a:r>
              <a:rPr lang="en-US" dirty="0" err="1" smtClean="0"/>
              <a:t>optimise</a:t>
            </a:r>
            <a:r>
              <a:rPr lang="en-US" dirty="0" smtClean="0"/>
              <a:t> any pre-existing pathophysiology in order to </a:t>
            </a:r>
            <a:r>
              <a:rPr lang="en-US" dirty="0" err="1" smtClean="0"/>
              <a:t>minimise</a:t>
            </a:r>
            <a:r>
              <a:rPr lang="en-US" dirty="0" smtClean="0"/>
              <a:t> the risk of anesthesia </a:t>
            </a:r>
            <a:r>
              <a:rPr lang="en-US" smtClean="0"/>
              <a:t>and surgery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8209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 systems review</a:t>
            </a:r>
            <a:endParaRPr lang="th-TH" dirty="0"/>
          </a:p>
        </p:txBody>
      </p:sp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86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 system</a:t>
            </a:r>
            <a:endParaRPr lang="th-TH" dirty="0"/>
          </a:p>
        </p:txBody>
      </p:sp>
      <p:sp>
        <p:nvSpPr>
          <p:cNvPr id="7" name="ตัวแทนเนื้อหา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Ischemic heart disease</a:t>
            </a:r>
          </a:p>
          <a:p>
            <a:pPr lvl="1"/>
            <a:r>
              <a:rPr lang="en-US" dirty="0" smtClean="0"/>
              <a:t>CKD is strongly ass. With IHD</a:t>
            </a:r>
          </a:p>
          <a:p>
            <a:r>
              <a:rPr lang="en-US" dirty="0" smtClean="0"/>
              <a:t>Vascular access</a:t>
            </a:r>
          </a:p>
          <a:p>
            <a:pPr lvl="1"/>
            <a:r>
              <a:rPr lang="en-US" dirty="0" smtClean="0"/>
              <a:t>Access should be considered and planned preoperatively</a:t>
            </a:r>
          </a:p>
          <a:p>
            <a:pPr lvl="1"/>
            <a:r>
              <a:rPr lang="en-US" dirty="0" smtClean="0"/>
              <a:t>Current or potential future fistula sites should be </a:t>
            </a:r>
            <a:r>
              <a:rPr lang="en-US" dirty="0" err="1" smtClean="0"/>
              <a:t>avoided,includeing</a:t>
            </a:r>
            <a:r>
              <a:rPr lang="en-US" dirty="0" smtClean="0"/>
              <a:t> all forearm and </a:t>
            </a:r>
            <a:r>
              <a:rPr lang="en-US" dirty="0" err="1" smtClean="0"/>
              <a:t>anticubital</a:t>
            </a:r>
            <a:r>
              <a:rPr lang="en-US" dirty="0" smtClean="0"/>
              <a:t> veins if possible.</a:t>
            </a:r>
          </a:p>
          <a:p>
            <a:pPr lvl="1"/>
            <a:r>
              <a:rPr lang="en-US" dirty="0" smtClean="0"/>
              <a:t>Central venous </a:t>
            </a:r>
            <a:r>
              <a:rPr lang="en-US" dirty="0" err="1" smtClean="0"/>
              <a:t>cannulation</a:t>
            </a:r>
            <a:r>
              <a:rPr lang="en-US" dirty="0" smtClean="0"/>
              <a:t> may also be difficult.</a:t>
            </a:r>
          </a:p>
        </p:txBody>
      </p:sp>
    </p:spTree>
    <p:extLst>
      <p:ext uri="{BB962C8B-B14F-4D97-AF65-F5344CB8AC3E}">
        <p14:creationId xmlns:p14="http://schemas.microsoft.com/office/powerpoint/2010/main" val="259150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กระบวนการหลอม">
  <a:themeElements>
    <a:clrScheme name="ปกแข็ง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กระบวนการหลอม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กระบวนการหลอม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532</TotalTime>
  <Words>777</Words>
  <Application>Microsoft Office PowerPoint</Application>
  <PresentationFormat>นำเสนอทางหน้าจอ (4:3)</PresentationFormat>
  <Paragraphs>245</Paragraphs>
  <Slides>23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23</vt:i4>
      </vt:variant>
    </vt:vector>
  </HeadingPairs>
  <TitlesOfParts>
    <vt:vector size="24" baseType="lpstr">
      <vt:lpstr>กระบวนการหลอม</vt:lpstr>
      <vt:lpstr>Anesthesia for CKD</vt:lpstr>
      <vt:lpstr>งานนำเสนอ PowerPoint</vt:lpstr>
      <vt:lpstr>Etiology of CKD</vt:lpstr>
      <vt:lpstr>Pathophysiology and Pharmacological changes relevant to anesthesia in patient with CKD</vt:lpstr>
      <vt:lpstr>Effect of uremia</vt:lpstr>
      <vt:lpstr>Pharmacological effects</vt:lpstr>
      <vt:lpstr>Preoperative preparation</vt:lpstr>
      <vt:lpstr>Organ systems review</vt:lpstr>
      <vt:lpstr>Cardiovascular system</vt:lpstr>
      <vt:lpstr>Renal system</vt:lpstr>
      <vt:lpstr>งานนำเสนอ PowerPoint</vt:lpstr>
      <vt:lpstr>งานนำเสนอ PowerPoint</vt:lpstr>
      <vt:lpstr>Other organ systems</vt:lpstr>
      <vt:lpstr>Anesthetic techniques suitable for patient with CKD</vt:lpstr>
      <vt:lpstr>Vascular access surgery</vt:lpstr>
      <vt:lpstr>Comparison of anesthetic techniques for CKD patients</vt:lpstr>
      <vt:lpstr> Other elective procedure</vt:lpstr>
      <vt:lpstr>Postoperative analgesia</vt:lpstr>
      <vt:lpstr>RED CELL transfusion to treat anemia in CKD</vt:lpstr>
      <vt:lpstr>งานนำเสนอ PowerPoint</vt:lpstr>
      <vt:lpstr>Estimated risk associated with blood transfusions per unit transfused</vt:lpstr>
      <vt:lpstr>Indication for blood transfusion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Anesthesia for CKD</dc:title>
  <dc:creator>AdviceKP</dc:creator>
  <cp:lastModifiedBy>AdviceKP</cp:lastModifiedBy>
  <cp:revision>39</cp:revision>
  <dcterms:created xsi:type="dcterms:W3CDTF">2016-03-31T16:36:07Z</dcterms:created>
  <dcterms:modified xsi:type="dcterms:W3CDTF">2016-04-27T16:57:26Z</dcterms:modified>
</cp:coreProperties>
</file>