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86" r:id="rId2"/>
    <p:sldId id="28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4" r:id="rId12"/>
    <p:sldId id="315" r:id="rId13"/>
    <p:sldId id="309" r:id="rId14"/>
    <p:sldId id="310" r:id="rId15"/>
    <p:sldId id="311" r:id="rId16"/>
    <p:sldId id="312" r:id="rId17"/>
    <p:sldId id="313" r:id="rId18"/>
    <p:sldId id="285" r:id="rId19"/>
    <p:sldId id="265" r:id="rId20"/>
    <p:sldId id="280" r:id="rId21"/>
    <p:sldId id="284" r:id="rId22"/>
    <p:sldId id="261" r:id="rId23"/>
    <p:sldId id="279" r:id="rId24"/>
    <p:sldId id="263" r:id="rId25"/>
    <p:sldId id="264" r:id="rId26"/>
    <p:sldId id="316" r:id="rId27"/>
    <p:sldId id="276" r:id="rId28"/>
    <p:sldId id="277" r:id="rId29"/>
    <p:sldId id="278" r:id="rId30"/>
    <p:sldId id="317" r:id="rId31"/>
    <p:sldId id="318" r:id="rId32"/>
    <p:sldId id="274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2A90B-424C-4875-9C72-63C49F28793F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1824A-B5EA-43FB-8CFD-59D429B8D65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93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7BA469-74C3-4351-A80B-C4B3E6BC403B}" type="datetimeFigureOut">
              <a:rPr lang="th-TH" smtClean="0"/>
              <a:pPr/>
              <a:t>17/11/59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0B6F50-F7C1-41BC-B198-662E0963900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Cause Analysis(RCA)</a:t>
            </a:r>
            <a:br>
              <a:rPr lang="en-US" dirty="0" smtClean="0"/>
            </a:br>
            <a:r>
              <a:rPr lang="en-US" dirty="0" smtClean="0"/>
              <a:t>Cardiac arrest after spinal anesthesia</a:t>
            </a:r>
            <a:br>
              <a:rPr lang="en-US" dirty="0" smtClean="0"/>
            </a:br>
            <a:r>
              <a:rPr lang="en-US" dirty="0" smtClean="0"/>
              <a:t>in Orthopedic surgery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พญ.โสภิต เหล่าชัย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th-TH" dirty="0" smtClean="0"/>
              <a:t>มิ.ย.58</a:t>
            </a:r>
            <a:endParaRPr lang="th-TH" dirty="0"/>
          </a:p>
        </p:txBody>
      </p:sp>
      <p:pic>
        <p:nvPicPr>
          <p:cNvPr id="1026" name="Picture 2" descr="C:\Users\user\Documents\Bluetooth Folder\77gNeJ5bwuw9utaWRRFYZ5_OWnKLiYO919ntiO2KNstEvWxSQYVJDTzV0CmEZ-B7UsvDT9u0F0nMzAHgO1PAY-ZvOZt4m6THkh8UUzxdFa6ujQ6V9jgRBMYz49a6NhgQimI=w470-h313-n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3539911" cy="2357430"/>
          </a:xfrm>
          <a:prstGeom prst="rect">
            <a:avLst/>
          </a:prstGeom>
          <a:noFill/>
        </p:spPr>
      </p:pic>
      <p:pic>
        <p:nvPicPr>
          <p:cNvPr id="1027" name="Picture 3" descr="C:\Users\user\Documents\Bluetooth Folder\EXlT8uWQMxtAL3Q7nHnGTqRwQDQi58ig5_TpEA84DbK3X39l-EykkBcFL42W0OSrCSVZ1zYeh5vOV0sIByjFWqRpVdISgH67aMotQerxRE0jsxQlKZygKZwsg7p1ckRyngVB-RRBKN2f7BhGqDgr6jval0_uRCwHuBkGSaWIrz76d2ObLW4W-1WiUupvXWso=w440-h250-n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44401"/>
            <a:ext cx="4071934" cy="231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200" dirty="0"/>
              <a:t>ลดลงของ </a:t>
            </a:r>
            <a:r>
              <a:rPr lang="en-US" sz="3200" dirty="0"/>
              <a:t>preload </a:t>
            </a:r>
            <a:r>
              <a:rPr lang="en-US" sz="3200" dirty="0" smtClean="0"/>
              <a:t> </a:t>
            </a:r>
            <a:r>
              <a:rPr lang="th-TH" sz="3200" dirty="0" smtClean="0"/>
              <a:t>กระตุ้น </a:t>
            </a:r>
            <a:r>
              <a:rPr lang="en-US" sz="3200" dirty="0" smtClean="0"/>
              <a:t>Reflexes : </a:t>
            </a:r>
            <a:r>
              <a:rPr lang="en-US" sz="3200" dirty="0"/>
              <a:t>cause severe </a:t>
            </a:r>
            <a:r>
              <a:rPr lang="en-US" sz="3200" dirty="0" smtClean="0"/>
              <a:t>bradycardia</a:t>
            </a:r>
          </a:p>
          <a:p>
            <a:pPr lvl="1"/>
            <a:r>
              <a:rPr lang="en-US" sz="2800" dirty="0"/>
              <a:t>1. The pacemaker stretch </a:t>
            </a:r>
            <a:r>
              <a:rPr lang="en-US" sz="2800" dirty="0" smtClean="0"/>
              <a:t>reflex : Right atrium</a:t>
            </a:r>
          </a:p>
          <a:p>
            <a:pPr lvl="1"/>
            <a:r>
              <a:rPr lang="en-US" sz="2800" dirty="0"/>
              <a:t>2. Low pressure </a:t>
            </a:r>
            <a:r>
              <a:rPr lang="en-US" sz="2800" dirty="0" smtClean="0"/>
              <a:t>baroreceptors : </a:t>
            </a:r>
            <a:r>
              <a:rPr lang="en-US" sz="2800" dirty="0"/>
              <a:t>Right </a:t>
            </a:r>
            <a:r>
              <a:rPr lang="en-US" sz="2800" dirty="0" smtClean="0"/>
              <a:t>atrium and vena cava</a:t>
            </a:r>
          </a:p>
          <a:p>
            <a:pPr lvl="1"/>
            <a:r>
              <a:rPr lang="en-US" sz="2800" dirty="0"/>
              <a:t>3. The </a:t>
            </a:r>
            <a:r>
              <a:rPr lang="en-US" sz="2800" dirty="0" err="1"/>
              <a:t>Bezold-Jarisch</a:t>
            </a:r>
            <a:r>
              <a:rPr lang="en-US" sz="2800" dirty="0"/>
              <a:t> </a:t>
            </a:r>
            <a:r>
              <a:rPr lang="en-US" sz="2800" dirty="0" smtClean="0"/>
              <a:t>reflex : </a:t>
            </a:r>
            <a:r>
              <a:rPr lang="en-US" sz="2800" dirty="0"/>
              <a:t>mechanoreceptors in </a:t>
            </a:r>
            <a:r>
              <a:rPr lang="en-US" sz="2800" dirty="0" smtClean="0"/>
              <a:t>the left ventricle</a:t>
            </a:r>
            <a:endParaRPr lang="th-TH" sz="2800" dirty="0" smtClean="0"/>
          </a:p>
          <a:p>
            <a:r>
              <a:rPr lang="en-US" sz="3200" dirty="0" smtClean="0"/>
              <a:t>Acute coronary syndrome</a:t>
            </a:r>
          </a:p>
          <a:p>
            <a:pPr lvl="1"/>
            <a:r>
              <a:rPr lang="en-US" sz="2800" dirty="0" smtClean="0"/>
              <a:t>Pre existing coronary artery disease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CIRCULATORY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1. Proper selection of patient and </a:t>
            </a:r>
            <a:r>
              <a:rPr lang="en-US" sz="3200" b="1" dirty="0" smtClean="0"/>
              <a:t>operation</a:t>
            </a:r>
          </a:p>
          <a:p>
            <a:r>
              <a:rPr lang="en-US" sz="3200" b="1" dirty="0"/>
              <a:t>2. Fluid </a:t>
            </a:r>
            <a:r>
              <a:rPr lang="en-US" sz="3200" b="1" dirty="0" smtClean="0"/>
              <a:t>support : </a:t>
            </a:r>
            <a:r>
              <a:rPr lang="en-US" sz="3200" dirty="0" smtClean="0"/>
              <a:t>Preload before SB 500-1000 ml </a:t>
            </a:r>
            <a:r>
              <a:rPr lang="en-US" sz="3200" dirty="0" err="1" smtClean="0"/>
              <a:t>crystalliods</a:t>
            </a:r>
            <a:r>
              <a:rPr lang="en-US" sz="3200" dirty="0" smtClean="0"/>
              <a:t>(10 ml/kg)</a:t>
            </a:r>
          </a:p>
          <a:p>
            <a:r>
              <a:rPr lang="en-US" sz="3200" b="1" dirty="0"/>
              <a:t>3. Pharmacological </a:t>
            </a:r>
            <a:r>
              <a:rPr lang="en-US" sz="3200" b="1" dirty="0" smtClean="0"/>
              <a:t>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IV atropine (0.4–0.6 </a:t>
            </a:r>
            <a:r>
              <a:rPr lang="en-US" sz="2800" dirty="0" smtClean="0"/>
              <a:t>mg) then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ephedrine </a:t>
            </a:r>
            <a:r>
              <a:rPr lang="en-US" sz="2800" dirty="0"/>
              <a:t>(25–50 </a:t>
            </a:r>
            <a:r>
              <a:rPr lang="en-US" sz="2800" dirty="0" smtClean="0"/>
              <a:t>mg) then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epinephrine </a:t>
            </a:r>
            <a:r>
              <a:rPr lang="en-US" sz="2800" dirty="0"/>
              <a:t>(0.2–0.3 mg) in stepwise escalation of therapy when bradycardia develops following spinal anesthesia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prevention of cardiac arrest</a:t>
            </a:r>
          </a:p>
        </p:txBody>
      </p:sp>
    </p:spTree>
    <p:extLst>
      <p:ext uri="{BB962C8B-B14F-4D97-AF65-F5344CB8AC3E}">
        <p14:creationId xmlns:p14="http://schemas.microsoft.com/office/powerpoint/2010/main" val="27822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513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Treatment for Hypotension after Spinal Anesthesia (www.nysora.com).</a:t>
            </a:r>
          </a:p>
        </p:txBody>
      </p:sp>
    </p:spTree>
    <p:extLst>
      <p:ext uri="{BB962C8B-B14F-4D97-AF65-F5344CB8AC3E}">
        <p14:creationId xmlns:p14="http://schemas.microsoft.com/office/powerpoint/2010/main" val="11461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orthopedic surgery</a:t>
            </a:r>
          </a:p>
          <a:p>
            <a:pPr lvl="1"/>
            <a:r>
              <a:rPr lang="en-US" sz="2400" dirty="0"/>
              <a:t>Bone </a:t>
            </a:r>
            <a:r>
              <a:rPr lang="en-US" sz="2400" dirty="0" smtClean="0"/>
              <a:t>cement : Made </a:t>
            </a:r>
            <a:r>
              <a:rPr lang="en-US" sz="2400" dirty="0"/>
              <a:t>of </a:t>
            </a:r>
            <a:r>
              <a:rPr lang="en-US" sz="2400" dirty="0" smtClean="0"/>
              <a:t> </a:t>
            </a:r>
            <a:r>
              <a:rPr lang="en-US" sz="2400" dirty="0" err="1" smtClean="0"/>
              <a:t>polymethylmethacrylate</a:t>
            </a:r>
            <a:endParaRPr lang="en-US" sz="2400" dirty="0"/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process of cement </a:t>
            </a:r>
            <a:r>
              <a:rPr lang="en-US" sz="2400" dirty="0" smtClean="0"/>
              <a:t>hardening </a:t>
            </a:r>
            <a:r>
              <a:rPr lang="en-US" sz="2400" dirty="0"/>
              <a:t>causes </a:t>
            </a:r>
            <a:r>
              <a:rPr lang="en-US" sz="2400" dirty="0" smtClean="0"/>
              <a:t>intramedullary </a:t>
            </a:r>
            <a:r>
              <a:rPr lang="en-US" sz="2400" dirty="0"/>
              <a:t>HTN that may </a:t>
            </a:r>
            <a:r>
              <a:rPr lang="en-US" sz="2400" dirty="0" smtClean="0"/>
              <a:t>cause </a:t>
            </a:r>
            <a:r>
              <a:rPr lang="en-US" sz="2400" dirty="0"/>
              <a:t>fat embolization, cement </a:t>
            </a:r>
            <a:r>
              <a:rPr lang="en-US" sz="2400" dirty="0" smtClean="0"/>
              <a:t>embolization</a:t>
            </a:r>
          </a:p>
          <a:p>
            <a:pPr lvl="2"/>
            <a:r>
              <a:rPr lang="en-US" sz="2400" dirty="0"/>
              <a:t>May cause systemic </a:t>
            </a:r>
            <a:r>
              <a:rPr lang="en-US" sz="2400" dirty="0" smtClean="0"/>
              <a:t>vasodilation</a:t>
            </a:r>
            <a:r>
              <a:rPr lang="en-US" sz="2400" dirty="0"/>
              <a:t>, platelet </a:t>
            </a:r>
            <a:r>
              <a:rPr lang="en-US" sz="2400" dirty="0" smtClean="0"/>
              <a:t>aggregation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 err="1" smtClean="0"/>
              <a:t>microthrombus</a:t>
            </a:r>
            <a:r>
              <a:rPr lang="en-US" sz="2400" dirty="0" smtClean="0"/>
              <a:t> </a:t>
            </a:r>
            <a:r>
              <a:rPr lang="en-US" sz="2400" dirty="0"/>
              <a:t>that lead to </a:t>
            </a:r>
            <a:r>
              <a:rPr lang="en-US" sz="2400" dirty="0" smtClean="0"/>
              <a:t>hemodynamic </a:t>
            </a:r>
            <a:r>
              <a:rPr lang="en-US" sz="2400" dirty="0"/>
              <a:t>instability, </a:t>
            </a:r>
            <a:r>
              <a:rPr lang="en-US" sz="2400" dirty="0" smtClean="0"/>
              <a:t>hypoxia</a:t>
            </a:r>
            <a:r>
              <a:rPr lang="en-US" sz="2400" dirty="0"/>
              <a:t>, dysrhythmias, and </a:t>
            </a:r>
            <a:r>
              <a:rPr lang="en-US" sz="2400" dirty="0" smtClean="0"/>
              <a:t>pulmonary HTN</a:t>
            </a:r>
          </a:p>
          <a:p>
            <a:pPr lvl="2"/>
            <a:r>
              <a:rPr lang="en-US" sz="2400" dirty="0" smtClean="0"/>
              <a:t>Prevention : Increase </a:t>
            </a:r>
            <a:r>
              <a:rPr lang="en-US" sz="2400" dirty="0" err="1"/>
              <a:t>FiO</a:t>
            </a:r>
            <a:r>
              <a:rPr lang="en-US" sz="2400" dirty="0"/>
              <a:t> 2  and maintain </a:t>
            </a:r>
            <a:r>
              <a:rPr lang="en-US" sz="2400" dirty="0" err="1"/>
              <a:t>euvolemia</a:t>
            </a:r>
            <a:r>
              <a:rPr lang="en-US" sz="2400" dirty="0"/>
              <a:t> or slight hypervolemia during </a:t>
            </a:r>
            <a:r>
              <a:rPr lang="en-US" sz="2400" dirty="0" smtClean="0"/>
              <a:t>cementing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CIRCULATORY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Tourniquet </a:t>
            </a:r>
            <a:r>
              <a:rPr lang="en-US" sz="4000" dirty="0" smtClean="0"/>
              <a:t>problems </a:t>
            </a:r>
            <a:endParaRPr lang="en-US" sz="4000" dirty="0"/>
          </a:p>
          <a:p>
            <a:pPr lvl="1"/>
            <a:r>
              <a:rPr lang="en-US" sz="3600" dirty="0" smtClean="0"/>
              <a:t>Physiologic </a:t>
            </a:r>
            <a:r>
              <a:rPr lang="en-US" sz="3600" dirty="0"/>
              <a:t>changes include </a:t>
            </a:r>
          </a:p>
          <a:p>
            <a:pPr lvl="2"/>
            <a:r>
              <a:rPr lang="en-US" sz="3200" dirty="0" smtClean="0"/>
              <a:t>Application&gt;60 min</a:t>
            </a:r>
          </a:p>
          <a:p>
            <a:pPr lvl="3"/>
            <a:r>
              <a:rPr lang="en-US" sz="2800" dirty="0" smtClean="0"/>
              <a:t>tourniquet </a:t>
            </a:r>
            <a:r>
              <a:rPr lang="en-US" sz="2800" dirty="0"/>
              <a:t>pain and </a:t>
            </a:r>
            <a:r>
              <a:rPr lang="en-US" sz="2800" dirty="0" smtClean="0"/>
              <a:t>HTN</a:t>
            </a:r>
            <a:endParaRPr lang="en-US" sz="2800" dirty="0"/>
          </a:p>
          <a:p>
            <a:pPr lvl="2"/>
            <a:r>
              <a:rPr lang="en-US" sz="3200" dirty="0" smtClean="0"/>
              <a:t>Application&gt;2 </a:t>
            </a:r>
            <a:r>
              <a:rPr lang="en-US" sz="3200" dirty="0" err="1" smtClean="0"/>
              <a:t>hr</a:t>
            </a:r>
            <a:r>
              <a:rPr lang="en-US" sz="3200" dirty="0" smtClean="0"/>
              <a:t> </a:t>
            </a:r>
          </a:p>
          <a:p>
            <a:pPr lvl="3"/>
            <a:r>
              <a:rPr lang="en-US" sz="2800" dirty="0" smtClean="0"/>
              <a:t>muscle dysfunction </a:t>
            </a:r>
            <a:r>
              <a:rPr lang="en-US" sz="2800" dirty="0"/>
              <a:t>and potential </a:t>
            </a:r>
            <a:r>
              <a:rPr lang="en-US" sz="2800" dirty="0" smtClean="0"/>
              <a:t>postoperative </a:t>
            </a:r>
            <a:r>
              <a:rPr lang="en-US" sz="2800" dirty="0" err="1" smtClean="0"/>
              <a:t>neurapraxia</a:t>
            </a:r>
            <a:r>
              <a:rPr lang="en-US" sz="2800" dirty="0" smtClean="0"/>
              <a:t> </a:t>
            </a:r>
            <a:r>
              <a:rPr lang="en-US" sz="2800" dirty="0"/>
              <a:t> </a:t>
            </a:r>
            <a:endParaRPr lang="en-US" sz="2800" dirty="0" smtClean="0"/>
          </a:p>
          <a:p>
            <a:pPr lvl="3"/>
            <a:r>
              <a:rPr lang="en-US" sz="2800" dirty="0" smtClean="0"/>
              <a:t>Metabolic </a:t>
            </a:r>
            <a:r>
              <a:rPr lang="en-US" sz="2800" dirty="0"/>
              <a:t>acidosis </a:t>
            </a:r>
            <a:r>
              <a:rPr lang="en-US" sz="2800" dirty="0" smtClean="0"/>
              <a:t>after releasing </a:t>
            </a:r>
            <a:r>
              <a:rPr lang="en-US" sz="2800" dirty="0"/>
              <a:t>the tourniquet, with </a:t>
            </a:r>
            <a:r>
              <a:rPr lang="en-US" sz="2800" dirty="0" smtClean="0"/>
              <a:t>transient </a:t>
            </a:r>
            <a:r>
              <a:rPr lang="en-US" sz="2800" dirty="0"/>
              <a:t>increase in </a:t>
            </a:r>
            <a:r>
              <a:rPr lang="en-US" sz="2800" dirty="0" smtClean="0"/>
              <a:t>ETCO2, vasodilatation , hypotension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CIRCULATORY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spinal </a:t>
            </a:r>
            <a:r>
              <a:rPr lang="en-US" sz="3200" dirty="0" smtClean="0"/>
              <a:t>anesthesia</a:t>
            </a:r>
          </a:p>
          <a:p>
            <a:pPr lvl="1"/>
            <a:r>
              <a:rPr lang="th-TH" sz="2800" dirty="0" smtClean="0"/>
              <a:t>ไม่ใช่สาเหตุโดยตรง </a:t>
            </a:r>
          </a:p>
          <a:p>
            <a:pPr lvl="1"/>
            <a:r>
              <a:rPr lang="th-TH" sz="2800" dirty="0" smtClean="0"/>
              <a:t>แต่อาจทำให้เกิด</a:t>
            </a:r>
            <a:r>
              <a:rPr lang="en-US" sz="2800" dirty="0" smtClean="0"/>
              <a:t> </a:t>
            </a:r>
            <a:r>
              <a:rPr lang="th-TH" sz="2800" dirty="0" smtClean="0"/>
              <a:t>การรบกวน </a:t>
            </a:r>
            <a:r>
              <a:rPr lang="en-US" sz="2800" dirty="0" smtClean="0"/>
              <a:t> </a:t>
            </a:r>
            <a:r>
              <a:rPr lang="en-US" sz="2800" dirty="0"/>
              <a:t>cerebral oxygen </a:t>
            </a:r>
            <a:r>
              <a:rPr lang="en-US" sz="2800" dirty="0" smtClean="0"/>
              <a:t>balance</a:t>
            </a:r>
          </a:p>
          <a:p>
            <a:pPr lvl="1"/>
            <a:r>
              <a:rPr lang="en-US" sz="2800" dirty="0" smtClean="0"/>
              <a:t>Consciousness: </a:t>
            </a:r>
          </a:p>
          <a:p>
            <a:pPr lvl="2"/>
            <a:r>
              <a:rPr lang="en-US" sz="2600" dirty="0" smtClean="0"/>
              <a:t>probably secondary to decreased afferent stimulation of the reticular activating system</a:t>
            </a:r>
          </a:p>
          <a:p>
            <a:pPr lvl="2"/>
            <a:r>
              <a:rPr lang="th-TH" sz="2600" dirty="0" smtClean="0"/>
              <a:t>ลดการ </a:t>
            </a:r>
            <a:r>
              <a:rPr lang="en-US" sz="2600" dirty="0" smtClean="0"/>
              <a:t>sedation </a:t>
            </a:r>
            <a:r>
              <a:rPr lang="th-TH" sz="2600" dirty="0" smtClean="0"/>
              <a:t>ลง</a:t>
            </a:r>
            <a:endParaRPr lang="en-US" sz="2600" dirty="0" smtClean="0"/>
          </a:p>
          <a:p>
            <a:pPr lvl="2"/>
            <a:endParaRPr lang="th-TH" sz="2600" dirty="0" smtClean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CEREBRAL </a:t>
            </a:r>
            <a:r>
              <a:rPr lang="en-US" b="1" dirty="0" smtClean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oversedation</a:t>
            </a:r>
            <a:endParaRPr lang="en-US" dirty="0" smtClean="0"/>
          </a:p>
          <a:p>
            <a:pPr lvl="1"/>
            <a:r>
              <a:rPr lang="th-TH" dirty="0" smtClean="0"/>
              <a:t>อาจเป็นสาเหตุทางอ้อมที่ทำให้เกิด </a:t>
            </a:r>
            <a:r>
              <a:rPr lang="en-US" dirty="0" smtClean="0"/>
              <a:t> </a:t>
            </a:r>
            <a:r>
              <a:rPr lang="en-US" dirty="0"/>
              <a:t>cardiac arrest </a:t>
            </a:r>
            <a:r>
              <a:rPr lang="en-US" dirty="0" smtClean="0"/>
              <a:t>after</a:t>
            </a:r>
            <a:r>
              <a:rPr lang="th-TH" dirty="0" smtClean="0"/>
              <a:t> </a:t>
            </a:r>
            <a:r>
              <a:rPr lang="en-US" dirty="0" smtClean="0"/>
              <a:t>spinal anesthesia</a:t>
            </a:r>
            <a:endParaRPr lang="th-TH" dirty="0" smtClean="0"/>
          </a:p>
          <a:p>
            <a:pPr lvl="2"/>
            <a:r>
              <a:rPr lang="th-TH" dirty="0" smtClean="0"/>
              <a:t>เพราะว่า ผู้ป่วยส่วนใหญ่ที่ได้รับ</a:t>
            </a:r>
            <a:r>
              <a:rPr lang="en-US" dirty="0" smtClean="0"/>
              <a:t> </a:t>
            </a:r>
            <a:r>
              <a:rPr lang="en-US" dirty="0"/>
              <a:t>sedative </a:t>
            </a:r>
            <a:r>
              <a:rPr lang="en-US" dirty="0" smtClean="0"/>
              <a:t>drug</a:t>
            </a:r>
            <a:r>
              <a:rPr lang="th-TH" dirty="0" smtClean="0"/>
              <a:t> จะทำให้เกิด</a:t>
            </a:r>
            <a:r>
              <a:rPr lang="en-US" dirty="0" smtClean="0"/>
              <a:t> inadequate</a:t>
            </a:r>
            <a:r>
              <a:rPr lang="th-TH" dirty="0" smtClean="0"/>
              <a:t> </a:t>
            </a:r>
            <a:r>
              <a:rPr lang="en-US" dirty="0" smtClean="0"/>
              <a:t>ventilation</a:t>
            </a:r>
            <a:r>
              <a:rPr lang="th-TH" dirty="0" smtClean="0"/>
              <a:t> ขึ้น เพิ่ม </a:t>
            </a:r>
            <a:r>
              <a:rPr lang="en-US" dirty="0" smtClean="0"/>
              <a:t>risk </a:t>
            </a:r>
            <a:r>
              <a:rPr lang="th-TH" dirty="0" smtClean="0"/>
              <a:t>ในการเกิด </a:t>
            </a:r>
            <a:r>
              <a:rPr lang="en-US" dirty="0" smtClean="0"/>
              <a:t>hypoxia</a:t>
            </a:r>
          </a:p>
          <a:p>
            <a:pPr lvl="1"/>
            <a:r>
              <a:rPr lang="th-TH" dirty="0" smtClean="0"/>
              <a:t>การ </a:t>
            </a:r>
            <a:r>
              <a:rPr lang="en-US" dirty="0" err="1" smtClean="0"/>
              <a:t>oversedation</a:t>
            </a:r>
            <a:r>
              <a:rPr lang="en-US" dirty="0" smtClean="0"/>
              <a:t> </a:t>
            </a:r>
            <a:r>
              <a:rPr lang="th-TH" dirty="0" smtClean="0"/>
              <a:t>อาจเพิ่ม  </a:t>
            </a:r>
            <a:r>
              <a:rPr lang="en-US" dirty="0" smtClean="0"/>
              <a:t>risk </a:t>
            </a:r>
            <a:r>
              <a:rPr lang="en-US" dirty="0"/>
              <a:t>of bradycardia </a:t>
            </a:r>
            <a:r>
              <a:rPr lang="th-TH" dirty="0" smtClean="0"/>
              <a:t>และผู้ป่วยไม่สามารถสื่อสารกับเราได้ทำให้ไม่ทราบอาการของ </a:t>
            </a:r>
            <a:r>
              <a:rPr lang="en-US" dirty="0" smtClean="0"/>
              <a:t> </a:t>
            </a:r>
            <a:r>
              <a:rPr lang="en-US" dirty="0"/>
              <a:t>early </a:t>
            </a:r>
            <a:r>
              <a:rPr lang="en-US" dirty="0" smtClean="0"/>
              <a:t>warning of </a:t>
            </a:r>
            <a:r>
              <a:rPr lang="en-US" dirty="0"/>
              <a:t>a vasovagal </a:t>
            </a:r>
            <a:r>
              <a:rPr lang="en-US" dirty="0" smtClean="0"/>
              <a:t>attack</a:t>
            </a:r>
            <a:r>
              <a:rPr lang="en-US" dirty="0"/>
              <a:t> </a:t>
            </a:r>
            <a:r>
              <a:rPr lang="en-US" dirty="0" smtClean="0"/>
              <a:t>: sweating</a:t>
            </a:r>
            <a:r>
              <a:rPr lang="en-US" dirty="0"/>
              <a:t>, nausea, and syncope</a:t>
            </a:r>
            <a:endParaRPr lang="en-US" dirty="0" smtClean="0"/>
          </a:p>
          <a:p>
            <a:r>
              <a:rPr lang="en-US" dirty="0" smtClean="0"/>
              <a:t>Lateral </a:t>
            </a:r>
            <a:r>
              <a:rPr lang="en-US" dirty="0" err="1"/>
              <a:t>decubitus</a:t>
            </a:r>
            <a:r>
              <a:rPr lang="en-US" dirty="0"/>
              <a:t> </a:t>
            </a:r>
            <a:r>
              <a:rPr lang="en-US" dirty="0" smtClean="0"/>
              <a:t>position :THA</a:t>
            </a:r>
            <a:endParaRPr lang="en-US" dirty="0"/>
          </a:p>
          <a:p>
            <a:pPr lvl="1"/>
            <a:r>
              <a:rPr lang="en-US" dirty="0" smtClean="0"/>
              <a:t>Potential ventilation-perfusion mismatch</a:t>
            </a:r>
          </a:p>
          <a:p>
            <a:pPr lvl="1"/>
            <a:r>
              <a:rPr lang="en-US" dirty="0" smtClean="0"/>
              <a:t>resultant hypoxemia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RESPIRATORY </a:t>
            </a:r>
            <a:r>
              <a:rPr lang="en-US" b="1" dirty="0" smtClean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In orthopedic surgery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Pulmonary embolism</a:t>
            </a:r>
          </a:p>
          <a:p>
            <a:pPr lvl="2"/>
            <a:r>
              <a:rPr lang="en-US" b="1" dirty="0" smtClean="0"/>
              <a:t>Fat embolism </a:t>
            </a:r>
            <a:r>
              <a:rPr lang="en-US" dirty="0" smtClean="0"/>
              <a:t>: </a:t>
            </a:r>
          </a:p>
          <a:p>
            <a:pPr lvl="3"/>
            <a:r>
              <a:rPr lang="en-US" dirty="0"/>
              <a:t>Rare but very serious complication (mortality up to 20%). </a:t>
            </a:r>
            <a:endParaRPr lang="en-US" dirty="0" smtClean="0"/>
          </a:p>
          <a:p>
            <a:pPr lvl="3"/>
            <a:r>
              <a:rPr lang="en-US" dirty="0" smtClean="0"/>
              <a:t>Within </a:t>
            </a:r>
            <a:r>
              <a:rPr lang="en-US" dirty="0"/>
              <a:t>72 </a:t>
            </a:r>
            <a:r>
              <a:rPr lang="en-US" dirty="0" err="1"/>
              <a:t>hr</a:t>
            </a:r>
            <a:r>
              <a:rPr lang="en-US" dirty="0"/>
              <a:t> after long bone or  </a:t>
            </a:r>
            <a:r>
              <a:rPr lang="en-US" dirty="0" smtClean="0"/>
              <a:t>pelvic fracture</a:t>
            </a:r>
          </a:p>
          <a:p>
            <a:pPr lvl="3"/>
            <a:r>
              <a:rPr lang="en-US" dirty="0" smtClean="0"/>
              <a:t>Classic </a:t>
            </a:r>
            <a:r>
              <a:rPr lang="en-US" dirty="0"/>
              <a:t>presentation. Dyspnea, </a:t>
            </a:r>
            <a:r>
              <a:rPr lang="en-US" dirty="0" err="1"/>
              <a:t>petechiae</a:t>
            </a:r>
            <a:r>
              <a:rPr lang="en-US" dirty="0"/>
              <a:t>, and Increased fatty acids in plasma release of vasoactive substances. ARDS-like syndrome. </a:t>
            </a:r>
            <a:endParaRPr lang="en-US" dirty="0" smtClean="0"/>
          </a:p>
          <a:p>
            <a:pPr lvl="3"/>
            <a:r>
              <a:rPr lang="en-US" dirty="0" smtClean="0"/>
              <a:t>Capillary </a:t>
            </a:r>
            <a:r>
              <a:rPr lang="en-US" dirty="0"/>
              <a:t>damage to cerebral circulation. </a:t>
            </a:r>
            <a:endParaRPr lang="en-US" dirty="0" smtClean="0"/>
          </a:p>
          <a:p>
            <a:pPr lvl="3"/>
            <a:r>
              <a:rPr lang="en-US" dirty="0" smtClean="0"/>
              <a:t>During </a:t>
            </a:r>
            <a:r>
              <a:rPr lang="en-US" dirty="0"/>
              <a:t>GA. Decline in E TCO 2  and </a:t>
            </a:r>
            <a:r>
              <a:rPr lang="en-US" dirty="0" smtClean="0"/>
              <a:t>PaO2</a:t>
            </a:r>
            <a:r>
              <a:rPr lang="en-US" dirty="0"/>
              <a:t>. </a:t>
            </a:r>
            <a:endParaRPr lang="en-US" dirty="0" smtClean="0"/>
          </a:p>
          <a:p>
            <a:pPr lvl="3"/>
            <a:r>
              <a:rPr lang="en-US" dirty="0" smtClean="0"/>
              <a:t>Treatment</a:t>
            </a:r>
            <a:r>
              <a:rPr lang="en-US" dirty="0"/>
              <a:t>. Supportive.</a:t>
            </a:r>
          </a:p>
          <a:p>
            <a:pPr lvl="2"/>
            <a:r>
              <a:rPr lang="en-US" b="1" dirty="0" smtClean="0"/>
              <a:t>Blood clot </a:t>
            </a:r>
            <a:r>
              <a:rPr lang="en-US" dirty="0" smtClean="0"/>
              <a:t>: </a:t>
            </a:r>
          </a:p>
          <a:p>
            <a:pPr lvl="3"/>
            <a:r>
              <a:rPr lang="en-US" dirty="0" smtClean="0"/>
              <a:t>DVT : immobilization</a:t>
            </a:r>
          </a:p>
          <a:p>
            <a:pPr lvl="2"/>
            <a:r>
              <a:rPr lang="en-US" b="1" dirty="0" smtClean="0"/>
              <a:t>Air </a:t>
            </a:r>
            <a:r>
              <a:rPr lang="en-US" dirty="0" smtClean="0"/>
              <a:t>: </a:t>
            </a:r>
          </a:p>
          <a:p>
            <a:pPr lvl="3"/>
            <a:r>
              <a:rPr lang="en-US" dirty="0" smtClean="0"/>
              <a:t>in </a:t>
            </a:r>
            <a:r>
              <a:rPr lang="en-US" dirty="0"/>
              <a:t>spine </a:t>
            </a:r>
            <a:r>
              <a:rPr lang="en-US" dirty="0" smtClean="0"/>
              <a:t>surgery (C-spine, Lumbar prone position , shoulder </a:t>
            </a:r>
            <a:r>
              <a:rPr lang="en-US" dirty="0"/>
              <a:t>in </a:t>
            </a:r>
            <a:r>
              <a:rPr lang="en-US" dirty="0" smtClean="0"/>
              <a:t>sitting position </a:t>
            </a:r>
            <a:r>
              <a:rPr lang="en-US" dirty="0"/>
              <a:t>(</a:t>
            </a:r>
            <a:r>
              <a:rPr lang="en-US" dirty="0" smtClean="0"/>
              <a:t>site of surgery above heart level)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user\Documents\Bluetooth Folder\acute-pulmonary-embolus-by-atchley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4348" y="2000240"/>
            <a:ext cx="3857652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2066" y="1928802"/>
            <a:ext cx="3643338" cy="2214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3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C:\Users\user\Documents\Bluetooth Folder\NormalAppImage(1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58967" cy="6858000"/>
          </a:xfrm>
          <a:prstGeom prst="rect">
            <a:avLst/>
          </a:prstGeom>
          <a:noFill/>
        </p:spPr>
      </p:pic>
      <p:pic>
        <p:nvPicPr>
          <p:cNvPr id="2051" name="Picture 3" descr="D:\Dropbox\RCA\pulmonary-emboli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72882"/>
            <a:ext cx="3714744" cy="2885118"/>
          </a:xfrm>
          <a:prstGeom prst="rect">
            <a:avLst/>
          </a:prstGeom>
          <a:noFill/>
        </p:spPr>
      </p:pic>
      <p:pic>
        <p:nvPicPr>
          <p:cNvPr id="6" name="Picture 3" descr="D:\Dropbox\RCA\70495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8" y="2071678"/>
            <a:ext cx="2971792" cy="20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75761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Hypotension</a:t>
            </a:r>
          </a:p>
          <a:p>
            <a:r>
              <a:rPr lang="en-US" sz="4000" dirty="0" smtClean="0"/>
              <a:t>Severe </a:t>
            </a:r>
            <a:r>
              <a:rPr lang="en-US" sz="4000" dirty="0" err="1" smtClean="0"/>
              <a:t>bradycardia</a:t>
            </a:r>
            <a:endParaRPr lang="en-US" sz="4000" dirty="0" smtClean="0"/>
          </a:p>
          <a:p>
            <a:r>
              <a:rPr lang="en-US" sz="4000" dirty="0" smtClean="0"/>
              <a:t>Cardiac arrest</a:t>
            </a:r>
            <a:endParaRPr lang="th-TH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th-TH" dirty="0"/>
          </a:p>
        </p:txBody>
      </p:sp>
      <p:pic>
        <p:nvPicPr>
          <p:cNvPr id="2050" name="Picture 2" descr="C:\Users\user\Documents\Bluetooth Folder\NormalAppImage(1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7" y="0"/>
            <a:ext cx="3809983" cy="2360752"/>
          </a:xfrm>
          <a:prstGeom prst="rect">
            <a:avLst/>
          </a:prstGeom>
          <a:noFill/>
        </p:spPr>
      </p:pic>
      <p:pic>
        <p:nvPicPr>
          <p:cNvPr id="2051" name="Picture 3" descr="C:\Users\user\Documents\Bluetooth Folder\ea52GC5Oeb8KlaaNEy6k6DDfAMi2QIzuP1Keh8greatFoFxa78FBJa-whqGPp33ZEcA5Eq46tTTOwBITC7H4ISqhLpz_3YaK-YkLCtIVZpkpysmYzKmrDhy-mh9HtiNWK90=w400-h368-n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14554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661248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stasis</a:t>
            </a:r>
            <a:r>
              <a:rPr lang="en-US" sz="2000" dirty="0"/>
              <a:t>, hypercoagulability </a:t>
            </a:r>
            <a:r>
              <a:rPr lang="th-TH" sz="2000" dirty="0"/>
              <a:t>ทั้งชนิด </a:t>
            </a:r>
            <a:r>
              <a:rPr lang="en-US" sz="2000" dirty="0"/>
              <a:t>congenital </a:t>
            </a:r>
            <a:r>
              <a:rPr lang="th-TH" sz="2000" dirty="0"/>
              <a:t>และ</a:t>
            </a:r>
            <a:r>
              <a:rPr lang="en-US" sz="2000" dirty="0"/>
              <a:t>acquired </a:t>
            </a:r>
            <a:r>
              <a:rPr lang="th-TH" sz="2000" dirty="0"/>
              <a:t>และ </a:t>
            </a:r>
            <a:r>
              <a:rPr lang="en-US" sz="2000" dirty="0"/>
              <a:t>vessel wall injury </a:t>
            </a:r>
          </a:p>
          <a:p>
            <a:r>
              <a:rPr lang="th-TH" sz="2400" dirty="0"/>
              <a:t>1. การผ่าตัดในระยะ 12 สัปดาห์ที่ผ่านมา </a:t>
            </a:r>
          </a:p>
          <a:p>
            <a:r>
              <a:rPr lang="th-TH" sz="2400" dirty="0"/>
              <a:t>2. มีโรคมะเร็ง </a:t>
            </a:r>
          </a:p>
          <a:p>
            <a:r>
              <a:rPr lang="th-TH" sz="2400" dirty="0"/>
              <a:t>3. เคยเป็น </a:t>
            </a:r>
            <a:r>
              <a:rPr lang="en-US" sz="2400" dirty="0"/>
              <a:t>deep vein thrombosis (DVT) </a:t>
            </a:r>
            <a:r>
              <a:rPr lang="th-TH" sz="2400" dirty="0"/>
              <a:t>หรือ </a:t>
            </a:r>
            <a:r>
              <a:rPr lang="en-US" sz="2400" dirty="0"/>
              <a:t>PE </a:t>
            </a:r>
            <a:r>
              <a:rPr lang="th-TH" sz="2400" dirty="0"/>
              <a:t>มาก่อน 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2400" dirty="0"/>
              <a:t>. immobilization </a:t>
            </a:r>
            <a:r>
              <a:rPr lang="th-TH" sz="2400" dirty="0"/>
              <a:t>นานเกิน 3 วัน ใน 4 สัปดาห์ที่ผ่านมา </a:t>
            </a:r>
          </a:p>
          <a:p>
            <a:r>
              <a:rPr lang="th-TH" sz="2400" dirty="0"/>
              <a:t>5. ระยะหลังคลอด 3 สัปดาห์หรือการ</a:t>
            </a:r>
            <a:r>
              <a:rPr lang="th-TH" sz="2400" dirty="0" smtClean="0"/>
              <a:t>ใช้</a:t>
            </a:r>
            <a:r>
              <a:rPr lang="en-US" sz="2400" dirty="0" smtClean="0"/>
              <a:t> estrogen </a:t>
            </a:r>
            <a:endParaRPr lang="en-US" sz="2400" dirty="0"/>
          </a:p>
          <a:p>
            <a:r>
              <a:rPr lang="th-TH" sz="2400" dirty="0"/>
              <a:t>6. ประวัติครอบครัวเป็น </a:t>
            </a:r>
            <a:r>
              <a:rPr lang="en-US" sz="2400" dirty="0"/>
              <a:t>DVT </a:t>
            </a:r>
            <a:r>
              <a:rPr lang="th-TH" sz="2400" dirty="0"/>
              <a:t>หรือ </a:t>
            </a:r>
            <a:r>
              <a:rPr lang="en-US" sz="2400" dirty="0"/>
              <a:t>PE </a:t>
            </a:r>
          </a:p>
          <a:p>
            <a:r>
              <a:rPr lang="th-TH" sz="2400" dirty="0"/>
              <a:t>7. กระดูกหักบริเวณขาใน 12 สัปดาห์ที่ผ่านมา </a:t>
            </a:r>
            <a:endParaRPr lang="en-US" dirty="0"/>
          </a:p>
          <a:p>
            <a:r>
              <a:rPr lang="th-TH" sz="2400" dirty="0"/>
              <a:t>ภาวะ </a:t>
            </a:r>
            <a:r>
              <a:rPr lang="en-US" sz="2400" dirty="0"/>
              <a:t>hypercoagulability </a:t>
            </a:r>
            <a:r>
              <a:rPr lang="th-TH" sz="2400" dirty="0"/>
              <a:t>ชนิด </a:t>
            </a:r>
            <a:r>
              <a:rPr lang="en-US" sz="2400" dirty="0"/>
              <a:t>acquired </a:t>
            </a:r>
            <a:r>
              <a:rPr lang="th-TH" sz="2400" dirty="0"/>
              <a:t>อื่นอาจพบได้ใน </a:t>
            </a:r>
            <a:endParaRPr lang="en-US" sz="2400" dirty="0" smtClean="0"/>
          </a:p>
          <a:p>
            <a:pPr lvl="1"/>
            <a:r>
              <a:rPr lang="en-US" sz="2000" dirty="0" err="1" smtClean="0"/>
              <a:t>antiphospholipid</a:t>
            </a:r>
            <a:r>
              <a:rPr lang="en-US" sz="2000" dirty="0" smtClean="0"/>
              <a:t> </a:t>
            </a:r>
            <a:r>
              <a:rPr lang="en-US" sz="2000" dirty="0"/>
              <a:t>syndrome, </a:t>
            </a:r>
            <a:r>
              <a:rPr lang="en-US" sz="2000" dirty="0" err="1"/>
              <a:t>nephrotic</a:t>
            </a:r>
            <a:r>
              <a:rPr lang="en-US" sz="2000" dirty="0"/>
              <a:t> syndrome, </a:t>
            </a:r>
            <a:r>
              <a:rPr lang="th-TH" sz="2000" dirty="0"/>
              <a:t>และ </a:t>
            </a:r>
            <a:r>
              <a:rPr lang="en-US" sz="2000" dirty="0"/>
              <a:t>thrombocytosis </a:t>
            </a:r>
            <a:r>
              <a:rPr lang="th-TH" sz="2000" dirty="0"/>
              <a:t>และ </a:t>
            </a:r>
            <a:r>
              <a:rPr lang="en-US" sz="2000" dirty="0"/>
              <a:t>paroxysmal nocturnal </a:t>
            </a:r>
            <a:r>
              <a:rPr lang="en-US" sz="2000" dirty="0" err="1"/>
              <a:t>hemoglobinuria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th-TH" sz="2000" dirty="0" smtClean="0"/>
              <a:t>ภาวะ </a:t>
            </a:r>
            <a:r>
              <a:rPr lang="en-US" sz="2000" dirty="0"/>
              <a:t>hypercoagulability </a:t>
            </a:r>
            <a:r>
              <a:rPr lang="th-TH" sz="2000" dirty="0"/>
              <a:t>ทั้งชนิด </a:t>
            </a:r>
            <a:r>
              <a:rPr lang="en-US" sz="2000" dirty="0"/>
              <a:t>congenital </a:t>
            </a:r>
            <a:r>
              <a:rPr lang="th-TH" sz="2000" dirty="0"/>
              <a:t>และ</a:t>
            </a:r>
            <a:r>
              <a:rPr lang="en-US" sz="2000" dirty="0"/>
              <a:t>acquired </a:t>
            </a:r>
            <a:r>
              <a:rPr lang="th-TH" sz="2000" dirty="0" smtClean="0"/>
              <a:t>มักจะท</a:t>
            </a:r>
            <a:r>
              <a:rPr lang="th-TH" sz="2000" dirty="0"/>
              <a:t>ำ</a:t>
            </a:r>
            <a:r>
              <a:rPr lang="th-TH" sz="2000" dirty="0" smtClean="0"/>
              <a:t>ให้</a:t>
            </a:r>
            <a:r>
              <a:rPr lang="th-TH" sz="2000" dirty="0"/>
              <a:t>เกิด </a:t>
            </a:r>
            <a:r>
              <a:rPr lang="en-US" sz="2000" dirty="0"/>
              <a:t>recurrent DVT/PE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ปัจจัยเสี่ยงคือการเกิด </a:t>
            </a:r>
            <a:r>
              <a:rPr lang="en-US" b="1" dirty="0"/>
              <a:t>pulmonary embolism (PE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3568" y="3000372"/>
            <a:ext cx="610301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9552" y="4286256"/>
            <a:ext cx="5472608" cy="504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ใช้ </a:t>
            </a:r>
            <a:r>
              <a:rPr lang="en-US" b="1" dirty="0"/>
              <a:t>Modified Wells Criteria </a:t>
            </a:r>
            <a:r>
              <a:rPr lang="en-US" b="1" dirty="0" smtClean="0"/>
              <a:t> </a:t>
            </a:r>
            <a:r>
              <a:rPr lang="th-TH" dirty="0" smtClean="0"/>
              <a:t>ใน</a:t>
            </a:r>
            <a:r>
              <a:rPr lang="th-TH" dirty="0"/>
              <a:t>ผู้ป่วยที่มีอาการที่สงสัย </a:t>
            </a:r>
            <a:r>
              <a:rPr lang="en-US" dirty="0"/>
              <a:t>PE </a:t>
            </a:r>
            <a:r>
              <a:rPr lang="th-TH" dirty="0"/>
              <a:t>ได้แก่ </a:t>
            </a:r>
            <a:r>
              <a:rPr lang="en-US" dirty="0" smtClean="0"/>
              <a:t>sudden </a:t>
            </a:r>
            <a:r>
              <a:rPr lang="en-US" dirty="0"/>
              <a:t>dyspnea </a:t>
            </a:r>
            <a:r>
              <a:rPr lang="th-TH" dirty="0"/>
              <a:t>หรือ </a:t>
            </a:r>
            <a:r>
              <a:rPr lang="en-US" dirty="0"/>
              <a:t>pleuritic chest pain </a:t>
            </a:r>
            <a:r>
              <a:rPr lang="th-TH" dirty="0"/>
              <a:t>ร่วมกับอาการ</a:t>
            </a:r>
            <a:r>
              <a:rPr lang="th-TH" dirty="0" smtClean="0"/>
              <a:t>และ</a:t>
            </a:r>
            <a:endParaRPr lang="en-US" dirty="0" smtClean="0"/>
          </a:p>
          <a:p>
            <a:pPr lvl="1"/>
            <a:r>
              <a:rPr lang="th-TH" dirty="0" smtClean="0"/>
              <a:t>อาการ</a:t>
            </a:r>
            <a:r>
              <a:rPr lang="th-TH" dirty="0"/>
              <a:t>แสดงของ </a:t>
            </a:r>
            <a:r>
              <a:rPr lang="en-US" dirty="0"/>
              <a:t>DVT (</a:t>
            </a:r>
            <a:r>
              <a:rPr lang="th-TH" dirty="0"/>
              <a:t>ขาบวม, ปวด) </a:t>
            </a:r>
            <a:r>
              <a:rPr lang="en-US" dirty="0" smtClean="0"/>
              <a:t>			</a:t>
            </a:r>
            <a:r>
              <a:rPr lang="th-TH" dirty="0" smtClean="0"/>
              <a:t>	3 </a:t>
            </a:r>
            <a:r>
              <a:rPr lang="th-TH" dirty="0"/>
              <a:t>คะแนน </a:t>
            </a:r>
          </a:p>
          <a:p>
            <a:pPr lvl="1"/>
            <a:r>
              <a:rPr lang="th-TH" dirty="0"/>
              <a:t>ไม่มีสาเหตุอื่นๆ อธิบายได้ </a:t>
            </a:r>
            <a:r>
              <a:rPr lang="en-US" dirty="0" smtClean="0"/>
              <a:t>					</a:t>
            </a:r>
            <a:r>
              <a:rPr lang="th-TH" dirty="0" smtClean="0"/>
              <a:t>3 </a:t>
            </a:r>
            <a:r>
              <a:rPr lang="th-TH" dirty="0"/>
              <a:t>คะแนน </a:t>
            </a:r>
          </a:p>
          <a:p>
            <a:pPr lvl="1"/>
            <a:r>
              <a:rPr lang="th-TH" dirty="0"/>
              <a:t>ชีพจรเร็วกว่า 100 ครั้ง/นาที </a:t>
            </a:r>
            <a:r>
              <a:rPr lang="en-US" dirty="0" smtClean="0"/>
              <a:t>				</a:t>
            </a:r>
            <a:r>
              <a:rPr lang="th-TH" dirty="0" smtClean="0"/>
              <a:t>	1.5 </a:t>
            </a:r>
            <a:r>
              <a:rPr lang="th-TH" dirty="0"/>
              <a:t>คะแนน </a:t>
            </a:r>
          </a:p>
          <a:p>
            <a:pPr lvl="1"/>
            <a:r>
              <a:rPr lang="en-US" dirty="0"/>
              <a:t>Immobilization (&gt; 3 </a:t>
            </a:r>
            <a:r>
              <a:rPr lang="th-TH" dirty="0"/>
              <a:t>วัน) หรือประวัติผ่าตัดในช่วง 4 สัปดาห์ก่อน </a:t>
            </a:r>
            <a:r>
              <a:rPr lang="th-TH" dirty="0" smtClean="0"/>
              <a:t>1.5 </a:t>
            </a:r>
            <a:r>
              <a:rPr lang="th-TH" dirty="0"/>
              <a:t>คะแนน </a:t>
            </a:r>
          </a:p>
          <a:p>
            <a:pPr lvl="1"/>
            <a:r>
              <a:rPr lang="th-TH" dirty="0"/>
              <a:t>ประวัติ </a:t>
            </a:r>
            <a:r>
              <a:rPr lang="en-US" dirty="0"/>
              <a:t>DVT/PE </a:t>
            </a:r>
            <a:r>
              <a:rPr lang="en-US" dirty="0" smtClean="0"/>
              <a:t>				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1.5</a:t>
            </a:r>
            <a:r>
              <a:rPr lang="en-US" dirty="0" smtClean="0"/>
              <a:t> </a:t>
            </a:r>
            <a:r>
              <a:rPr lang="th-TH" dirty="0"/>
              <a:t>คะแนน </a:t>
            </a:r>
          </a:p>
          <a:p>
            <a:pPr lvl="1"/>
            <a:r>
              <a:rPr lang="th-TH" dirty="0"/>
              <a:t>ไอเป็นเลือด </a:t>
            </a:r>
            <a:r>
              <a:rPr lang="en-US" dirty="0" smtClean="0"/>
              <a:t>						</a:t>
            </a:r>
            <a:r>
              <a:rPr lang="th-TH" dirty="0" smtClean="0"/>
              <a:t>1 </a:t>
            </a:r>
            <a:r>
              <a:rPr lang="th-TH" dirty="0"/>
              <a:t>คะแนน </a:t>
            </a:r>
          </a:p>
          <a:p>
            <a:pPr lvl="1"/>
            <a:r>
              <a:rPr lang="th-TH" dirty="0"/>
              <a:t>มะเร็ง </a:t>
            </a:r>
            <a:r>
              <a:rPr lang="en-US" dirty="0" smtClean="0"/>
              <a:t>						</a:t>
            </a:r>
            <a:r>
              <a:rPr lang="th-TH" dirty="0" smtClean="0"/>
              <a:t>1 </a:t>
            </a:r>
            <a:r>
              <a:rPr lang="th-TH" dirty="0"/>
              <a:t>คะแนน </a:t>
            </a:r>
          </a:p>
          <a:p>
            <a:r>
              <a:rPr lang="en-US" dirty="0" smtClean="0"/>
              <a:t>&gt;</a:t>
            </a:r>
            <a:r>
              <a:rPr lang="th-TH" dirty="0" smtClean="0"/>
              <a:t> </a:t>
            </a:r>
            <a:r>
              <a:rPr lang="en-US" dirty="0" smtClean="0"/>
              <a:t>6</a:t>
            </a:r>
            <a:r>
              <a:rPr lang="th-TH" dirty="0" smtClean="0"/>
              <a:t> </a:t>
            </a:r>
            <a:r>
              <a:rPr lang="th-TH" dirty="0"/>
              <a:t>จัดเป็นกลุ่มที่มีความน่าจะเป็นทางคลินิกสูง (</a:t>
            </a:r>
            <a:r>
              <a:rPr lang="en-US" dirty="0"/>
              <a:t>high clinical probability) </a:t>
            </a:r>
            <a:endParaRPr lang="en-US" dirty="0" smtClean="0"/>
          </a:p>
          <a:p>
            <a:r>
              <a:rPr lang="en-US" dirty="0" smtClean="0"/>
              <a:t>2 -6</a:t>
            </a:r>
            <a:r>
              <a:rPr lang="th-TH" dirty="0" smtClean="0"/>
              <a:t> </a:t>
            </a:r>
            <a:r>
              <a:rPr lang="th-TH" dirty="0"/>
              <a:t>คะแนน จัดเป็นกลุ่มที่มีความน่าจะเป็นทางคลินิกปานกลาง </a:t>
            </a:r>
            <a:endParaRPr lang="en-US" dirty="0" smtClean="0"/>
          </a:p>
          <a:p>
            <a:r>
              <a:rPr lang="en-US" dirty="0" smtClean="0"/>
              <a:t>&lt;2 </a:t>
            </a:r>
            <a:r>
              <a:rPr lang="th-TH" dirty="0" smtClean="0"/>
              <a:t> </a:t>
            </a:r>
            <a:r>
              <a:rPr lang="th-TH" dirty="0"/>
              <a:t>คะแนน จัดเป็นกลุ่มที่มีความน่าจะเป็นทาง</a:t>
            </a:r>
            <a:r>
              <a:rPr lang="th-TH" dirty="0" smtClean="0"/>
              <a:t>คลินิกต่ำ </a:t>
            </a:r>
            <a:r>
              <a:rPr lang="th-TH" dirty="0"/>
              <a:t>(</a:t>
            </a:r>
            <a:r>
              <a:rPr lang="en-US" dirty="0"/>
              <a:t>low clinical probability)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แนวทางการวินิจฉัยผู้ป่วยที่สงสัย </a:t>
            </a:r>
            <a:r>
              <a:rPr lang="en-US" b="1" dirty="0"/>
              <a:t>pulmonary embolism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48477" y="342900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37591" y="3143248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3929058" cy="573325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Arterial </a:t>
            </a:r>
            <a:r>
              <a:rPr lang="en-US" sz="2400" b="1" dirty="0"/>
              <a:t>blood gas </a:t>
            </a:r>
            <a:endParaRPr lang="th-TH" sz="2400" b="1" dirty="0" smtClean="0"/>
          </a:p>
          <a:p>
            <a:pPr lvl="1"/>
            <a:r>
              <a:rPr lang="th-TH" sz="2400" b="1" dirty="0" smtClean="0"/>
              <a:t>มี </a:t>
            </a:r>
            <a:r>
              <a:rPr lang="en-US" sz="2400" b="1" dirty="0"/>
              <a:t>PaO2 </a:t>
            </a:r>
            <a:r>
              <a:rPr lang="th-TH" sz="2400" b="1" dirty="0"/>
              <a:t>ต่ำ และ </a:t>
            </a:r>
            <a:r>
              <a:rPr lang="en-US" sz="2400" b="1" dirty="0"/>
              <a:t>PaCO2 </a:t>
            </a:r>
            <a:r>
              <a:rPr lang="th-TH" sz="2400" b="1" dirty="0"/>
              <a:t>ต่ำ ร่วมกับการมี </a:t>
            </a:r>
            <a:r>
              <a:rPr lang="en-US" sz="2400" b="1" dirty="0" smtClean="0"/>
              <a:t>respiratory alkalosis</a:t>
            </a:r>
            <a:r>
              <a:rPr lang="en-US" sz="2400" dirty="0" smtClean="0"/>
              <a:t> </a:t>
            </a:r>
            <a:r>
              <a:rPr lang="th-TH" sz="2400" dirty="0"/>
              <a:t>เล็กน้อย</a:t>
            </a:r>
          </a:p>
          <a:p>
            <a:r>
              <a:rPr lang="en-US" sz="2400" b="1" dirty="0" smtClean="0"/>
              <a:t>Chest </a:t>
            </a:r>
            <a:r>
              <a:rPr lang="en-US" sz="2400" b="1" dirty="0"/>
              <a:t>X-ray </a:t>
            </a:r>
            <a:endParaRPr lang="th-TH" sz="2400" b="1" dirty="0" smtClean="0"/>
          </a:p>
          <a:p>
            <a:pPr lvl="1"/>
            <a:r>
              <a:rPr lang="th-TH" sz="2400" b="1" dirty="0" smtClean="0"/>
              <a:t>มักจะ</a:t>
            </a:r>
            <a:r>
              <a:rPr lang="th-TH" sz="2400" b="1" dirty="0"/>
              <a:t>ไม่พบความผิดปกติมากนัก </a:t>
            </a:r>
            <a:endParaRPr lang="th-TH" sz="2400" b="1" dirty="0" smtClean="0"/>
          </a:p>
          <a:p>
            <a:pPr lvl="1"/>
            <a:r>
              <a:rPr lang="th-TH" sz="2400" b="1" dirty="0" smtClean="0"/>
              <a:t>อาจ</a:t>
            </a:r>
            <a:r>
              <a:rPr lang="th-TH" sz="2400" b="1" dirty="0"/>
              <a:t>มีเงาเส้นเลือดลดลง</a:t>
            </a:r>
            <a:r>
              <a:rPr lang="th-TH" sz="2400" b="1" dirty="0" smtClean="0"/>
              <a:t>บริเวณ</a:t>
            </a:r>
            <a:r>
              <a:rPr lang="th-TH" sz="2400" dirty="0" smtClean="0"/>
              <a:t>ฐาน</a:t>
            </a:r>
            <a:r>
              <a:rPr lang="th-TH" sz="2400" dirty="0"/>
              <a:t>ของปอดและเพิ่มขึ้นบริเวณยอดปอดและขณะเดียวกันมี </a:t>
            </a:r>
            <a:r>
              <a:rPr lang="en-US" sz="2400" dirty="0"/>
              <a:t>pulmonary vein </a:t>
            </a:r>
            <a:r>
              <a:rPr lang="th-TH" sz="2400" dirty="0"/>
              <a:t>โป่งพอง</a:t>
            </a:r>
            <a:r>
              <a:rPr lang="th-TH" sz="2400" dirty="0" smtClean="0"/>
              <a:t>เล็กน้อยร่วมกัน</a:t>
            </a:r>
            <a:r>
              <a:rPr lang="th-TH" sz="2400" dirty="0"/>
              <a:t>กับมี </a:t>
            </a:r>
            <a:r>
              <a:rPr lang="en-US" sz="2400" dirty="0"/>
              <a:t>wedge – shaped </a:t>
            </a:r>
            <a:r>
              <a:rPr lang="en-US" sz="2400" dirty="0" smtClean="0"/>
              <a:t>infa</a:t>
            </a:r>
            <a:r>
              <a:rPr lang="en-US" sz="2400" dirty="0"/>
              <a:t>r</a:t>
            </a:r>
            <a:r>
              <a:rPr lang="en-US" sz="2400" dirty="0" smtClean="0"/>
              <a:t>ct</a:t>
            </a:r>
            <a:endParaRPr lang="th-TH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</a:t>
            </a:r>
            <a:endParaRPr lang="th-TH" dirty="0"/>
          </a:p>
        </p:txBody>
      </p:sp>
      <p:pic>
        <p:nvPicPr>
          <p:cNvPr id="7170" name="Picture 2" descr="D:\Dropbox\RCA\cf00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1473200"/>
            <a:ext cx="5397500" cy="53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0" y="360778"/>
            <a:ext cx="9086879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EKG </a:t>
            </a:r>
            <a:r>
              <a:rPr lang="th-TH" sz="2000" b="1" dirty="0" smtClean="0"/>
              <a:t>มักไม่ช่วยเท่าใดนัก ความผิดปกติที่อาจพบได้แก่ </a:t>
            </a:r>
            <a:r>
              <a:rPr lang="th-TH" sz="2000" dirty="0"/>
              <a:t> </a:t>
            </a:r>
            <a:r>
              <a:rPr lang="en-US" sz="2000" dirty="0" smtClean="0"/>
              <a:t>sinus </a:t>
            </a:r>
            <a:r>
              <a:rPr lang="en-US" sz="2000" dirty="0"/>
              <a:t>tachycardia </a:t>
            </a:r>
            <a:br>
              <a:rPr lang="en-US" sz="2000" dirty="0"/>
            </a:br>
            <a:r>
              <a:rPr lang="en-US" sz="2000" b="1" dirty="0" smtClean="0"/>
              <a:t>S wave in Lead I , Q – wave and T-wave inversion </a:t>
            </a:r>
            <a:r>
              <a:rPr lang="th-TH" sz="2000" b="1" dirty="0" smtClean="0"/>
              <a:t>ใน </a:t>
            </a:r>
            <a:r>
              <a:rPr lang="en-US" sz="2000" b="1" dirty="0" smtClean="0"/>
              <a:t>lead III </a:t>
            </a:r>
            <a:r>
              <a:rPr lang="th-TH" sz="2000" dirty="0" smtClean="0"/>
              <a:t>แต่สิ่งนี้สามารถพบได้ 20% ของผู้ป่วย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smtClean="0"/>
              <a:t>right ventricular </a:t>
            </a:r>
            <a:r>
              <a:rPr lang="en-US" sz="2000" dirty="0"/>
              <a:t>strain, new incomplete right bundle branch </a:t>
            </a:r>
            <a:r>
              <a:rPr lang="en-US" sz="2000" dirty="0" smtClean="0"/>
              <a:t>block) </a:t>
            </a:r>
            <a:r>
              <a:rPr lang="en-US" sz="2000" dirty="0"/>
              <a:t/>
            </a:r>
            <a:br>
              <a:rPr lang="en-US" sz="2000" dirty="0"/>
            </a:br>
            <a:endParaRPr lang="th-TH" sz="2000" dirty="0"/>
          </a:p>
        </p:txBody>
      </p:sp>
      <p:pic>
        <p:nvPicPr>
          <p:cNvPr id="9218" name="Picture 2" descr="D:\Dropbox\RCA\PulmonaryEmbolismE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9" y="1785926"/>
            <a:ext cx="9145799" cy="5072074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28596" y="3714752"/>
            <a:ext cx="35719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500034" y="2152640"/>
            <a:ext cx="35719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643042" y="3643314"/>
            <a:ext cx="28575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17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S1Q3T3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C:\Users\user\Documents\Bluetooth Folder\NormalAppImage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858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C:\Users\user\Documents\Bluetooth Folder\NormalAppImage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544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Pulmonary angiogram</a:t>
            </a:r>
            <a:r>
              <a:rPr lang="th-TH" sz="3200" b="1" dirty="0" smtClean="0"/>
              <a:t> </a:t>
            </a:r>
            <a:r>
              <a:rPr lang="en-US" sz="3200" b="1" dirty="0" smtClean="0"/>
              <a:t>: </a:t>
            </a:r>
            <a:r>
              <a:rPr lang="en-US" sz="3200" dirty="0" smtClean="0"/>
              <a:t>gold standard but invasive </a:t>
            </a:r>
          </a:p>
          <a:p>
            <a:r>
              <a:rPr lang="en-US" sz="3200" b="1" dirty="0"/>
              <a:t>Echocardiography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/>
              <a:t>CT angiography</a:t>
            </a:r>
          </a:p>
          <a:p>
            <a:r>
              <a:rPr lang="en-US" sz="3200" b="1" dirty="0"/>
              <a:t>Ventilation – perfusion </a:t>
            </a:r>
            <a:r>
              <a:rPr lang="en-US" sz="3200" b="1" dirty="0" smtClean="0"/>
              <a:t>scan</a:t>
            </a:r>
          </a:p>
          <a:p>
            <a:r>
              <a:rPr lang="en-US" sz="3200" b="1" dirty="0"/>
              <a:t>Compression ultrasound </a:t>
            </a:r>
            <a:r>
              <a:rPr lang="th-TH" sz="3200" dirty="0"/>
              <a:t>ของเส้นเลือดดำที่ขา 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การตรวจพิเศษ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Anticoagulation </a:t>
            </a:r>
          </a:p>
          <a:p>
            <a:pPr lvl="1"/>
            <a:r>
              <a:rPr lang="th-TH" sz="2800" dirty="0" smtClean="0"/>
              <a:t>แนะน</a:t>
            </a:r>
            <a:r>
              <a:rPr lang="th-TH" sz="2800" dirty="0"/>
              <a:t>ำ</a:t>
            </a:r>
            <a:r>
              <a:rPr lang="th-TH" sz="2800" dirty="0" smtClean="0"/>
              <a:t>ว่าข</a:t>
            </a:r>
            <a:r>
              <a:rPr lang="th-TH" sz="2800" dirty="0"/>
              <a:t>นาดของ </a:t>
            </a:r>
            <a:r>
              <a:rPr lang="en-US" sz="2800" dirty="0"/>
              <a:t>unfractionated heparin </a:t>
            </a:r>
            <a:r>
              <a:rPr lang="th-TH" sz="2800" dirty="0"/>
              <a:t>ในการรักษา </a:t>
            </a:r>
            <a:r>
              <a:rPr lang="en-US" sz="2800" dirty="0"/>
              <a:t>unstable PE </a:t>
            </a:r>
            <a:r>
              <a:rPr lang="th-TH" sz="2800" dirty="0"/>
              <a:t>นั้น ควรใช้ในขนาดสูง โดย </a:t>
            </a:r>
            <a:r>
              <a:rPr lang="en-US" sz="2800" dirty="0"/>
              <a:t>bolus </a:t>
            </a:r>
            <a:r>
              <a:rPr lang="th-TH" sz="2800" dirty="0"/>
              <a:t>ทาง </a:t>
            </a:r>
            <a:r>
              <a:rPr lang="en-US" sz="2800" dirty="0"/>
              <a:t>intravenous 15,000-20,000 unit </a:t>
            </a:r>
            <a:r>
              <a:rPr lang="th-TH" sz="2800" dirty="0"/>
              <a:t>และให้ต่อด้วย </a:t>
            </a:r>
            <a:r>
              <a:rPr lang="en-US" sz="2800" dirty="0"/>
              <a:t>continuous infusion </a:t>
            </a:r>
            <a:endParaRPr lang="th-TH" sz="2800" dirty="0" smtClean="0"/>
          </a:p>
          <a:p>
            <a:pPr lvl="1"/>
            <a:r>
              <a:rPr lang="th-TH" sz="2800" dirty="0" smtClean="0"/>
              <a:t>โดย</a:t>
            </a:r>
            <a:r>
              <a:rPr lang="th-TH" sz="2800" dirty="0"/>
              <a:t>ปรับให้ระดับ </a:t>
            </a:r>
            <a:r>
              <a:rPr lang="en-US" sz="2800" dirty="0" err="1"/>
              <a:t>aPTT</a:t>
            </a:r>
            <a:r>
              <a:rPr lang="en-US" sz="2800" dirty="0"/>
              <a:t> </a:t>
            </a:r>
            <a:r>
              <a:rPr lang="th-TH" sz="2800" dirty="0"/>
              <a:t>ถึงเกณฑ์ภายใน 24 ชั่วโมงแรก เนื่องจากมีหลักฐานพบว่าหลังจากเกิด </a:t>
            </a:r>
            <a:r>
              <a:rPr lang="en-US" sz="2800" dirty="0"/>
              <a:t>massive emboli </a:t>
            </a:r>
            <a:r>
              <a:rPr lang="th-TH" sz="2800" dirty="0"/>
              <a:t>จะมีการกระตุ้น </a:t>
            </a:r>
            <a:r>
              <a:rPr lang="en-US" sz="2800" dirty="0"/>
              <a:t>platelet aggregation </a:t>
            </a:r>
            <a:r>
              <a:rPr lang="th-TH" sz="2800" dirty="0"/>
              <a:t>และการสร้าง </a:t>
            </a:r>
            <a:r>
              <a:rPr lang="en-US" sz="2800" dirty="0"/>
              <a:t>thrombin </a:t>
            </a:r>
            <a:r>
              <a:rPr lang="th-TH" sz="2800" dirty="0"/>
              <a:t>ซึ่งมี</a:t>
            </a:r>
            <a:r>
              <a:rPr lang="th-TH" sz="2800" dirty="0" smtClean="0"/>
              <a:t>ผลทำให้</a:t>
            </a:r>
            <a:r>
              <a:rPr lang="th-TH" sz="2800" dirty="0"/>
              <a:t>ต้องใช้ขนาด </a:t>
            </a:r>
            <a:r>
              <a:rPr lang="en-US" sz="2800" dirty="0"/>
              <a:t>heparin </a:t>
            </a:r>
            <a:r>
              <a:rPr lang="th-TH" sz="2800" dirty="0"/>
              <a:t>สูงกว่าปกติ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</a:t>
            </a:r>
            <a:r>
              <a:rPr lang="th-TH" b="1" dirty="0" smtClean="0"/>
              <a:t>รักษา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781"/>
            <a:ext cx="3250704" cy="4525963"/>
          </a:xfrm>
        </p:spPr>
        <p:txBody>
          <a:bodyPr>
            <a:normAutofit/>
          </a:bodyPr>
          <a:lstStyle/>
          <a:p>
            <a:r>
              <a:rPr lang="en-US" b="1" dirty="0"/>
              <a:t>Thrombolytic therapy </a:t>
            </a:r>
            <a:endParaRPr lang="en-US" b="1" dirty="0" smtClean="0"/>
          </a:p>
          <a:p>
            <a:pPr lvl="1"/>
            <a:r>
              <a:rPr lang="th-TH" dirty="0" smtClean="0"/>
              <a:t>มักจะ</a:t>
            </a:r>
            <a:r>
              <a:rPr lang="th-TH" dirty="0"/>
              <a:t>เก็บไว้ในผู้ป่วยที่มีกรณี </a:t>
            </a:r>
            <a:r>
              <a:rPr lang="en-US" dirty="0"/>
              <a:t>massive </a:t>
            </a:r>
            <a:r>
              <a:rPr lang="en-US" dirty="0" smtClean="0"/>
              <a:t>pulmonary emboli </a:t>
            </a:r>
            <a:r>
              <a:rPr lang="th-TH" dirty="0"/>
              <a:t>ที่มีระบบหัวใจและปอดทำงานผิดปกติมีผลกับ </a:t>
            </a:r>
            <a:r>
              <a:rPr lang="en-US" dirty="0" smtClean="0"/>
              <a:t>hemodynamic </a:t>
            </a:r>
            <a:r>
              <a:rPr lang="th-TH" dirty="0"/>
              <a:t>อย่างรุนแรง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การรักษา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72224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608756" cy="60212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err="1"/>
              <a:t>Caval</a:t>
            </a:r>
            <a:r>
              <a:rPr lang="en-US" sz="2400" b="1" dirty="0"/>
              <a:t> filter</a:t>
            </a:r>
          </a:p>
          <a:p>
            <a:pPr lvl="1"/>
            <a:r>
              <a:rPr lang="th-TH" sz="2400" dirty="0"/>
              <a:t>คือการใส่ตะแกรงกรอง </a:t>
            </a:r>
            <a:r>
              <a:rPr lang="en-US" sz="2400" dirty="0"/>
              <a:t>embolism </a:t>
            </a:r>
            <a:r>
              <a:rPr lang="th-TH" sz="2400" dirty="0"/>
              <a:t>ใน </a:t>
            </a:r>
            <a:r>
              <a:rPr lang="en-US" sz="2400" dirty="0"/>
              <a:t>inferior vena cava </a:t>
            </a:r>
            <a:r>
              <a:rPr lang="th-TH" sz="2400" dirty="0"/>
              <a:t>ตัวกรองเหล่านี้จะเป็นตัว</a:t>
            </a:r>
            <a:r>
              <a:rPr lang="th-TH" sz="2400" dirty="0" smtClean="0"/>
              <a:t>เก็บก้อน</a:t>
            </a:r>
            <a:r>
              <a:rPr lang="th-TH" sz="2400" dirty="0"/>
              <a:t>เลือดซึ่งมาจากขาหรือ </a:t>
            </a:r>
            <a:r>
              <a:rPr lang="en-US" sz="2400" dirty="0"/>
              <a:t>iliac vein </a:t>
            </a:r>
            <a:endParaRPr lang="en-US" sz="2400" dirty="0" smtClean="0"/>
          </a:p>
          <a:p>
            <a:pPr lvl="1"/>
            <a:r>
              <a:rPr lang="th-TH" sz="2400" dirty="0" smtClean="0"/>
              <a:t>วิธีการ</a:t>
            </a:r>
            <a:r>
              <a:rPr lang="th-TH" sz="2400" dirty="0"/>
              <a:t>นี้จะทำในผู้ป่วยที่มี </a:t>
            </a:r>
            <a:r>
              <a:rPr lang="en-US" sz="2400" dirty="0"/>
              <a:t>recurrent PE </a:t>
            </a:r>
            <a:r>
              <a:rPr lang="th-TH" sz="2400" dirty="0"/>
              <a:t>ทั้ง ๆ ที่ให้</a:t>
            </a:r>
            <a:r>
              <a:rPr lang="th-TH" sz="2400" dirty="0" smtClean="0"/>
              <a:t>ยา</a:t>
            </a:r>
            <a:r>
              <a:rPr lang="en-US" sz="2400" dirty="0" smtClean="0"/>
              <a:t> anticoagulation </a:t>
            </a:r>
            <a:r>
              <a:rPr lang="th-TH" sz="2400" dirty="0"/>
              <a:t>อย่างเพียงพอ </a:t>
            </a:r>
            <a:endParaRPr lang="en-US" sz="2400" dirty="0" smtClean="0"/>
          </a:p>
          <a:p>
            <a:pPr lvl="1"/>
            <a:r>
              <a:rPr lang="th-TH" sz="2400" dirty="0" smtClean="0"/>
              <a:t>หรือ</a:t>
            </a:r>
            <a:r>
              <a:rPr lang="th-TH" sz="2400" dirty="0"/>
              <a:t>อาจใช้ในกรณีที่ผู้ป่วยไม่สามารถให้ยา </a:t>
            </a:r>
            <a:r>
              <a:rPr lang="en-US" sz="2400" dirty="0"/>
              <a:t>anticoagulation</a:t>
            </a:r>
            <a:r>
              <a:rPr lang="th-TH" sz="2400" dirty="0"/>
              <a:t>ได้ </a:t>
            </a:r>
            <a:r>
              <a:rPr lang="th-TH" sz="2400" dirty="0" smtClean="0"/>
              <a:t>ก็จะ</a:t>
            </a:r>
            <a:r>
              <a:rPr lang="th-TH" sz="2400" dirty="0"/>
              <a:t>พิจารณาอาจจะต้องใส่ </a:t>
            </a:r>
            <a:r>
              <a:rPr lang="en-US" sz="2400" dirty="0" err="1"/>
              <a:t>caval</a:t>
            </a:r>
            <a:r>
              <a:rPr lang="en-US" sz="2400" dirty="0"/>
              <a:t> filter </a:t>
            </a:r>
            <a:r>
              <a:rPr lang="th-TH" sz="2400" dirty="0" smtClean="0"/>
              <a:t>ชั่วคราว</a:t>
            </a:r>
            <a:endParaRPr lang="en-US" sz="2400" dirty="0" smtClean="0"/>
          </a:p>
          <a:p>
            <a:r>
              <a:rPr lang="en-US" sz="2400" b="1" dirty="0" smtClean="0"/>
              <a:t>Surgical </a:t>
            </a:r>
            <a:r>
              <a:rPr lang="en-US" sz="2400" b="1" dirty="0" err="1" smtClean="0"/>
              <a:t>embolectomy</a:t>
            </a:r>
            <a:endParaRPr lang="en-US" sz="2400" b="1" dirty="0" smtClean="0"/>
          </a:p>
          <a:p>
            <a:pPr lvl="1"/>
            <a:r>
              <a:rPr lang="th-TH" sz="2400" dirty="0" smtClean="0"/>
              <a:t>ทำเฉพาะ </a:t>
            </a:r>
            <a:r>
              <a:rPr lang="en-US" sz="2400" dirty="0" smtClean="0"/>
              <a:t>High risk PE </a:t>
            </a:r>
          </a:p>
          <a:p>
            <a:pPr lvl="1"/>
            <a:r>
              <a:rPr lang="en-US" sz="2400" dirty="0" smtClean="0"/>
              <a:t>massive </a:t>
            </a:r>
            <a:r>
              <a:rPr lang="en-US" sz="2400" dirty="0"/>
              <a:t>PE </a:t>
            </a:r>
            <a:r>
              <a:rPr lang="th-TH" sz="2400" dirty="0"/>
              <a:t>ที่มีข้อห้ามของการใช้ยาสลายลิ่มเลือด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4978896" cy="1143000"/>
          </a:xfrm>
        </p:spPr>
        <p:txBody>
          <a:bodyPr/>
          <a:lstStyle/>
          <a:p>
            <a:r>
              <a:rPr lang="th-TH" b="1" dirty="0"/>
              <a:t>การรักษา</a:t>
            </a:r>
            <a:endParaRPr lang="th-TH" dirty="0"/>
          </a:p>
        </p:txBody>
      </p:sp>
      <p:pic>
        <p:nvPicPr>
          <p:cNvPr id="2050" name="Picture 2" descr="C:\Users\Administrator\Dropbox\RCA\Converte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1616"/>
            <a:ext cx="39107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ropbox\RCA\10102_05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68" y="188640"/>
            <a:ext cx="4355732" cy="33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357562"/>
            <a:ext cx="8640960" cy="226211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Cardiac Arrest During Spinal Anesthesia: Common Mechanisms and Strategies for Prevention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en-US" sz="2000" dirty="0"/>
              <a:t>Pollard, John B. </a:t>
            </a:r>
            <a:r>
              <a:rPr lang="en-US" sz="2000" dirty="0" smtClean="0"/>
              <a:t>MD</a:t>
            </a:r>
            <a:r>
              <a:rPr lang="th-TH" sz="2000" dirty="0" smtClean="0"/>
              <a:t/>
            </a:r>
            <a:br>
              <a:rPr lang="th-TH" sz="2000" dirty="0" smtClean="0"/>
            </a:br>
            <a:r>
              <a:rPr lang="en-US" sz="2000" dirty="0"/>
              <a:t>Anesthesia &amp; Analgesia:</a:t>
            </a:r>
            <a:br>
              <a:rPr lang="en-US" sz="2000" dirty="0"/>
            </a:br>
            <a:r>
              <a:rPr lang="en-US" sz="2000" dirty="0"/>
              <a:t>January 2001 - Volume 92 - Issue 1 - p 252–256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en-US" sz="2800" b="1" dirty="0"/>
              <a:t>Sudden cardiorespiratory arrest following spinal</a:t>
            </a:r>
            <a:br>
              <a:rPr lang="en-US" sz="2800" b="1" dirty="0"/>
            </a:br>
            <a:r>
              <a:rPr lang="en-US" sz="2800" b="1" dirty="0" smtClean="0"/>
              <a:t>anesthesia</a:t>
            </a:r>
            <a:r>
              <a:rPr lang="th-TH" sz="2800" b="1" dirty="0" smtClean="0"/>
              <a:t/>
            </a:r>
            <a:br>
              <a:rPr lang="th-TH" sz="2800" b="1" dirty="0" smtClean="0"/>
            </a:br>
            <a:r>
              <a:rPr lang="en-US" sz="2000" dirty="0"/>
              <a:t>PERIODICUM </a:t>
            </a:r>
            <a:r>
              <a:rPr lang="en-US" sz="2000" dirty="0" smtClean="0"/>
              <a:t>BIOLOGORUM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VOL. 115, No 2, 283–288, 2013</a:t>
            </a:r>
            <a:r>
              <a:rPr lang="th-TH" sz="2000" b="1" dirty="0" smtClean="0"/>
              <a:t/>
            </a:r>
            <a:br>
              <a:rPr lang="th-TH" sz="20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7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: PE prophylaxis</a:t>
            </a:r>
            <a:endParaRPr lang="th-TH" dirty="0"/>
          </a:p>
        </p:txBody>
      </p:sp>
      <p:pic>
        <p:nvPicPr>
          <p:cNvPr id="6146" name="Picture 2" descr="C:\Users\user\Documents\Bluetooth Folder\NormalAppImage(3).png"/>
          <p:cNvPicPr>
            <a:picLocks noChangeAspect="1" noChangeArrowheads="1"/>
          </p:cNvPicPr>
          <p:nvPr/>
        </p:nvPicPr>
        <p:blipFill>
          <a:blip r:embed="rId2"/>
          <a:srcRect b="49165"/>
          <a:stretch>
            <a:fillRect/>
          </a:stretch>
        </p:blipFill>
        <p:spPr bwMode="auto">
          <a:xfrm>
            <a:off x="0" y="1428736"/>
            <a:ext cx="9144000" cy="4786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unfractionated</a:t>
            </a:r>
            <a:r>
              <a:rPr lang="en-US" sz="2000" dirty="0" smtClean="0">
                <a:solidFill>
                  <a:srgbClr val="FF0000"/>
                </a:solidFill>
              </a:rPr>
              <a:t> heparin 5000 U  SC every 12 h begun preoperatively or immediately postoperatively in high-risk patients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: PE prophylaxis</a:t>
            </a:r>
            <a:endParaRPr lang="th-TH" dirty="0"/>
          </a:p>
        </p:txBody>
      </p:sp>
      <p:pic>
        <p:nvPicPr>
          <p:cNvPr id="6146" name="Picture 2" descr="C:\Users\user\Documents\Bluetooth Folder\NormalAppImage(3).png"/>
          <p:cNvPicPr>
            <a:picLocks noChangeAspect="1" noChangeArrowheads="1"/>
          </p:cNvPicPr>
          <p:nvPr/>
        </p:nvPicPr>
        <p:blipFill>
          <a:blip r:embed="rId2"/>
          <a:srcRect t="50835"/>
          <a:stretch>
            <a:fillRect/>
          </a:stretch>
        </p:blipFill>
        <p:spPr bwMode="auto">
          <a:xfrm>
            <a:off x="0" y="1500174"/>
            <a:ext cx="9144000" cy="4629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4806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Cardiac arrests during spinal anesthesia </a:t>
            </a:r>
            <a:r>
              <a:rPr lang="th-TH" sz="3200" dirty="0" smtClean="0"/>
              <a:t>พบได้ไม่บ่อย </a:t>
            </a:r>
          </a:p>
          <a:p>
            <a:r>
              <a:rPr lang="en-US" sz="3200" dirty="0" smtClean="0"/>
              <a:t>overall incidence 0.07% (7:10,000) spinal anesthetics</a:t>
            </a:r>
          </a:p>
          <a:p>
            <a:r>
              <a:rPr lang="en-US" sz="3200" dirty="0" smtClean="0"/>
              <a:t>A review of approximately 4000 regional anesthetics </a:t>
            </a:r>
            <a:r>
              <a:rPr lang="th-TH" sz="3200" dirty="0"/>
              <a:t>พบว่า </a:t>
            </a:r>
            <a:endParaRPr lang="en-US" sz="3200" dirty="0" smtClean="0"/>
          </a:p>
          <a:p>
            <a:pPr lvl="1"/>
            <a:r>
              <a:rPr lang="en-US" sz="2800" dirty="0" smtClean="0"/>
              <a:t>6 cases of severe bradycardia (pulse of 20 to 40 bpm) </a:t>
            </a:r>
          </a:p>
          <a:p>
            <a:pPr lvl="1"/>
            <a:r>
              <a:rPr lang="en-US" sz="2800" dirty="0" smtClean="0"/>
              <a:t>6 others (0.15%) with cardiac arrest after spinal anesthesia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0.03% reported for patients undergoing </a:t>
            </a:r>
            <a:r>
              <a:rPr lang="en-US" sz="4000" dirty="0" err="1" smtClean="0"/>
              <a:t>noncardiac</a:t>
            </a:r>
            <a:r>
              <a:rPr lang="en-US" sz="4000" dirty="0" smtClean="0"/>
              <a:t> surgery </a:t>
            </a:r>
          </a:p>
          <a:p>
            <a:r>
              <a:rPr lang="en-US" sz="4000" dirty="0" smtClean="0"/>
              <a:t>The incidence of cardiac arrest </a:t>
            </a:r>
          </a:p>
          <a:p>
            <a:pPr lvl="1"/>
            <a:r>
              <a:rPr lang="en-US" sz="3600" dirty="0" smtClean="0"/>
              <a:t>spinal anesthesia </a:t>
            </a:r>
            <a:r>
              <a:rPr lang="th-TH" sz="3600" dirty="0" smtClean="0"/>
              <a:t>พบบ่อยกว่า </a:t>
            </a:r>
            <a:r>
              <a:rPr lang="en-US" sz="3600" dirty="0" smtClean="0"/>
              <a:t>epidural anesthesia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01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600200"/>
            <a:ext cx="8981195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images.journals.lww.com/anesthesia-analgesia/Original.00000539-200101000-00050.TT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images.journals.lww.com/anesthesia-analgesia/Original.00000539-200101000-00050.TT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CIRCULATORY </a:t>
            </a:r>
            <a:r>
              <a:rPr lang="en-US" sz="4000" b="1" dirty="0" smtClean="0"/>
              <a:t>MECHANISM</a:t>
            </a:r>
          </a:p>
          <a:p>
            <a:r>
              <a:rPr lang="en-US" sz="4000" b="1" dirty="0" smtClean="0"/>
              <a:t>CEREBRAL MECHANISM</a:t>
            </a:r>
          </a:p>
          <a:p>
            <a:r>
              <a:rPr lang="en-US" sz="4000" b="1" dirty="0"/>
              <a:t>RESPIRATORY MECHANISM</a:t>
            </a:r>
            <a:endParaRPr lang="th-TH" sz="4000" b="1" dirty="0"/>
          </a:p>
          <a:p>
            <a:endParaRPr lang="th-TH" sz="4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4429124" cy="53766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2400" dirty="0" smtClean="0"/>
              <a:t>หลังจากฉีดยาชา </a:t>
            </a:r>
            <a:r>
              <a:rPr lang="en-US" sz="2400" dirty="0" smtClean="0"/>
              <a:t>Spinal block </a:t>
            </a:r>
          </a:p>
          <a:p>
            <a:pPr lvl="1"/>
            <a:r>
              <a:rPr lang="en-US" sz="2000" dirty="0" smtClean="0"/>
              <a:t>motor </a:t>
            </a:r>
          </a:p>
          <a:p>
            <a:pPr lvl="1"/>
            <a:r>
              <a:rPr lang="en-US" sz="2000" dirty="0" smtClean="0"/>
              <a:t>somatic </a:t>
            </a:r>
            <a:r>
              <a:rPr lang="en-US" sz="2000" dirty="0"/>
              <a:t>sensory </a:t>
            </a:r>
            <a:r>
              <a:rPr lang="en-US" sz="2000" dirty="0" smtClean="0"/>
              <a:t>fiber(test by pinprick) </a:t>
            </a:r>
          </a:p>
          <a:p>
            <a:pPr lvl="1"/>
            <a:r>
              <a:rPr lang="en-US" sz="2000" dirty="0" smtClean="0"/>
              <a:t>sympathetic</a:t>
            </a:r>
            <a:r>
              <a:rPr lang="th-TH" sz="2000" dirty="0" smtClean="0"/>
              <a:t> </a:t>
            </a:r>
            <a:r>
              <a:rPr lang="en-US" sz="2000" dirty="0" smtClean="0"/>
              <a:t>block(test by temperature) </a:t>
            </a:r>
            <a:r>
              <a:rPr lang="en-US" sz="2000" dirty="0"/>
              <a:t>2 </a:t>
            </a:r>
            <a:r>
              <a:rPr lang="en-US" sz="2000" dirty="0" smtClean="0"/>
              <a:t>- </a:t>
            </a:r>
            <a:r>
              <a:rPr lang="en-US" sz="2000" dirty="0"/>
              <a:t>6 segment higher </a:t>
            </a:r>
            <a:r>
              <a:rPr lang="en-US" sz="2000" dirty="0" smtClean="0"/>
              <a:t>&gt; </a:t>
            </a:r>
            <a:r>
              <a:rPr lang="en-US" sz="2000" dirty="0"/>
              <a:t>somatic </a:t>
            </a:r>
            <a:r>
              <a:rPr lang="en-US" sz="2000" dirty="0" smtClean="0"/>
              <a:t>levels</a:t>
            </a:r>
          </a:p>
          <a:p>
            <a:r>
              <a:rPr lang="en-US" sz="2400" dirty="0"/>
              <a:t>The cardiac sympathetic outflow emerges from C5 to T5 </a:t>
            </a:r>
            <a:r>
              <a:rPr lang="en-US" sz="2400" dirty="0" smtClean="0"/>
              <a:t>levels</a:t>
            </a:r>
          </a:p>
          <a:p>
            <a:pPr lvl="1"/>
            <a:r>
              <a:rPr lang="en-US" sz="2000" dirty="0" smtClean="0"/>
              <a:t>main </a:t>
            </a:r>
            <a:r>
              <a:rPr lang="en-US" sz="2000" dirty="0"/>
              <a:t>supply to the ventricles from T1 to </a:t>
            </a:r>
            <a:r>
              <a:rPr lang="en-US" sz="2000" dirty="0" smtClean="0"/>
              <a:t>T4 </a:t>
            </a:r>
          </a:p>
          <a:p>
            <a:pPr lvl="1"/>
            <a:r>
              <a:rPr lang="th-TH" sz="2000" dirty="0" smtClean="0"/>
              <a:t>ถ้า </a:t>
            </a:r>
            <a:r>
              <a:rPr lang="en-US" sz="2000" dirty="0" smtClean="0"/>
              <a:t>block &gt; T4 </a:t>
            </a:r>
            <a:r>
              <a:rPr lang="th-TH" sz="2000" dirty="0" smtClean="0"/>
              <a:t>จะทำให้เกิด </a:t>
            </a:r>
            <a:r>
              <a:rPr lang="en-US" sz="2000" dirty="0" smtClean="0"/>
              <a:t>severe bradycardia </a:t>
            </a:r>
            <a:r>
              <a:rPr lang="th-TH" sz="2000" dirty="0" smtClean="0"/>
              <a:t>ได้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CIRCULATORY </a:t>
            </a:r>
            <a:r>
              <a:rPr lang="en-US" b="1" dirty="0" smtClean="0"/>
              <a:t>MECHANISM</a:t>
            </a:r>
            <a:endParaRPr lang="en-US" dirty="0"/>
          </a:p>
        </p:txBody>
      </p:sp>
      <p:pic>
        <p:nvPicPr>
          <p:cNvPr id="3074" name="Picture 2" descr="C:\Users\user\Documents\Bluetooth Folder\6VRsKtmPro-OYeZHp0ZJYQrbkGmFvmPV8mCPBIxtsrCktNrRBXW5YSsWxpEKLNWvsXZXGQ9hLcGrivZZ-4EEyHJoTxmVHwen=w364-h214-n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214842" cy="2477957"/>
          </a:xfrm>
          <a:prstGeom prst="rect">
            <a:avLst/>
          </a:prstGeom>
          <a:noFill/>
        </p:spPr>
      </p:pic>
      <p:pic>
        <p:nvPicPr>
          <p:cNvPr id="3075" name="Picture 3" descr="C:\Users\user\Documents\Bluetooth Folder\_l6606r51_r3gL36DOK9Jym-xtH82mr2INqJ5Z5F3rcU8PFMy3qL5r1omB0Ct2P5C5VBWcjLyKmPd9dEaZhu0P11_pgO1x-TSNEa89gVYgvV1VY8HV_4RANLm7rPeQ=w336-h437-n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98229"/>
            <a:ext cx="3429024" cy="4459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4286248" cy="5786454"/>
          </a:xfrm>
        </p:spPr>
        <p:txBody>
          <a:bodyPr>
            <a:noAutofit/>
          </a:bodyPr>
          <a:lstStyle/>
          <a:p>
            <a:r>
              <a:rPr lang="th-TH" sz="2800" dirty="0" smtClean="0"/>
              <a:t>คือ การ ลดลงอย่างมากของ </a:t>
            </a:r>
            <a:r>
              <a:rPr lang="en-US" sz="2800" dirty="0" smtClean="0"/>
              <a:t>venous </a:t>
            </a:r>
            <a:r>
              <a:rPr lang="en-US" sz="2800" dirty="0"/>
              <a:t>return </a:t>
            </a:r>
            <a:r>
              <a:rPr lang="th-TH" sz="2800" dirty="0" smtClean="0"/>
              <a:t>เนื่องจาก การ</a:t>
            </a:r>
            <a:r>
              <a:rPr lang="en-US" sz="2800" dirty="0" smtClean="0"/>
              <a:t> dilatation </a:t>
            </a:r>
            <a:r>
              <a:rPr lang="th-TH" sz="2800" dirty="0" smtClean="0"/>
              <a:t>ของ </a:t>
            </a:r>
            <a:r>
              <a:rPr lang="en-US" sz="2800" dirty="0" smtClean="0"/>
              <a:t>artery and venous vessels </a:t>
            </a:r>
            <a:endParaRPr lang="th-TH" sz="2800" i="1" dirty="0" smtClean="0"/>
          </a:p>
          <a:p>
            <a:r>
              <a:rPr lang="th-TH" sz="2400" dirty="0" smtClean="0"/>
              <a:t>สามารถลด </a:t>
            </a:r>
            <a:r>
              <a:rPr lang="en-US" sz="2400" dirty="0" smtClean="0"/>
              <a:t>right</a:t>
            </a:r>
            <a:r>
              <a:rPr lang="th-TH" sz="2400" dirty="0" smtClean="0"/>
              <a:t> </a:t>
            </a:r>
            <a:r>
              <a:rPr lang="en-US" sz="2400" dirty="0" smtClean="0"/>
              <a:t>atrial </a:t>
            </a:r>
            <a:r>
              <a:rPr lang="en-US" sz="2400" dirty="0"/>
              <a:t>pressure </a:t>
            </a:r>
            <a:endParaRPr lang="th-TH" sz="2400" dirty="0" smtClean="0"/>
          </a:p>
          <a:p>
            <a:pPr lvl="1"/>
            <a:r>
              <a:rPr lang="en-US" sz="2400" dirty="0" smtClean="0"/>
              <a:t>36</a:t>
            </a:r>
            <a:r>
              <a:rPr lang="en-US" sz="2400" dirty="0"/>
              <a:t>% </a:t>
            </a:r>
            <a:r>
              <a:rPr lang="en-US" sz="2400" dirty="0" smtClean="0"/>
              <a:t>in </a:t>
            </a:r>
            <a:r>
              <a:rPr lang="en-US" sz="2400" dirty="0"/>
              <a:t>low </a:t>
            </a:r>
            <a:r>
              <a:rPr lang="en-US" sz="2400" dirty="0" smtClean="0"/>
              <a:t>spinal block</a:t>
            </a:r>
          </a:p>
          <a:p>
            <a:pPr lvl="1"/>
            <a:r>
              <a:rPr lang="en-US" sz="2400" dirty="0" smtClean="0"/>
              <a:t>53</a:t>
            </a:r>
            <a:r>
              <a:rPr lang="en-US" sz="2400" dirty="0"/>
              <a:t>% </a:t>
            </a:r>
            <a:r>
              <a:rPr lang="en-US" sz="2400" dirty="0" smtClean="0"/>
              <a:t>in high </a:t>
            </a:r>
            <a:r>
              <a:rPr lang="en-US" sz="2400" dirty="0"/>
              <a:t>spinal </a:t>
            </a:r>
            <a:r>
              <a:rPr lang="en-US" sz="2400" dirty="0" smtClean="0"/>
              <a:t>block</a:t>
            </a:r>
          </a:p>
          <a:p>
            <a:r>
              <a:rPr lang="th-TH" sz="2400" dirty="0" smtClean="0"/>
              <a:t>ทำให้มีการลดลงของ </a:t>
            </a:r>
            <a:r>
              <a:rPr lang="en-US" sz="2400" dirty="0" smtClean="0"/>
              <a:t>preload </a:t>
            </a:r>
            <a:r>
              <a:rPr lang="th-TH" sz="2400" dirty="0" smtClean="0"/>
              <a:t>ทำให้เกิด </a:t>
            </a:r>
            <a:r>
              <a:rPr lang="en-US" sz="2400" dirty="0" smtClean="0"/>
              <a:t>reflexes </a:t>
            </a:r>
            <a:r>
              <a:rPr lang="th-TH" sz="2400" dirty="0" smtClean="0"/>
              <a:t>ที่เป็นสาเหตุทำให้เกิด </a:t>
            </a:r>
            <a:r>
              <a:rPr lang="en-US" sz="2400" dirty="0" smtClean="0"/>
              <a:t>severe </a:t>
            </a:r>
            <a:r>
              <a:rPr lang="en-US" sz="2400" dirty="0"/>
              <a:t>bradycardia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CIRCULATORY MECHANISM</a:t>
            </a:r>
            <a:endParaRPr lang="en-US" dirty="0"/>
          </a:p>
        </p:txBody>
      </p:sp>
      <p:pic>
        <p:nvPicPr>
          <p:cNvPr id="4098" name="Picture 2" descr="C:\Users\user\Documents\Bluetooth Folder\Preload and After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929190" cy="473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6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2346</TotalTime>
  <Words>1136</Words>
  <Application>Microsoft Office PowerPoint</Application>
  <PresentationFormat>นำเสนอทางหน้าจอ 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Concourse</vt:lpstr>
      <vt:lpstr>Root Cause Analysis(RCA) Cardiac arrest after spinal anesthesia in Orthopedic surgery</vt:lpstr>
      <vt:lpstr>Problems</vt:lpstr>
      <vt:lpstr>Cardiac Arrest During Spinal Anesthesia: Common Mechanisms and Strategies for Prevention Pollard, John B. MD Anesthesia &amp; Analgesia: January 2001 - Volume 92 - Issue 1 - p 252–256  Sudden cardiorespiratory arrest following spinal anesthesia PERIODICUM BIOLOGORUM VOL. 115, No 2, 283–288, 2013   </vt:lpstr>
      <vt:lpstr>Introduction</vt:lpstr>
      <vt:lpstr>Introduction</vt:lpstr>
      <vt:lpstr>งานนำเสนอ PowerPoint</vt:lpstr>
      <vt:lpstr>MECHANISM</vt:lpstr>
      <vt:lpstr>CIRCULATORY MECHANISM</vt:lpstr>
      <vt:lpstr>CIRCULATORY MECHANISM</vt:lpstr>
      <vt:lpstr>CIRCULATORY MECHANISM</vt:lpstr>
      <vt:lpstr>Possible prevention of cardiac arrest</vt:lpstr>
      <vt:lpstr>Treatment for Hypotension after Spinal Anesthesia (www.nysora.com).</vt:lpstr>
      <vt:lpstr>CIRCULATORY MECHANISM</vt:lpstr>
      <vt:lpstr>CIRCULATORY MECHANISM</vt:lpstr>
      <vt:lpstr>CEREBRAL MECHANISM</vt:lpstr>
      <vt:lpstr>RESPIRATORY MECHANISM</vt:lpstr>
      <vt:lpstr>RESPIRATORY MECHANISM</vt:lpstr>
      <vt:lpstr>งานนำเสนอ PowerPoint</vt:lpstr>
      <vt:lpstr>งานนำเสนอ PowerPoint</vt:lpstr>
      <vt:lpstr>ปัจจัยเสี่ยงคือการเกิด pulmonary embolism (PE)</vt:lpstr>
      <vt:lpstr>แนวทางการวินิจฉัยผู้ป่วยที่สงสัย pulmonary embolism </vt:lpstr>
      <vt:lpstr>Investigation</vt:lpstr>
      <vt:lpstr>EKG มักไม่ช่วยเท่าใดนัก ความผิดปกติที่อาจพบได้แก่  sinus tachycardia  S wave in Lead I , Q – wave and T-wave inversion ใน lead III แต่สิ่งนี้สามารถพบได้ 20% ของผู้ป่วย (right ventricular strain, new incomplete right bundle branch block)  </vt:lpstr>
      <vt:lpstr>งานนำเสนอ PowerPoint</vt:lpstr>
      <vt:lpstr>งานนำเสนอ PowerPoint</vt:lpstr>
      <vt:lpstr>การตรวจพิเศษ</vt:lpstr>
      <vt:lpstr>การรักษา</vt:lpstr>
      <vt:lpstr>การรักษา</vt:lpstr>
      <vt:lpstr>การรักษา</vt:lpstr>
      <vt:lpstr>Prevention : PE prophylaxis</vt:lpstr>
      <vt:lpstr>Prevention : PE prophylaxis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embolism</dc:title>
  <dc:creator>user</dc:creator>
  <cp:lastModifiedBy>vis</cp:lastModifiedBy>
  <cp:revision>66</cp:revision>
  <dcterms:created xsi:type="dcterms:W3CDTF">2015-06-02T03:46:07Z</dcterms:created>
  <dcterms:modified xsi:type="dcterms:W3CDTF">2016-11-17T07:50:34Z</dcterms:modified>
</cp:coreProperties>
</file>