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3"/>
  </p:notesMasterIdLst>
  <p:handoutMasterIdLst>
    <p:handoutMasterId r:id="rId94"/>
  </p:handoutMasterIdLst>
  <p:sldIdLst>
    <p:sldId id="370" r:id="rId2"/>
    <p:sldId id="363" r:id="rId3"/>
    <p:sldId id="444" r:id="rId4"/>
    <p:sldId id="727" r:id="rId5"/>
    <p:sldId id="700" r:id="rId6"/>
    <p:sldId id="701" r:id="rId7"/>
    <p:sldId id="702" r:id="rId8"/>
    <p:sldId id="703" r:id="rId9"/>
    <p:sldId id="766" r:id="rId10"/>
    <p:sldId id="767" r:id="rId11"/>
    <p:sldId id="445" r:id="rId12"/>
    <p:sldId id="704" r:id="rId13"/>
    <p:sldId id="705" r:id="rId14"/>
    <p:sldId id="706" r:id="rId15"/>
    <p:sldId id="707" r:id="rId16"/>
    <p:sldId id="708" r:id="rId17"/>
    <p:sldId id="710" r:id="rId18"/>
    <p:sldId id="711" r:id="rId19"/>
    <p:sldId id="712" r:id="rId20"/>
    <p:sldId id="768" r:id="rId21"/>
    <p:sldId id="713" r:id="rId22"/>
    <p:sldId id="714" r:id="rId23"/>
    <p:sldId id="715" r:id="rId24"/>
    <p:sldId id="716" r:id="rId25"/>
    <p:sldId id="717" r:id="rId26"/>
    <p:sldId id="512" r:id="rId27"/>
    <p:sldId id="548" r:id="rId28"/>
    <p:sldId id="513" r:id="rId29"/>
    <p:sldId id="549" r:id="rId30"/>
    <p:sldId id="550" r:id="rId31"/>
    <p:sldId id="517" r:id="rId32"/>
    <p:sldId id="745" r:id="rId33"/>
    <p:sldId id="518" r:id="rId34"/>
    <p:sldId id="519" r:id="rId35"/>
    <p:sldId id="522" r:id="rId36"/>
    <p:sldId id="520" r:id="rId37"/>
    <p:sldId id="565" r:id="rId38"/>
    <p:sldId id="521" r:id="rId39"/>
    <p:sldId id="523" r:id="rId40"/>
    <p:sldId id="524" r:id="rId41"/>
    <p:sldId id="718" r:id="rId42"/>
    <p:sldId id="551" r:id="rId43"/>
    <p:sldId id="525" r:id="rId44"/>
    <p:sldId id="526" r:id="rId45"/>
    <p:sldId id="552" r:id="rId46"/>
    <p:sldId id="724" r:id="rId47"/>
    <p:sldId id="367" r:id="rId48"/>
    <p:sldId id="372" r:id="rId49"/>
    <p:sldId id="447" r:id="rId50"/>
    <p:sldId id="373" r:id="rId51"/>
    <p:sldId id="374" r:id="rId52"/>
    <p:sldId id="753" r:id="rId53"/>
    <p:sldId id="754" r:id="rId54"/>
    <p:sldId id="755" r:id="rId55"/>
    <p:sldId id="769" r:id="rId56"/>
    <p:sldId id="770" r:id="rId57"/>
    <p:sldId id="567" r:id="rId58"/>
    <p:sldId id="570" r:id="rId59"/>
    <p:sldId id="655" r:id="rId60"/>
    <p:sldId id="571" r:id="rId61"/>
    <p:sldId id="319" r:id="rId62"/>
    <p:sldId id="573" r:id="rId63"/>
    <p:sldId id="760" r:id="rId64"/>
    <p:sldId id="574" r:id="rId65"/>
    <p:sldId id="575" r:id="rId66"/>
    <p:sldId id="576" r:id="rId67"/>
    <p:sldId id="657" r:id="rId68"/>
    <p:sldId id="577" r:id="rId69"/>
    <p:sldId id="580" r:id="rId70"/>
    <p:sldId id="582" r:id="rId71"/>
    <p:sldId id="585" r:id="rId72"/>
    <p:sldId id="586" r:id="rId73"/>
    <p:sldId id="731" r:id="rId74"/>
    <p:sldId id="749" r:id="rId75"/>
    <p:sldId id="744" r:id="rId76"/>
    <p:sldId id="773" r:id="rId77"/>
    <p:sldId id="775" r:id="rId78"/>
    <p:sldId id="774" r:id="rId79"/>
    <p:sldId id="736" r:id="rId80"/>
    <p:sldId id="733" r:id="rId81"/>
    <p:sldId id="750" r:id="rId82"/>
    <p:sldId id="734" r:id="rId83"/>
    <p:sldId id="360" r:id="rId84"/>
    <p:sldId id="346" r:id="rId85"/>
    <p:sldId id="771" r:id="rId86"/>
    <p:sldId id="597" r:id="rId87"/>
    <p:sldId id="338" r:id="rId88"/>
    <p:sldId id="606" r:id="rId89"/>
    <p:sldId id="659" r:id="rId90"/>
    <p:sldId id="608" r:id="rId91"/>
    <p:sldId id="772" r:id="rId92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0141" autoAdjust="0"/>
  </p:normalViewPr>
  <p:slideViewPr>
    <p:cSldViewPr>
      <p:cViewPr>
        <p:scale>
          <a:sx n="76" d="100"/>
          <a:sy n="76" d="100"/>
        </p:scale>
        <p:origin x="-120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DB6383-0F24-4D47-AFE1-7FB35C484D79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12CF7F6-1ADB-4CF4-B5CD-50D161F57F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603EA9-722E-48D4-9BEC-58195EF85B94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A32139-8D79-4264-9A85-27A928C187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C2DE26-14B3-407E-9133-9C644C8F360B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A3DCB-AF99-47FB-8AB2-8810BADE480D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9596A-08AA-44C6-889D-2A0CEBDA93A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33810-BA0D-43EE-AF93-75A1D70FDC9C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B8B7C-D184-490D-9F70-5BAA9B771AD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FB1E-287D-4262-BC73-465AC2257C1A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BFD1-4A2F-48D5-B0AB-FEA009451AC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5EB87-51AF-4D87-A71F-159CA216C87D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6FA05-57D9-4C47-A175-422C0206B65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9D433-A8F9-4A1C-82F5-FCA44B9A4751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DE85E-568D-49CC-AB4C-8E1FD12D241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19BA5-82C4-4652-8926-E075068EAAA2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B6DEF-AC72-4418-BA09-466F9355487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8EBD9-5E88-4F97-B4BE-CEAC91259BDD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75BAA-E59B-49AC-8C39-21443A3634B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73AA3-ECF6-41FE-B779-529BD967D9D9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FFFE-94E9-428B-8246-F0C8514FEF9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919F7-855A-462A-B980-A596C752176F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16769-C9F8-4FB6-BA0D-C029AFAEAA8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7B5C7-2E68-4EFA-B2E5-54CFDC9A7AF0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41A7-3A80-4524-AE5A-0014E798253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4B258-AB11-47EE-8C8D-7519AD2E320C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4845F-557D-4199-B8F1-C455711B43D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h-TH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FA6526-BBC8-41D4-9C8D-E78A21EBA34E}" type="datetimeFigureOut">
              <a:rPr lang="th-TH"/>
              <a:pPr>
                <a:defRPr/>
              </a:pPr>
              <a:t>09/12/57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8052CA-CA52-4F3B-B531-97A4ADB6891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</a:t>
            </a:r>
            <a:r>
              <a:rPr lang="th-TH" dirty="0" smtClean="0"/>
              <a:t>                                                                                                         </a:t>
            </a:r>
            <a:endParaRPr lang="th-TH" sz="3600" b="1" dirty="0" smtClean="0"/>
          </a:p>
          <a:p>
            <a:pPr>
              <a:buFont typeface="Arial" pitchFamily="34" charset="0"/>
              <a:buNone/>
            </a:pPr>
            <a:r>
              <a:rPr lang="en-US" sz="4000" b="1" dirty="0" smtClean="0">
                <a:cs typeface="Cordia New" pitchFamily="34" charset="-34"/>
              </a:rPr>
              <a:t>           </a:t>
            </a:r>
            <a:r>
              <a:rPr lang="th-TH" sz="4000" b="1" dirty="0" smtClean="0"/>
              <a:t>การวิจัยในคน</a:t>
            </a:r>
            <a:r>
              <a:rPr lang="en-US" sz="4000" b="1" dirty="0" smtClean="0">
                <a:cs typeface="Cordia New" pitchFamily="34" charset="-34"/>
              </a:rPr>
              <a:t>:</a:t>
            </a:r>
            <a:r>
              <a:rPr lang="th-TH" sz="4000" b="1" dirty="0" smtClean="0"/>
              <a:t>ข้อกฎหมายและจริยธรรม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นายแพทย์ เกรียง อัศวรุ่งนิรันดร์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อนุมัติบัตรประสาทวิทยา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อนุมัติบัตรเวชศาสตร์ครอบครัว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นิติศาสตร์บัณฑิต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เนติบัณฑิตไทย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ประกาศนียบัตรทนายความ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- ผู้กำกับดูแลการวิจัย ( </a:t>
            </a:r>
            <a:r>
              <a:rPr lang="en-US" b="1" dirty="0" err="1" smtClean="0"/>
              <a:t>Mornitor</a:t>
            </a:r>
            <a:r>
              <a:rPr lang="en-US" b="1" dirty="0" smtClean="0"/>
              <a:t> </a:t>
            </a:r>
            <a:r>
              <a:rPr lang="th-TH" b="1" dirty="0" smtClean="0"/>
              <a:t>)</a:t>
            </a:r>
          </a:p>
          <a:p>
            <a:pPr>
              <a:buNone/>
            </a:pPr>
            <a:r>
              <a:rPr lang="th-TH" b="1" dirty="0" smtClean="0"/>
              <a:t>             - ผู้ตรวจสอบการวิจัย ( </a:t>
            </a:r>
            <a:r>
              <a:rPr lang="en-US" b="1" dirty="0" smtClean="0"/>
              <a:t>Auditor </a:t>
            </a:r>
            <a:r>
              <a:rPr lang="th-TH" b="1" dirty="0" smtClean="0"/>
              <a:t>)</a:t>
            </a:r>
          </a:p>
          <a:p>
            <a:pPr>
              <a:buNone/>
            </a:pPr>
            <a:r>
              <a:rPr lang="th-TH" b="1" dirty="0" smtClean="0"/>
              <a:t>             - ไออาร์บี/ไออีซี ( </a:t>
            </a:r>
            <a:r>
              <a:rPr lang="en-US" b="1" dirty="0" smtClean="0"/>
              <a:t>IRB/IEC </a:t>
            </a:r>
            <a:r>
              <a:rPr lang="th-TH" b="1" dirty="0" smtClean="0"/>
              <a:t>)</a:t>
            </a:r>
          </a:p>
          <a:p>
            <a:pPr>
              <a:buNone/>
            </a:pPr>
            <a:r>
              <a:rPr lang="th-TH" b="1" dirty="0" smtClean="0"/>
              <a:t>             - หน่วยงานควบคุมระเบียบกฎหมาย</a:t>
            </a:r>
          </a:p>
          <a:p>
            <a:pPr>
              <a:buNone/>
            </a:pPr>
            <a:r>
              <a:rPr lang="th-TH" b="1" dirty="0" smtClean="0"/>
              <a:t>                ( </a:t>
            </a:r>
            <a:r>
              <a:rPr lang="en-US" b="1" dirty="0" smtClean="0"/>
              <a:t>Regulatory authority </a:t>
            </a:r>
            <a:r>
              <a:rPr lang="th-TH" b="1" dirty="0" smtClean="0"/>
              <a:t>)  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en-US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               Beneficence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1.</a:t>
            </a:r>
            <a:r>
              <a:rPr lang="en-US" dirty="0" smtClean="0">
                <a:cs typeface="Cordia New" pitchFamily="34" charset="-34"/>
              </a:rPr>
              <a:t> balancing harms and benefits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   2. minimizing harm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   3. maximizing benefit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                   </a:t>
            </a:r>
            <a:endParaRPr lang="th-TH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       1. Balancing harms and benefits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การวิเคราะห์  การชั่งน้ำหนัก และการกระจาย</a:t>
            </a:r>
          </a:p>
          <a:p>
            <a:pPr>
              <a:buNone/>
            </a:pPr>
            <a:r>
              <a:rPr lang="th-TH" b="1" dirty="0" smtClean="0"/>
              <a:t>            ความเสี่ยง และผลประโยชน์ </a:t>
            </a:r>
          </a:p>
          <a:p>
            <a:pPr>
              <a:buNone/>
            </a:pPr>
            <a:r>
              <a:rPr lang="th-TH" b="1" dirty="0" smtClean="0"/>
              <a:t>                 เป็นหัวใจสำคัญ ของจริยธรรมการทำวิจัย </a:t>
            </a:r>
          </a:p>
          <a:p>
            <a:pPr>
              <a:buNone/>
            </a:pPr>
            <a:r>
              <a:rPr lang="th-TH" b="1" dirty="0" smtClean="0"/>
              <a:t>            ในจริยธรรมการทำวิจัยในคน</a:t>
            </a:r>
            <a:endParaRPr lang="th-TH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ต้องการความสมดุลย์ </a:t>
            </a:r>
          </a:p>
          <a:p>
            <a:pPr>
              <a:buNone/>
            </a:pPr>
            <a:r>
              <a:rPr lang="th-TH" b="1" dirty="0" smtClean="0"/>
              <a:t>             ระหว่างความเสี่ยงต่ออันตราย และประโยชน์</a:t>
            </a:r>
          </a:p>
          <a:p>
            <a:pPr>
              <a:buNone/>
            </a:pPr>
            <a:r>
              <a:rPr lang="th-TH" b="1" dirty="0" smtClean="0"/>
              <a:t>        ที่จะเกิดขึ้น โดยมุ่งที่จะเห็นว่า ประโยชน์ที่จะได้ </a:t>
            </a:r>
          </a:p>
          <a:p>
            <a:pPr>
              <a:buNone/>
            </a:pPr>
            <a:r>
              <a:rPr lang="th-TH" b="1" dirty="0" smtClean="0"/>
              <a:t>        ต้องมากกว่า ความเสี่ยงที่คาดว่าจะเกิดขึ้น และ</a:t>
            </a:r>
          </a:p>
          <a:p>
            <a:pPr>
              <a:buNone/>
            </a:pPr>
            <a:r>
              <a:rPr lang="th-TH" b="1" dirty="0" smtClean="0"/>
              <a:t>        ความเสี่ยง ต้องเป็นที่ยอมรับได้โดยอาสาสมัคร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2.</a:t>
            </a:r>
            <a:r>
              <a:rPr lang="th-TH" b="1" dirty="0" smtClean="0"/>
              <a:t> </a:t>
            </a:r>
            <a:r>
              <a:rPr lang="en-US" b="1" dirty="0" smtClean="0"/>
              <a:t>Minimizing harm </a:t>
            </a:r>
            <a:r>
              <a:rPr lang="th-TH" b="1" dirty="0" smtClean="0"/>
              <a:t>	    </a:t>
            </a:r>
          </a:p>
          <a:p>
            <a:pPr>
              <a:buNone/>
            </a:pPr>
            <a:r>
              <a:rPr lang="th-TH" b="1" dirty="0" smtClean="0"/>
              <a:t>          - เป็นหน้าที่ของผู้วิจัย ที่จะต้องหลีกเลี่ยง ป้องกัน </a:t>
            </a:r>
          </a:p>
          <a:p>
            <a:pPr>
              <a:buNone/>
            </a:pPr>
            <a:r>
              <a:rPr lang="th-TH" b="1" dirty="0" smtClean="0"/>
              <a:t>            หรือให้เกิดอันตรายให้น้อยที่สุด </a:t>
            </a:r>
          </a:p>
          <a:p>
            <a:pPr>
              <a:buNone/>
            </a:pPr>
            <a:r>
              <a:rPr lang="th-TH" b="1" dirty="0" smtClean="0"/>
              <a:t>          - อาสาสมัคร ต้องไม่เสี่ยงกับอันตราย โดยไม่จำเป็น </a:t>
            </a:r>
          </a:p>
          <a:p>
            <a:pPr>
              <a:buNone/>
            </a:pPr>
            <a:r>
              <a:rPr lang="th-TH" b="1" dirty="0" smtClean="0"/>
              <a:t>             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การให้อาสาสมัคร เข้ามามีส่วนร่วมในการทำวิจัย        </a:t>
            </a:r>
          </a:p>
          <a:p>
            <a:pPr>
              <a:buNone/>
            </a:pPr>
            <a:r>
              <a:rPr lang="th-TH" b="1" dirty="0" smtClean="0"/>
              <a:t>           ต้องเล็งผลเลิศทางวิทยาศาสตร์ และทางสังคม</a:t>
            </a:r>
          </a:p>
          <a:p>
            <a:pPr>
              <a:buNone/>
            </a:pPr>
            <a:r>
              <a:rPr lang="th-TH" b="1" dirty="0" smtClean="0"/>
              <a:t>           ซึ่งไม่สามารถหลีกเลี่ยงจากการทำวิจัยในคนได้ และ </a:t>
            </a:r>
          </a:p>
          <a:p>
            <a:pPr>
              <a:buNone/>
            </a:pPr>
            <a:r>
              <a:rPr lang="th-TH" b="1" dirty="0" smtClean="0"/>
              <a:t>               ควรพยายาม ใช้ขนาดตัวอย่างให้น้อยที่สุด</a:t>
            </a:r>
          </a:p>
          <a:p>
            <a:pPr>
              <a:buNone/>
            </a:pPr>
            <a:r>
              <a:rPr lang="th-TH" b="1" dirty="0" smtClean="0"/>
              <a:t>           เท่าที่จะทำได้  โดยที่ขนาดตัวอย่างเล็กๆ นี้</a:t>
            </a:r>
          </a:p>
          <a:p>
            <a:pPr>
              <a:buNone/>
            </a:pPr>
            <a:r>
              <a:rPr lang="th-TH" b="1" dirty="0" smtClean="0"/>
              <a:t>           มีคุณค่าทางวิทยาศาสตร์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3.</a:t>
            </a:r>
            <a:r>
              <a:rPr lang="th-TH" b="1" dirty="0" smtClean="0"/>
              <a:t> </a:t>
            </a:r>
            <a:r>
              <a:rPr lang="en-US" b="1" dirty="0" smtClean="0"/>
              <a:t>Maximizing benefit </a:t>
            </a:r>
            <a:r>
              <a:rPr lang="th-TH" b="1" dirty="0" smtClean="0"/>
              <a:t>	     </a:t>
            </a:r>
          </a:p>
          <a:p>
            <a:pPr>
              <a:buNone/>
            </a:pPr>
            <a:r>
              <a:rPr lang="th-TH" b="1" dirty="0" smtClean="0"/>
              <a:t>                 หลักการเกี่ยวกับ ผลประโยชน์ของการวิจัย </a:t>
            </a:r>
          </a:p>
          <a:p>
            <a:pPr>
              <a:buNone/>
            </a:pPr>
            <a:r>
              <a:rPr lang="th-TH" b="1" dirty="0" smtClean="0"/>
              <a:t>                 จะกำหนดให้คำนึงถึง การให้ประโยชน์สูงสุดแก่</a:t>
            </a:r>
          </a:p>
          <a:p>
            <a:pPr>
              <a:buNone/>
            </a:pPr>
            <a:r>
              <a:rPr lang="th-TH" b="1" dirty="0" smtClean="0"/>
              <a:t>                 ผู้ถูกวิจัยโดยตรง และเพื่อบุคคลอื่น สังคมโดยรวม</a:t>
            </a:r>
          </a:p>
          <a:p>
            <a:pPr>
              <a:buNone/>
            </a:pPr>
            <a:r>
              <a:rPr lang="th-TH" b="1" dirty="0" smtClean="0"/>
              <a:t>                 หรือ เพื่อความก้าวหน้าทางวิชาการ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               </a:t>
            </a:r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sz="2800" dirty="0" smtClean="0"/>
              <a:t>3</a:t>
            </a:r>
            <a:r>
              <a:rPr lang="en-US" dirty="0" smtClean="0"/>
              <a:t>. </a:t>
            </a:r>
            <a:r>
              <a:rPr lang="en-US" b="1" dirty="0" smtClean="0"/>
              <a:t>Justice</a:t>
            </a:r>
          </a:p>
          <a:p>
            <a:pPr>
              <a:buNone/>
            </a:pPr>
            <a:r>
              <a:rPr lang="th-TH" b="1" dirty="0" smtClean="0"/>
              <a:t>              หมายรวม ทั้งความเที่ยงธรรม</a:t>
            </a:r>
            <a:r>
              <a:rPr lang="en-US" b="1" dirty="0" smtClean="0"/>
              <a:t> (fairness) </a:t>
            </a:r>
            <a:r>
              <a:rPr lang="th-TH" b="1" dirty="0" smtClean="0"/>
              <a:t>และ</a:t>
            </a:r>
          </a:p>
          <a:p>
            <a:pPr>
              <a:buNone/>
            </a:pPr>
            <a:r>
              <a:rPr lang="th-TH" b="1" dirty="0" smtClean="0"/>
              <a:t>                            ความเสมอภาค </a:t>
            </a:r>
            <a:r>
              <a:rPr lang="en-US" b="1" dirty="0" smtClean="0"/>
              <a:t>(equity)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ความยุติธรรมเชิงกระบวนการ ต้องมี </a:t>
            </a:r>
          </a:p>
          <a:p>
            <a:pPr>
              <a:buNone/>
            </a:pPr>
            <a:r>
              <a:rPr lang="th-TH" b="1" dirty="0" smtClean="0"/>
              <a:t>                  3.1 กระบวนการ ที่ได้มาตรฐาน และ</a:t>
            </a:r>
          </a:p>
          <a:p>
            <a:pPr>
              <a:buNone/>
            </a:pPr>
            <a:r>
              <a:rPr lang="th-TH" b="1" dirty="0" smtClean="0"/>
              <a:t>                  3.2 การพิจารณาโครงร่างการวิจัย และ</a:t>
            </a:r>
          </a:p>
          <a:p>
            <a:pPr>
              <a:buNone/>
            </a:pPr>
            <a:r>
              <a:rPr lang="th-TH" b="1" dirty="0" smtClean="0"/>
              <a:t>                  3.3 เป็นกระบวนการอิสระ</a:t>
            </a:r>
            <a:endParaRPr lang="th-TH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ความยุติธรรม มุ่งกระจายภาระ และประโยชน์</a:t>
            </a:r>
          </a:p>
          <a:p>
            <a:pPr>
              <a:buNone/>
            </a:pPr>
            <a:r>
              <a:rPr lang="th-TH" b="1" dirty="0" smtClean="0"/>
              <a:t>        อย่างทั่วถึง ซึ่งนำไปสู่ข้อคำนึงว่า ไม่ควรแสวงหา</a:t>
            </a:r>
          </a:p>
          <a:p>
            <a:pPr>
              <a:buNone/>
            </a:pPr>
            <a:r>
              <a:rPr lang="th-TH" b="1" dirty="0" smtClean="0"/>
              <a:t>        ประโยชน์จากการทำวิจัย ในกลุ่มคนอ่อนแอ หรือ</a:t>
            </a:r>
          </a:p>
          <a:p>
            <a:pPr>
              <a:buNone/>
            </a:pPr>
            <a:r>
              <a:rPr lang="th-TH" b="1" dirty="0" smtClean="0"/>
              <a:t>        เปราะบาง ที่ไม่สามารถปกป้องผลประโยชน์ตนเองได้ </a:t>
            </a:r>
          </a:p>
          <a:p>
            <a:pPr>
              <a:buNone/>
            </a:pPr>
            <a:r>
              <a:rPr lang="th-TH" b="1" dirty="0" smtClean="0"/>
              <a:t>        เพียงเพื่อความก้าวหน้าทางวิชาการ  </a:t>
            </a:r>
          </a:p>
          <a:p>
            <a:pPr>
              <a:buNone/>
            </a:pPr>
            <a:r>
              <a:rPr lang="th-TH" b="1" dirty="0" smtClean="0"/>
              <a:t>       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ความยุติธรรมสะท้อน โดยการไม่ทอดทิ้ง หรือ</a:t>
            </a:r>
          </a:p>
          <a:p>
            <a:pPr>
              <a:buNone/>
            </a:pPr>
            <a:r>
              <a:rPr lang="th-TH" b="1" dirty="0" smtClean="0"/>
              <a:t>	     แบ่งแยกบุคคลหรือกลุ่มคน ที่อาจได้ประโยชน์</a:t>
            </a:r>
          </a:p>
          <a:p>
            <a:pPr>
              <a:buNone/>
            </a:pPr>
            <a:r>
              <a:rPr lang="th-TH" b="1" dirty="0" smtClean="0"/>
              <a:t>         จากความก้าวหน้าของการวิจัย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th-TH" sz="3600" b="1" dirty="0" smtClean="0"/>
              <a:t>   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sz="4300" b="1" dirty="0" smtClean="0"/>
              <a:t>   หลักจริยธรรมพื้นฐานในการทำวิจัยในมนุษย์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1. หลักความเคารพในบุคคล ( </a:t>
            </a:r>
            <a:r>
              <a:rPr lang="en-US" b="1" dirty="0" smtClean="0">
                <a:cs typeface="Cordia New" pitchFamily="34" charset="-34"/>
              </a:rPr>
              <a:t>respect for person </a:t>
            </a:r>
            <a:r>
              <a:rPr lang="th-TH" b="1" dirty="0" smtClean="0"/>
              <a:t>)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2. หลักการก่อประโยชน์ (</a:t>
            </a:r>
            <a:r>
              <a:rPr lang="en-US" b="1" dirty="0" smtClean="0">
                <a:cs typeface="Cordia New" pitchFamily="34" charset="-34"/>
              </a:rPr>
              <a:t> beneficence</a:t>
            </a:r>
            <a:r>
              <a:rPr lang="th-TH" b="1" dirty="0" smtClean="0"/>
              <a:t> )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3. หลักความยุติธรรม ( </a:t>
            </a:r>
            <a:r>
              <a:rPr lang="en-US" b="1" dirty="0" smtClean="0">
                <a:cs typeface="Cordia New" pitchFamily="34" charset="-34"/>
              </a:rPr>
              <a:t>justice </a:t>
            </a:r>
            <a:r>
              <a:rPr lang="th-TH" b="1" dirty="0" smtClean="0"/>
              <a:t>)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4. หลักจารีตประเพณี  วัฒนธรรม  ศิลธรรมของท้องถิ่น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( </a:t>
            </a:r>
            <a:r>
              <a:rPr lang="en-US" b="1" dirty="0" smtClean="0">
                <a:cs typeface="Cordia New" pitchFamily="34" charset="-34"/>
              </a:rPr>
              <a:t>custom </a:t>
            </a:r>
            <a:r>
              <a:rPr lang="th-TH" b="1" dirty="0" smtClean="0"/>
              <a:t>)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5. หลักกฎหมายประจำท้องถิ่น ( </a:t>
            </a:r>
            <a:r>
              <a:rPr lang="en-US" b="1" dirty="0" smtClean="0">
                <a:cs typeface="Cordia New" pitchFamily="34" charset="-34"/>
              </a:rPr>
              <a:t>local law </a:t>
            </a:r>
            <a:r>
              <a:rPr lang="th-TH" b="1" dirty="0" smtClean="0"/>
              <a:t>)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Declaration of Helsinki</a:t>
            </a:r>
          </a:p>
          <a:p>
            <a:pPr>
              <a:buNone/>
            </a:pPr>
            <a:r>
              <a:rPr lang="en-US" b="1" dirty="0" smtClean="0"/>
              <a:t>                       </a:t>
            </a:r>
            <a:r>
              <a:rPr lang="en-US" sz="2800" b="1" u="sng" dirty="0" smtClean="0"/>
              <a:t>Post-Trial Provisions</a:t>
            </a:r>
          </a:p>
          <a:p>
            <a:pPr>
              <a:buNone/>
            </a:pPr>
            <a:r>
              <a:rPr lang="en-US" sz="2800" dirty="0" smtClean="0"/>
              <a:t>    34. In advance of a clinical trial, sponsors, researchers and host country governments should make provisions for </a:t>
            </a:r>
            <a:r>
              <a:rPr lang="en-US" sz="2800" dirty="0" smtClean="0">
                <a:solidFill>
                  <a:srgbClr val="FF0000"/>
                </a:solidFill>
              </a:rPr>
              <a:t>post-trial access for all participants who still need an intervention identified as beneficial in the trial. This information must also be disclosed to participants during the informed consent process.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                         4.Custom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	            การทำวิจัย ต้องคำนึงถึง บริบท ขนบธรรมเนียม 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   และจารีตประเพณีของท้องถิ่น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     โดยการ ไม่ทำการวิจัย ที่ฝ่าฝืนต่อความเชื่อถือ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   ของบุคคล ในท้องถิ่น</a:t>
            </a: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                        5.Local law</a:t>
            </a:r>
            <a:endParaRPr lang="th-TH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	          การทำวิจัย ต้องยึดถือตามกฎหมายของท้องถิ่น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หรือประเทศ ที่เป็นถิ่นที่อยู่ของอาสาสมัคร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โดยเฉพาะ กรณีการกระทำละเมิดต่ออาสาสมัคร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ที่อยู่ใน กระบวนการทำวิจัย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</a:t>
            </a: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endParaRPr lang="th-TH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เช่น กระบวนการขอความยินยอม,การคัดเข้า 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	            การคัดออก,การทำหัตถการต่ออาสาสมัคร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	            การรักษาความลับ ของอาสาสมัคร,                                           </a:t>
            </a:r>
          </a:p>
          <a:p>
            <a:pPr>
              <a:buNone/>
            </a:pPr>
            <a:r>
              <a:rPr lang="th-TH" b="1" dirty="0" smtClean="0">
                <a:cs typeface="Cordia New" pitchFamily="34" charset="-34"/>
              </a:rPr>
              <a:t>                การเก็บตัวอย่างในงานวิจัย เป็นต้น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</a:t>
            </a:r>
            <a:r>
              <a:rPr lang="th-TH" sz="3600" b="1" dirty="0" smtClean="0"/>
              <a:t>ความเป็น</a:t>
            </a:r>
            <a:r>
              <a:rPr lang="th-TH" sz="3600" b="1" dirty="0" smtClean="0"/>
              <a:t>ส่วนตัว และการรักษาความลับ</a:t>
            </a:r>
            <a:r>
              <a:rPr lang="th-TH" sz="3600" dirty="0" smtClean="0"/>
              <a:t> </a:t>
            </a:r>
            <a:endParaRPr lang="en-US" sz="3600" dirty="0" smtClean="0"/>
          </a:p>
          <a:p>
            <a:pPr>
              <a:buNone/>
            </a:pPr>
            <a:r>
              <a:rPr lang="th-TH" b="1" dirty="0" smtClean="0"/>
              <a:t>         - ผู้วิจัย จะต้องปกป้องข้อมูลงานวิจัย และเก็บรักษา</a:t>
            </a:r>
          </a:p>
          <a:p>
            <a:pPr>
              <a:buNone/>
            </a:pPr>
            <a:r>
              <a:rPr lang="th-TH" b="1" dirty="0" smtClean="0"/>
              <a:t>           ความลับของอาสาสมัคร ในส่วนที่เกี่ยวข้องกับ	 	 กระบวนการวิจัย	</a:t>
            </a:r>
          </a:p>
          <a:p>
            <a:pPr>
              <a:buNone/>
            </a:pPr>
            <a:r>
              <a:rPr lang="th-TH" b="1" dirty="0" smtClean="0"/>
              <a:t>         - อาสาสมัคร ควรได้รับการบอกกล่าว ถึงสิทธิที่จะ</a:t>
            </a:r>
          </a:p>
          <a:p>
            <a:pPr>
              <a:buNone/>
            </a:pPr>
            <a:r>
              <a:rPr lang="th-TH" b="1" dirty="0" smtClean="0"/>
              <a:t>           ได้รับการปกปิดข้อมูล เกี่ยวกับตนเองโดยเคร่งครัด 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dirty="0" smtClean="0"/>
              <a:t>                </a:t>
            </a:r>
            <a:r>
              <a:rPr lang="th-TH" b="1" dirty="0" smtClean="0"/>
              <a:t>วิธีการ ปกป้องข้อมูลความลับของอาสาสมัคร</a:t>
            </a:r>
          </a:p>
          <a:p>
            <a:pPr>
              <a:buNone/>
            </a:pPr>
            <a:r>
              <a:rPr lang="th-TH" b="1" dirty="0" smtClean="0"/>
              <a:t>          ที่ดีที่สุดคือ การไม่ระบุชื่ออาสาสมัคร ในทุกขั้นตอน</a:t>
            </a:r>
          </a:p>
          <a:p>
            <a:pPr>
              <a:buNone/>
            </a:pPr>
            <a:r>
              <a:rPr lang="th-TH" b="1" dirty="0" smtClean="0"/>
              <a:t>          ของการวิจัย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en-US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   </a:t>
            </a:r>
            <a:endParaRPr lang="en-US" b="1" dirty="0" smtClean="0"/>
          </a:p>
          <a:p>
            <a:pPr>
              <a:buFont typeface="Arial" pitchFamily="34" charset="0"/>
              <a:buNone/>
            </a:pPr>
            <a:r>
              <a:rPr lang="en-US" sz="3200" b="1" dirty="0" smtClean="0"/>
              <a:t>            </a:t>
            </a:r>
            <a:r>
              <a:rPr lang="th-TH" sz="3200" b="1" dirty="0" smtClean="0"/>
              <a:t>กรณีงานวิจัย ที่จำกัดอยู่เฉพาะในเวชระเบียน </a:t>
            </a:r>
          </a:p>
          <a:p>
            <a:pPr lvl="2">
              <a:buFont typeface="Arial" pitchFamily="34" charset="0"/>
              <a:buNone/>
            </a:pPr>
            <a:r>
              <a:rPr lang="th-TH" sz="3200" b="1" dirty="0" smtClean="0"/>
              <a:t>   - การ</a:t>
            </a:r>
            <a:r>
              <a:rPr lang="th-TH" sz="3200" b="1" dirty="0" smtClean="0"/>
              <a:t>เข้าถึงข้อมูล</a:t>
            </a:r>
            <a:r>
              <a:rPr lang="th-TH" sz="3200" b="1" dirty="0" smtClean="0"/>
              <a:t>ในเวชระเบียน ต้องได้รับการ  </a:t>
            </a:r>
          </a:p>
          <a:p>
            <a:pPr lvl="2">
              <a:buFont typeface="Arial" pitchFamily="34" charset="0"/>
              <a:buNone/>
            </a:pPr>
            <a:r>
              <a:rPr lang="th-TH" sz="3200" b="1" dirty="0" smtClean="0"/>
              <a:t>     อนุมัติจากคณะกรรมการ</a:t>
            </a:r>
            <a:r>
              <a:rPr lang="th-TH" sz="3200" b="1" dirty="0" smtClean="0"/>
              <a:t>จริยธรรมฯ และ</a:t>
            </a:r>
          </a:p>
          <a:p>
            <a:pPr lvl="2">
              <a:buFont typeface="Arial" pitchFamily="34" charset="0"/>
              <a:buNone/>
            </a:pPr>
            <a:r>
              <a:rPr lang="th-TH" sz="3200" b="1" dirty="0" smtClean="0"/>
              <a:t> </a:t>
            </a:r>
            <a:r>
              <a:rPr lang="th-TH" sz="3200" b="1" dirty="0" smtClean="0"/>
              <a:t>    </a:t>
            </a:r>
            <a:r>
              <a:rPr lang="th-TH" sz="3200" b="1" dirty="0" smtClean="0"/>
              <a:t>ต้อง</a:t>
            </a:r>
            <a:r>
              <a:rPr lang="th-TH" sz="3200" b="1" dirty="0" smtClean="0"/>
              <a:t>มี</a:t>
            </a:r>
            <a:r>
              <a:rPr lang="th-TH" sz="3200" b="1" dirty="0" smtClean="0"/>
              <a:t>การรักษา</a:t>
            </a:r>
            <a:r>
              <a:rPr lang="th-TH" sz="3200" b="1" dirty="0" smtClean="0"/>
              <a:t>ความลับ โดยผู้ที่มีความตระหนัก</a:t>
            </a:r>
          </a:p>
          <a:p>
            <a:pPr lvl="2">
              <a:buFont typeface="Arial" pitchFamily="34" charset="0"/>
              <a:buNone/>
            </a:pPr>
            <a:r>
              <a:rPr lang="th-TH" sz="3200" b="1" dirty="0" smtClean="0"/>
              <a:t>     ในสิทธิการปกปิดความลับของผู้ป่วยอย่างเคร่งครัด</a:t>
            </a:r>
            <a:endParaRPr lang="en-US" sz="3200" b="1" dirty="0" smtClean="0">
              <a:cs typeface="Cordia New" pitchFamily="34" charset="-34"/>
            </a:endParaRPr>
          </a:p>
          <a:p>
            <a:pPr lvl="2">
              <a:buFont typeface="Arial" pitchFamily="34" charset="0"/>
              <a:buNone/>
            </a:pPr>
            <a:r>
              <a:rPr lang="th-TH" sz="3200" b="1" dirty="0" smtClean="0"/>
              <a:t> </a:t>
            </a:r>
            <a:endParaRPr lang="en-US" sz="3200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2">
              <a:buNone/>
            </a:pPr>
            <a:r>
              <a:rPr lang="th-TH" sz="3200" b="1" dirty="0" smtClean="0"/>
              <a:t> </a:t>
            </a:r>
          </a:p>
          <a:p>
            <a:pPr lvl="2">
              <a:buNone/>
            </a:pPr>
            <a:endParaRPr lang="th-TH" sz="3200" b="1" dirty="0" smtClean="0"/>
          </a:p>
          <a:p>
            <a:pPr lvl="2">
              <a:buNone/>
            </a:pPr>
            <a:r>
              <a:rPr lang="th-TH" sz="3200" b="1" dirty="0" smtClean="0"/>
              <a:t>              ในโครงการวิจัย </a:t>
            </a:r>
            <a:r>
              <a:rPr lang="en-US" sz="3200" b="1" dirty="0" smtClean="0">
                <a:cs typeface="Cordia New" pitchFamily="34" charset="-34"/>
              </a:rPr>
              <a:t>(protocol) </a:t>
            </a:r>
            <a:endParaRPr lang="th-TH" sz="3200" b="1" dirty="0" smtClean="0">
              <a:cs typeface="Cordia New" pitchFamily="34" charset="-34"/>
            </a:endParaRPr>
          </a:p>
          <a:p>
            <a:pPr lvl="2">
              <a:buNone/>
            </a:pPr>
            <a:r>
              <a:rPr lang="th-TH" sz="3200" b="1" dirty="0" smtClean="0"/>
              <a:t>    - ควรระบุข้อมูลงานวิจัย ที่จะจัดเก็บ </a:t>
            </a:r>
          </a:p>
          <a:p>
            <a:pPr lvl="2">
              <a:buNone/>
            </a:pPr>
            <a:r>
              <a:rPr lang="th-TH" sz="3200" b="1" dirty="0" smtClean="0"/>
              <a:t>    - ผู้วิจัย จะใช้ข้อมูลในเวชระเบียน และสิ่งส่งตรวจ</a:t>
            </a:r>
          </a:p>
          <a:p>
            <a:pPr lvl="2">
              <a:buNone/>
            </a:pPr>
            <a:r>
              <a:rPr lang="th-TH" sz="3200" b="1" dirty="0" smtClean="0"/>
              <a:t>      ของผู้ป่วย เฉพาะที่ระบุไว้ ในโครงการวิจัย เท่านั้น</a:t>
            </a:r>
            <a:endParaRPr lang="en-US" sz="3200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</a:t>
            </a:r>
            <a:endParaRPr lang="en-US" b="1" dirty="0" smtClean="0"/>
          </a:p>
          <a:p>
            <a:pPr>
              <a:buFont typeface="Arial" pitchFamily="34" charset="0"/>
              <a:buNone/>
            </a:pPr>
            <a:r>
              <a:rPr lang="en-US" sz="2800" b="1" dirty="0" smtClean="0">
                <a:cs typeface="Cordia New" pitchFamily="34" charset="-34"/>
              </a:rPr>
              <a:t>                   </a:t>
            </a:r>
            <a:endParaRPr lang="th-TH" b="1" dirty="0" smtClean="0"/>
          </a:p>
          <a:p>
            <a:pPr marL="342900" lvl="2" indent="-342900">
              <a:buFont typeface="Arial" pitchFamily="34" charset="0"/>
              <a:buNone/>
            </a:pPr>
            <a:r>
              <a:rPr lang="th-TH" sz="3200" dirty="0" smtClean="0"/>
              <a:t>              - </a:t>
            </a:r>
            <a:r>
              <a:rPr lang="th-TH" sz="3200" b="1" dirty="0" smtClean="0"/>
              <a:t>ผู้วิจัย มีหน้าที่ต้องรักษา</a:t>
            </a:r>
            <a:r>
              <a:rPr lang="th-TH" sz="3200" b="1" dirty="0" smtClean="0"/>
              <a:t>ความลับของ</a:t>
            </a:r>
            <a:r>
              <a:rPr lang="th-TH" sz="3200" b="1" dirty="0" smtClean="0"/>
              <a:t>อาสาสมัคร </a:t>
            </a:r>
          </a:p>
          <a:p>
            <a:pPr marL="342900" lvl="2" indent="-342900">
              <a:buNone/>
            </a:pPr>
            <a:r>
              <a:rPr lang="th-TH" sz="3200" b="1" dirty="0" smtClean="0"/>
              <a:t>             อย่างเคร่งครัด ด้วยวิธีการต่างๆ เช่น ไม่ลงชื่อ</a:t>
            </a:r>
          </a:p>
          <a:p>
            <a:pPr marL="342900" lvl="2" indent="-342900">
              <a:buNone/>
            </a:pPr>
            <a:r>
              <a:rPr lang="th-TH" sz="3200" b="1" dirty="0" smtClean="0"/>
              <a:t>             ของอาสาสมัคร, การจำกัดการเข้าถึงข้อมูล</a:t>
            </a:r>
          </a:p>
          <a:p>
            <a:pPr marL="342900" lvl="2" indent="-342900">
              <a:buFont typeface="Arial" pitchFamily="34" charset="0"/>
              <a:buNone/>
            </a:pPr>
            <a:endParaRPr lang="th-TH" sz="3200" b="1" dirty="0" smtClean="0"/>
          </a:p>
          <a:p>
            <a:pPr marL="342900" lvl="2" indent="-342900">
              <a:buFont typeface="Arial" pitchFamily="34" charset="0"/>
              <a:buNone/>
            </a:pPr>
            <a:endParaRPr lang="en-US" sz="3200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 marL="342900" lvl="2" indent="-342900">
              <a:buNone/>
            </a:pPr>
            <a:r>
              <a:rPr lang="th-TH" sz="3200" b="1" dirty="0" smtClean="0"/>
              <a:t>                ในระหว่าง</a:t>
            </a:r>
            <a:r>
              <a:rPr lang="th-TH" sz="3200" b="1" dirty="0" smtClean="0"/>
              <a:t>ขั้นตอนการ</a:t>
            </a:r>
            <a:r>
              <a:rPr lang="th-TH" sz="3200" b="1" dirty="0" smtClean="0"/>
              <a:t>ให้ข้อมูล และคำแนะนำ</a:t>
            </a:r>
          </a:p>
          <a:p>
            <a:pPr marL="342900" lvl="2" indent="-342900">
              <a:buNone/>
            </a:pPr>
            <a:r>
              <a:rPr lang="th-TH" sz="3200" b="1" dirty="0" smtClean="0"/>
              <a:t>             แก่อาสาสมัคร ผู้วิจัยต้องแจ้งอาสาสมัคร ให้ทราบถึง  	    - มาตรการ การป้องกัน</a:t>
            </a:r>
            <a:r>
              <a:rPr lang="th-TH" sz="3200" b="1" dirty="0" smtClean="0"/>
              <a:t>ความลับไว้</a:t>
            </a:r>
            <a:r>
              <a:rPr lang="th-TH" sz="3200" b="1" dirty="0" smtClean="0"/>
              <a:t>ล่วงหน้า </a:t>
            </a:r>
          </a:p>
          <a:p>
            <a:pPr marL="342900" lvl="2" indent="-342900">
              <a:buNone/>
            </a:pPr>
            <a:r>
              <a:rPr lang="th-TH" sz="3200" b="1" dirty="0" smtClean="0"/>
              <a:t>                ก่อนที่อาสาสมัคร จะลงนามยินยอม</a:t>
            </a:r>
          </a:p>
          <a:p>
            <a:pPr>
              <a:buNone/>
            </a:pPr>
            <a:r>
              <a:rPr lang="th-TH" b="1" dirty="0" smtClean="0"/>
              <a:t>              - อาสาสมัคร ควรได้ทราบถึง ข้อจำกัดของผู้วิจัย</a:t>
            </a:r>
          </a:p>
          <a:p>
            <a:pPr>
              <a:buNone/>
            </a:pPr>
            <a:r>
              <a:rPr lang="th-TH" b="1" dirty="0" smtClean="0"/>
              <a:t>                ในการเก็บรักษาความลับ </a:t>
            </a:r>
          </a:p>
          <a:p>
            <a:pPr>
              <a:buNone/>
            </a:pPr>
            <a:r>
              <a:rPr lang="th-TH" b="1" dirty="0" smtClean="0"/>
              <a:t>              - อาสาสมัครควรได้ทราบถึง ผลกระทบทางสังคม</a:t>
            </a:r>
          </a:p>
          <a:p>
            <a:pPr>
              <a:buNone/>
            </a:pPr>
            <a:r>
              <a:rPr lang="th-TH" b="1" dirty="0" smtClean="0"/>
              <a:t>                ต่ออาสาสมัคร ถ้ามีการรั่วไหลของข้อมูล</a:t>
            </a:r>
          </a:p>
          <a:p>
            <a:pPr>
              <a:buNone/>
            </a:pPr>
            <a:endParaRPr lang="th-TH" dirty="0" smtClean="0"/>
          </a:p>
          <a:p>
            <a:pPr marL="342900" lvl="2" indent="-342900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        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       Respect for person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	        </a:t>
            </a:r>
            <a:r>
              <a:rPr lang="en-US" sz="2800" dirty="0" smtClean="0">
                <a:cs typeface="Cordia New" pitchFamily="34" charset="-34"/>
              </a:rPr>
              <a:t>1.</a:t>
            </a:r>
            <a:r>
              <a:rPr lang="en-US" dirty="0" smtClean="0">
                <a:cs typeface="Cordia New" pitchFamily="34" charset="-34"/>
              </a:rPr>
              <a:t> respect for human dignity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2. respect for free and informed consent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3. respects for vulnerable person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4. respects for privacy and confidentiality</a:t>
            </a:r>
            <a:endParaRPr lang="th-TH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lvl="2">
              <a:buNone/>
            </a:pPr>
            <a:endParaRPr lang="th-TH" sz="3200" b="1" dirty="0" smtClean="0"/>
          </a:p>
          <a:p>
            <a:pPr lvl="2">
              <a:buNone/>
            </a:pPr>
            <a:r>
              <a:rPr lang="th-TH" sz="3200" b="1" dirty="0" smtClean="0"/>
              <a:t>           </a:t>
            </a:r>
            <a:r>
              <a:rPr lang="th-TH" sz="4000" b="1" dirty="0" smtClean="0"/>
              <a:t>คณะกรรมการจริยธรรมฯ </a:t>
            </a:r>
          </a:p>
          <a:p>
            <a:pPr lvl="2">
              <a:buNone/>
            </a:pPr>
            <a:r>
              <a:rPr lang="th-TH" sz="3200" b="1" dirty="0" smtClean="0"/>
              <a:t>              </a:t>
            </a:r>
            <a:r>
              <a:rPr lang="th-TH" sz="4000" b="1" dirty="0" smtClean="0"/>
              <a:t>ควรพิจารณาประเด็น</a:t>
            </a:r>
          </a:p>
          <a:p>
            <a:pPr lvl="2">
              <a:buNone/>
            </a:pPr>
            <a:r>
              <a:rPr lang="th-TH" sz="3200" b="1" dirty="0" smtClean="0"/>
              <a:t>         </a:t>
            </a:r>
            <a:r>
              <a:rPr lang="th-TH" sz="3200" b="1" dirty="0" smtClean="0"/>
              <a:t>1.</a:t>
            </a:r>
            <a:r>
              <a:rPr lang="th-TH" sz="3200" b="1" dirty="0" smtClean="0"/>
              <a:t>ผลกระทบต่อกลุ่มคน หรือชุมชน</a:t>
            </a:r>
          </a:p>
          <a:p>
            <a:pPr lvl="2">
              <a:buNone/>
            </a:pPr>
            <a:r>
              <a:rPr lang="th-TH" sz="3200" b="1" dirty="0" smtClean="0"/>
              <a:t>     ในการวิจัยควรมีใบแสดงความยินยอม </a:t>
            </a:r>
          </a:p>
          <a:p>
            <a:pPr lvl="2">
              <a:buNone/>
            </a:pPr>
            <a:r>
              <a:rPr lang="th-TH" sz="3200" b="1" dirty="0" smtClean="0"/>
              <a:t>เข้าร่วมในโครงการวิจัย จากอาสาสมัครแต่ละคน</a:t>
            </a:r>
          </a:p>
          <a:p>
            <a:pPr lvl="2">
              <a:buNone/>
            </a:pPr>
            <a:r>
              <a:rPr lang="th-TH" sz="3200" b="1" dirty="0" smtClean="0"/>
              <a:t>รวมทั้งเอกสาร ขอความเห็นชอบจากชุมชนนั้น</a:t>
            </a:r>
            <a:endParaRPr lang="en-US" sz="3200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    </a:t>
            </a:r>
            <a:endParaRPr lang="en-US" b="1" dirty="0" smtClean="0"/>
          </a:p>
          <a:p>
            <a:pPr>
              <a:buFont typeface="Arial" pitchFamily="34" charset="0"/>
              <a:buNone/>
            </a:pPr>
            <a:r>
              <a:rPr lang="en-US" sz="2800" b="1" dirty="0" smtClean="0">
                <a:cs typeface="Cordia New" pitchFamily="34" charset="-34"/>
              </a:rPr>
              <a:t>             </a:t>
            </a:r>
            <a:r>
              <a:rPr lang="th-TH" sz="3600" b="1" dirty="0" smtClean="0">
                <a:cs typeface="Cordia New" pitchFamily="34" charset="-34"/>
              </a:rPr>
              <a:t>2</a:t>
            </a:r>
            <a:r>
              <a:rPr lang="th-TH" sz="2800" b="1" dirty="0" smtClean="0">
                <a:cs typeface="Cordia New" pitchFamily="34" charset="-34"/>
              </a:rPr>
              <a:t>.</a:t>
            </a:r>
            <a:r>
              <a:rPr lang="th-TH" sz="3600" b="1" dirty="0" smtClean="0"/>
              <a:t>การประเมินความเสี่ยงและผลประโยชน์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ความเสี่ยงครอบคลุม ทั้งความ</a:t>
            </a:r>
            <a:r>
              <a:rPr lang="th-TH" b="1" dirty="0" smtClean="0"/>
              <a:t>เสี่ยงอัน</a:t>
            </a:r>
            <a:r>
              <a:rPr lang="th-TH" b="1" dirty="0" smtClean="0"/>
              <a:t>จะเกิดกับ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- ผู้เข้าร่วมโครงการวิจัยโดยตรง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- ความเสี่ยงอันจะเกิดกับ กลุ่มชนและอื่นๆ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</a:t>
            </a:r>
          </a:p>
          <a:p>
            <a:pPr>
              <a:buNone/>
            </a:pPr>
            <a:r>
              <a:rPr lang="th-TH" b="1" dirty="0" smtClean="0"/>
              <a:t>                         ลักษณะของความเสี่ยง</a:t>
            </a: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    (1)</a:t>
            </a:r>
            <a:r>
              <a:rPr lang="th-TH" dirty="0" smtClean="0"/>
              <a:t> </a:t>
            </a:r>
            <a:r>
              <a:rPr lang="th-TH" b="1" dirty="0" smtClean="0"/>
              <a:t>ภยันตราย ที่เกิดขึ้นกับร่างกาย 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    (2) </a:t>
            </a:r>
            <a:r>
              <a:rPr lang="th-TH" b="1" dirty="0" smtClean="0"/>
              <a:t>ภยันตราย ที่เกิดขึ้นกับจิตใจ </a:t>
            </a: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    (3) </a:t>
            </a:r>
            <a:r>
              <a:rPr lang="th-TH" b="1" dirty="0" smtClean="0"/>
              <a:t>ภยันตรายจากการสูญเสีย สถานภาพ</a:t>
            </a:r>
          </a:p>
          <a:p>
            <a:pPr>
              <a:buNone/>
            </a:pPr>
            <a:r>
              <a:rPr lang="th-TH" b="1" dirty="0" smtClean="0"/>
              <a:t>                ทางเศรษฐกิจ และสังคม 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en-US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(4) </a:t>
            </a:r>
            <a:r>
              <a:rPr lang="th-TH" b="1" dirty="0" smtClean="0"/>
              <a:t>ภยันตราย จากการทำลายประเพณี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วัฒนธรรม ของชุมชน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(5) </a:t>
            </a:r>
            <a:r>
              <a:rPr lang="th-TH" b="1" dirty="0" smtClean="0"/>
              <a:t>ภยันตราย ต่อสิ่งแวดล้อม</a:t>
            </a:r>
            <a:r>
              <a:rPr lang="en-US" b="1" dirty="0" smtClean="0">
                <a:cs typeface="Cordia New" pitchFamily="34" charset="-34"/>
              </a:rPr>
              <a:t> 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(6) </a:t>
            </a:r>
            <a:r>
              <a:rPr lang="th-TH" b="1" dirty="0" smtClean="0"/>
              <a:t>ภยันตรายต่อ วงการวิทยาศาสตร์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ในกรณีที่ออกแบบวิจัยไม่ถูกต้อง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endParaRPr lang="th-TH" b="1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500812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     </a:t>
            </a:r>
          </a:p>
          <a:p>
            <a:pPr>
              <a:buNone/>
            </a:pPr>
            <a:r>
              <a:rPr lang="th-TH" sz="3600" b="1" dirty="0" smtClean="0"/>
              <a:t>              3.ประโยชน์ ที่จะได้จากโครงการวิจัย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(1) </a:t>
            </a:r>
            <a:r>
              <a:rPr lang="th-TH" b="1" dirty="0" smtClean="0"/>
              <a:t>ผู้เข้าร่วมโครงการวิจัยโดยตรง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เช่น การได้รับการรักษาชนิดใหม่ ที่ดีกว่าเดิม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การได้รับยา โดยไม่ต้องเสียค่าใช้จ่ายใดๆ 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</a:t>
            </a: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     (2) </a:t>
            </a:r>
            <a:r>
              <a:rPr lang="th-TH" b="1" dirty="0" smtClean="0"/>
              <a:t>สังคมโดยรวม </a:t>
            </a:r>
          </a:p>
          <a:p>
            <a:pPr>
              <a:buNone/>
            </a:pPr>
            <a:r>
              <a:rPr lang="th-TH" b="1" dirty="0" smtClean="0"/>
              <a:t>              เช่น องค์ความรู้ ที่เกิดขึ้นจากผลการวิจัย </a:t>
            </a:r>
          </a:p>
          <a:p>
            <a:pPr>
              <a:buNone/>
            </a:pPr>
            <a:r>
              <a:rPr lang="th-TH" b="1" dirty="0" smtClean="0"/>
              <a:t>              การปรับปรุงการบริการสุขภาพของรัฐ เป็นต้น </a:t>
            </a:r>
            <a:r>
              <a:rPr lang="en-US" b="1" dirty="0" smtClean="0">
                <a:cs typeface="Cordia New" pitchFamily="34" charset="-34"/>
              </a:rPr>
              <a:t>     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(3) </a:t>
            </a:r>
            <a:r>
              <a:rPr lang="th-TH" b="1" dirty="0" smtClean="0"/>
              <a:t>สถาบัน</a:t>
            </a:r>
            <a:r>
              <a:rPr lang="en-US" b="1" dirty="0" smtClean="0">
                <a:cs typeface="Cordia New" pitchFamily="34" charset="-34"/>
              </a:rPr>
              <a:t>/</a:t>
            </a:r>
            <a:r>
              <a:rPr lang="th-TH" b="1" dirty="0" smtClean="0"/>
              <a:t>องค์กร เช่น ทรัพย์สินทางปัญญา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</a:t>
            </a:r>
            <a:endParaRPr lang="th-TH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                        </a:t>
            </a:r>
          </a:p>
          <a:p>
            <a:pPr>
              <a:buFont typeface="Arial" pitchFamily="34" charset="0"/>
              <a:buNone/>
            </a:pPr>
            <a:r>
              <a:rPr lang="th-TH" sz="4000" b="1" dirty="0" smtClean="0"/>
              <a:t>                 คณะกรรมการจริยธรรมฯ </a:t>
            </a:r>
          </a:p>
          <a:p>
            <a:pPr>
              <a:buFont typeface="Arial" pitchFamily="34" charset="0"/>
              <a:buNone/>
            </a:pPr>
            <a:r>
              <a:rPr lang="th-TH" dirty="0" smtClean="0"/>
              <a:t>           </a:t>
            </a:r>
            <a:r>
              <a:rPr lang="en-US" sz="2800" dirty="0" smtClean="0">
                <a:cs typeface="Cordia New" pitchFamily="34" charset="-34"/>
              </a:rPr>
              <a:t>1</a:t>
            </a:r>
            <a:r>
              <a:rPr lang="en-US" dirty="0" smtClean="0">
                <a:cs typeface="Cordia New" pitchFamily="34" charset="-34"/>
              </a:rPr>
              <a:t>.</a:t>
            </a:r>
            <a:r>
              <a:rPr lang="th-TH" dirty="0" smtClean="0"/>
              <a:t> </a:t>
            </a:r>
            <a:r>
              <a:rPr lang="th-TH" b="1" dirty="0" smtClean="0"/>
              <a:t>พึงมั่นใจว่า โครงร่างการวิจัยที่พิจารณานั้น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มีความสมดุลย์ ระหว่างความเสี่ยงและประโยชน์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ที่คาดหวัง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</a:t>
            </a:r>
            <a:r>
              <a:rPr lang="en-US" sz="2800" b="1" dirty="0" smtClean="0">
                <a:cs typeface="Cordia New" pitchFamily="34" charset="-34"/>
              </a:rPr>
              <a:t>2.</a:t>
            </a:r>
            <a:r>
              <a:rPr lang="th-TH" b="1" dirty="0" smtClean="0"/>
              <a:t> ในกรณีที่เป็นการวิจัยในชุมชน ผู้อุปถัมภ์โครงการวิจัย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ที่เป็นเอกชน พึงให้บริการสุขภาพแก่ชุมชน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ตามความเหมาะสม หรือ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883285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ถ้าเป็นการศึกษาทดลองยา </a:t>
            </a:r>
          </a:p>
          <a:p>
            <a:pPr>
              <a:buNone/>
            </a:pPr>
            <a:r>
              <a:rPr lang="th-TH" b="1" dirty="0" smtClean="0"/>
              <a:t>                         ยาใหม่ควร </a:t>
            </a:r>
          </a:p>
          <a:p>
            <a:pPr>
              <a:buNone/>
            </a:pPr>
            <a:r>
              <a:rPr lang="th-TH" b="1" dirty="0" smtClean="0"/>
              <a:t>                    - ให้ผลการรักษาดีกว่า </a:t>
            </a:r>
          </a:p>
          <a:p>
            <a:pPr>
              <a:buNone/>
            </a:pPr>
            <a:r>
              <a:rPr lang="th-TH" b="1" dirty="0" smtClean="0"/>
              <a:t>                    - หรือเทียบได้กับยาควบคุม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b="1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</a:t>
            </a:r>
            <a:r>
              <a:rPr lang="en-US" sz="2800" b="1" dirty="0" smtClean="0">
                <a:cs typeface="Cordia New" pitchFamily="34" charset="-34"/>
              </a:rPr>
              <a:t>3.</a:t>
            </a:r>
            <a:r>
              <a:rPr lang="th-TH" b="1" dirty="0" smtClean="0"/>
              <a:t> ในกรณีที่ผู้เข้าร่วมโครงการวิจัย  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ไม่สามารถให้คำยินยอมได้ด้วยตนเอง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ความเสี่ยงที่จะเกิดขึ้น ต้องไม่เกินไปกว่าความเสี่ยง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จากการตรวจร่างกาย หรือจิตใจสำหรับบุคคลนั้น</a:t>
            </a:r>
          </a:p>
          <a:p>
            <a:pPr>
              <a:buFont typeface="Arial" pitchFamily="34" charset="0"/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           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sz="2800" b="1" dirty="0" smtClean="0">
                <a:cs typeface="Cordia New" pitchFamily="34" charset="-34"/>
              </a:rPr>
              <a:t>                            </a:t>
            </a:r>
            <a:r>
              <a:rPr lang="en-US" b="1" dirty="0" smtClean="0">
                <a:cs typeface="Cordia New" pitchFamily="34" charset="-34"/>
              </a:rPr>
              <a:t>4.</a:t>
            </a:r>
            <a:r>
              <a:rPr lang="th-TH" sz="3600" b="1" dirty="0" smtClean="0"/>
              <a:t>หลักความยุติธรรม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การกระจายประโยชน์ และภาระ ในการเข้าร่วม         	   โครงการวิจัย จะต้องอยู่บนพื้นฐาน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- ของความยุติธรรม และมีความสมดุลย์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- มีหลักเกณฑ์ การคัดเลือกเข้า และคัดออก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โดยไม่คำนึงถึง เพศ เชื้อชาติ ศาสนา หรือ ฐานะ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                  </a:t>
            </a:r>
          </a:p>
          <a:p>
            <a:pPr>
              <a:buNone/>
            </a:pPr>
            <a:r>
              <a:rPr lang="en-US" sz="2400" dirty="0" smtClean="0"/>
              <a:t>                 1</a:t>
            </a:r>
            <a:r>
              <a:rPr lang="th-TH" sz="2400" dirty="0" smtClean="0"/>
              <a:t>. </a:t>
            </a:r>
            <a:r>
              <a:rPr lang="en-US" b="1" dirty="0" smtClean="0"/>
              <a:t>Respect for human dignity</a:t>
            </a:r>
          </a:p>
          <a:p>
            <a:pPr>
              <a:buNone/>
            </a:pPr>
            <a:r>
              <a:rPr lang="th-TH" b="1" dirty="0" smtClean="0"/>
              <a:t>                    ศักดิ์ศรีแห่งความเป็นมนุษย์ </a:t>
            </a:r>
          </a:p>
          <a:p>
            <a:pPr>
              <a:buNone/>
            </a:pPr>
            <a:r>
              <a:rPr lang="th-TH" b="1" dirty="0" smtClean="0"/>
              <a:t>                                หมายถึง </a:t>
            </a:r>
          </a:p>
          <a:p>
            <a:pPr>
              <a:buNone/>
            </a:pPr>
            <a:r>
              <a:rPr lang="th-TH" b="1" dirty="0" smtClean="0"/>
              <a:t>            ความมีคุณค่าในตัวตน มีความสามารถที่จะเลือก </a:t>
            </a:r>
          </a:p>
          <a:p>
            <a:pPr>
              <a:buNone/>
            </a:pPr>
            <a:r>
              <a:rPr lang="th-TH" b="1" dirty="0" smtClean="0"/>
              <a:t>            และมีความตั้งใจ ( เจตนา ) เป็นของตนเอง</a:t>
            </a:r>
          </a:p>
          <a:p>
            <a:pPr>
              <a:buNone/>
            </a:pPr>
            <a:r>
              <a:rPr lang="th-TH" b="1" dirty="0" smtClean="0"/>
              <a:t>            เป็นศักดิ์ศรีอันสูงส่ง เพื่อปกป้องสิทธิ์ของบุคคล </a:t>
            </a:r>
          </a:p>
          <a:p>
            <a:pPr>
              <a:buNone/>
            </a:pPr>
            <a:r>
              <a:rPr lang="th-TH" b="1" dirty="0" smtClean="0"/>
              <a:t>            ทั้งทางร่างกาย จิตใจ และความมั่นคงทางวัฒนธรรม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</a:t>
            </a:r>
            <a:r>
              <a:rPr lang="en-US" b="1" dirty="0" smtClean="0"/>
              <a:t>5. </a:t>
            </a:r>
            <a:r>
              <a:rPr lang="th-TH" b="1" dirty="0" smtClean="0"/>
              <a:t>ในกรณีที่มีการศึกษาวิจัย ในกลุ่มผู้ที่ต้องการ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การดูแลเป็นพิเศษ </a:t>
            </a:r>
            <a:r>
              <a:rPr lang="en-US" b="1" dirty="0" smtClean="0">
                <a:cs typeface="Cordia New" pitchFamily="34" charset="-34"/>
              </a:rPr>
              <a:t>(Vulnerable person)</a:t>
            </a:r>
            <a:r>
              <a:rPr lang="th-TH" b="1" dirty="0" smtClean="0"/>
              <a:t>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จำเป็นต้องมีข้อพิจารณาเพิ่มเติมดังนี้</a:t>
            </a:r>
          </a:p>
          <a:p>
            <a:pPr>
              <a:buFont typeface="Arial" pitchFamily="34" charset="0"/>
              <a:buNone/>
            </a:pP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lvl="1">
              <a:buFontTx/>
              <a:buChar char="-"/>
            </a:pPr>
            <a:endParaRPr lang="th-TH" sz="3200" b="1" dirty="0" smtClean="0"/>
          </a:p>
          <a:p>
            <a:pPr lvl="1">
              <a:buNone/>
            </a:pPr>
            <a:r>
              <a:rPr lang="th-TH" sz="3200" b="1" dirty="0" smtClean="0"/>
              <a:t>   - จะต้องแสดงเหตุผล อันจำเป็นที่หลีกเลี่ยงมิได้ </a:t>
            </a:r>
          </a:p>
          <a:p>
            <a:pPr lvl="1">
              <a:buNone/>
            </a:pPr>
            <a:r>
              <a:rPr lang="th-TH" sz="3200" b="1" dirty="0" smtClean="0"/>
              <a:t>     ที่จะต้องศึกษา ในประชากรกลุ่มเหล่านี้</a:t>
            </a:r>
            <a:endParaRPr lang="en-US" sz="3200" b="1" dirty="0" smtClean="0">
              <a:cs typeface="Cordia New" pitchFamily="34" charset="-34"/>
            </a:endParaRPr>
          </a:p>
          <a:p>
            <a:pPr lvl="1">
              <a:buNone/>
            </a:pPr>
            <a:r>
              <a:rPr lang="th-TH" sz="3200" b="1" dirty="0" smtClean="0"/>
              <a:t>   - จะต้องระมัดระวัง อันตรายที่จะเกิดขึ้น </a:t>
            </a:r>
          </a:p>
          <a:p>
            <a:pPr lvl="1">
              <a:buNone/>
            </a:pPr>
            <a:r>
              <a:rPr lang="th-TH" sz="3200" b="1" dirty="0" smtClean="0"/>
              <a:t>     ทั้งทางร่างกาย และจิตใจ โดยเฉพาะการวิจัยในเด็ก</a:t>
            </a:r>
            <a:endParaRPr lang="en-US" sz="3200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342900" lvl="1" indent="-342900">
              <a:buNone/>
            </a:pPr>
            <a:endParaRPr lang="th-TH" sz="3200" b="1" dirty="0" smtClean="0"/>
          </a:p>
          <a:p>
            <a:pPr marL="342900" lvl="1" indent="-342900">
              <a:buNone/>
            </a:pPr>
            <a:r>
              <a:rPr lang="th-TH" sz="3200" b="1" dirty="0" smtClean="0"/>
              <a:t>         </a:t>
            </a:r>
          </a:p>
          <a:p>
            <a:pPr marL="342900" lvl="1" indent="-342900">
              <a:buNone/>
            </a:pPr>
            <a:r>
              <a:rPr lang="th-TH" sz="3200" b="1" dirty="0" smtClean="0"/>
              <a:t>       - จะต้องเลือก วิธีการวิจัยที่เหมาะสม กับกลุ่มชนนั้นๆ</a:t>
            </a:r>
          </a:p>
          <a:p>
            <a:pPr lvl="1">
              <a:buNone/>
            </a:pPr>
            <a:r>
              <a:rPr lang="en-US" sz="3200" dirty="0" smtClean="0">
                <a:cs typeface="Cordia New" pitchFamily="34" charset="-34"/>
              </a:rPr>
              <a:t>  </a:t>
            </a:r>
            <a:r>
              <a:rPr lang="th-TH" sz="3200" dirty="0" smtClean="0">
                <a:cs typeface="Cordia New" pitchFamily="34" charset="-34"/>
              </a:rPr>
              <a:t>-</a:t>
            </a:r>
            <a:r>
              <a:rPr lang="th-TH" sz="3200" b="1" dirty="0" smtClean="0"/>
              <a:t> จะต้องมีข้อมูลความปลอดภัยอย่างเพียงพอ และ</a:t>
            </a:r>
          </a:p>
          <a:p>
            <a:pPr lvl="1">
              <a:buNone/>
            </a:pPr>
            <a:r>
              <a:rPr lang="th-TH" sz="3200" b="1" dirty="0" smtClean="0"/>
              <a:t>     แน่ชัด ต่อความปลอดภัยของทารกในครรภ์ และ</a:t>
            </a:r>
          </a:p>
          <a:p>
            <a:pPr lvl="1">
              <a:buNone/>
            </a:pPr>
            <a:r>
              <a:rPr lang="th-TH" sz="3200" b="1" dirty="0" smtClean="0"/>
              <a:t>     ไม่มีผลกระทบ ต่อทารกในครรภ์ ในกรณีของการศึกษา</a:t>
            </a:r>
          </a:p>
          <a:p>
            <a:pPr lvl="1">
              <a:buNone/>
            </a:pPr>
            <a:r>
              <a:rPr lang="th-TH" sz="3200" b="1" dirty="0" smtClean="0"/>
              <a:t>     ในหญิงตั้งครรภ์</a:t>
            </a:r>
            <a:endParaRPr lang="en-US" sz="3200" b="1" dirty="0" smtClean="0">
              <a:cs typeface="Cordia New" pitchFamily="34" charset="-34"/>
            </a:endParaRPr>
          </a:p>
          <a:p>
            <a:pPr marL="342900" lvl="1" indent="-342900">
              <a:buNone/>
            </a:pPr>
            <a:endParaRPr lang="en-US" sz="3200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lvl="1">
              <a:buFont typeface="Arial" pitchFamily="34" charset="0"/>
              <a:buNone/>
            </a:pPr>
            <a:endParaRPr lang="en-US" sz="3200" b="1" dirty="0" smtClean="0"/>
          </a:p>
          <a:p>
            <a:pPr lvl="1">
              <a:buNone/>
            </a:pPr>
            <a:r>
              <a:rPr lang="th-TH" sz="3200" b="1" dirty="0" smtClean="0"/>
              <a:t> - จะต้องได้รับความยินยอมจาก บิดามารดา  หรือ</a:t>
            </a:r>
          </a:p>
          <a:p>
            <a:pPr lvl="1">
              <a:buNone/>
            </a:pPr>
            <a:r>
              <a:rPr lang="th-TH" sz="3200" b="1" dirty="0" smtClean="0"/>
              <a:t>   ผู้แทนโดยชอบธรรมตามกฎหมาย  ในกรณีของ </a:t>
            </a:r>
          </a:p>
          <a:p>
            <a:pPr lvl="1">
              <a:buNone/>
            </a:pPr>
            <a:r>
              <a:rPr lang="th-TH" sz="3200" b="1" dirty="0" smtClean="0"/>
              <a:t>   ผู้เยาว์ ผู้ป่วยจิตเวช คนไร้ความสามารถ</a:t>
            </a:r>
            <a:endParaRPr lang="en-US" sz="3200" b="1" dirty="0" smtClean="0">
              <a:cs typeface="Cordia New" pitchFamily="34" charset="-34"/>
            </a:endParaRPr>
          </a:p>
          <a:p>
            <a:pPr lvl="1">
              <a:buNone/>
            </a:pPr>
            <a:r>
              <a:rPr lang="th-TH" sz="3200" b="1" dirty="0" smtClean="0"/>
              <a:t> - จะต้องแน่ใจว่า บิดามารดา หรือผู้แทนโดยชอบธรรม</a:t>
            </a:r>
          </a:p>
          <a:p>
            <a:pPr lvl="1">
              <a:buNone/>
            </a:pPr>
            <a:r>
              <a:rPr lang="th-TH" sz="3200" b="1" dirty="0" smtClean="0"/>
              <a:t>   ตามกฎหมาย ได้รับทราบข้อมูลการวิจัย อย่างครบถ้วน</a:t>
            </a:r>
            <a:endParaRPr lang="en-US" sz="3200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lvl="1">
              <a:buNone/>
            </a:pPr>
            <a:endParaRPr lang="th-TH" sz="3200" b="1" dirty="0" smtClean="0"/>
          </a:p>
          <a:p>
            <a:pPr lvl="1">
              <a:buNone/>
            </a:pPr>
            <a:r>
              <a:rPr lang="th-TH" sz="3200" b="1" dirty="0" smtClean="0"/>
              <a:t> - จะต้องเคารพ สิทธิของผู้เยาว์  และผู้ด้อยโอกาส </a:t>
            </a:r>
          </a:p>
          <a:p>
            <a:pPr lvl="1">
              <a:buNone/>
            </a:pPr>
            <a:r>
              <a:rPr lang="th-TH" sz="3200" b="1" dirty="0" smtClean="0"/>
              <a:t>    ในการสมัครใจเข้าร่วมโครงการวิจัย</a:t>
            </a:r>
            <a:endParaRPr lang="en-US" sz="3200" b="1" dirty="0" smtClean="0">
              <a:cs typeface="Cordia New" pitchFamily="34" charset="-34"/>
            </a:endParaRPr>
          </a:p>
          <a:p>
            <a:pPr lvl="1">
              <a:buNone/>
            </a:pPr>
            <a:r>
              <a:rPr lang="th-TH" sz="3200" b="1" dirty="0" smtClean="0"/>
              <a:t> - จะต้องแสดงให้เห็นว่า ผู้เข้าร่วม</a:t>
            </a:r>
            <a:r>
              <a:rPr lang="th-TH" sz="3200" b="1" dirty="0" smtClean="0"/>
              <a:t>โครงการวิจัย</a:t>
            </a:r>
          </a:p>
          <a:p>
            <a:pPr lvl="1">
              <a:buNone/>
            </a:pPr>
            <a:r>
              <a:rPr lang="th-TH" sz="3200" b="1" dirty="0" smtClean="0"/>
              <a:t> </a:t>
            </a:r>
            <a:r>
              <a:rPr lang="th-TH" sz="3200" b="1" dirty="0" smtClean="0"/>
              <a:t>  </a:t>
            </a:r>
            <a:r>
              <a:rPr lang="th-TH" sz="3200" b="1" dirty="0" smtClean="0"/>
              <a:t>มีอิสระอย่าง</a:t>
            </a:r>
            <a:r>
              <a:rPr lang="th-TH" sz="3200" b="1" dirty="0" smtClean="0"/>
              <a:t>แท้จริง ในการสมัครใจเข้าร่วมโครงการวิจัย </a:t>
            </a:r>
          </a:p>
          <a:p>
            <a:pPr lvl="1">
              <a:buFont typeface="Arial" pitchFamily="34" charset="0"/>
              <a:buNone/>
            </a:pPr>
            <a:r>
              <a:rPr lang="th-TH" sz="3200" b="1" dirty="0" smtClean="0"/>
              <a:t>   เช่น ในกรณีของการทำวิจัยในผู้ต้องโทษ ทหารเกณฑ์ </a:t>
            </a:r>
          </a:p>
          <a:p>
            <a:pPr lvl="1">
              <a:buFont typeface="Arial" pitchFamily="34" charset="0"/>
              <a:buNone/>
            </a:pPr>
            <a:r>
              <a:rPr lang="th-TH" sz="3200" b="1" dirty="0" smtClean="0"/>
              <a:t>   หรือผู้อพยพ</a:t>
            </a:r>
            <a:endParaRPr lang="en-US" sz="3200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 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 </a:t>
            </a:r>
          </a:p>
          <a:p>
            <a:pPr>
              <a:buFont typeface="Arial" pitchFamily="34" charset="0"/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lvl="1">
              <a:buNone/>
            </a:pPr>
            <a:endParaRPr lang="th-TH" sz="3200" b="1" dirty="0" smtClean="0"/>
          </a:p>
          <a:p>
            <a:pPr lvl="1">
              <a:buNone/>
            </a:pPr>
            <a:r>
              <a:rPr lang="th-TH" sz="3200" b="1" dirty="0" smtClean="0"/>
              <a:t>    - จะต้อง มีความระมัดระวังอันตราย และ</a:t>
            </a:r>
          </a:p>
          <a:p>
            <a:pPr lvl="1">
              <a:buNone/>
            </a:pPr>
            <a:r>
              <a:rPr lang="th-TH" sz="3200" b="1" dirty="0" smtClean="0"/>
              <a:t>      ป้องกันความลับอย่างเคร่งครัด </a:t>
            </a:r>
            <a:r>
              <a:rPr lang="th-TH" sz="3200" b="1" dirty="0" smtClean="0"/>
              <a:t>และ</a:t>
            </a:r>
          </a:p>
          <a:p>
            <a:pPr lvl="1">
              <a:buNone/>
            </a:pPr>
            <a:r>
              <a:rPr lang="th-TH" sz="3200" b="1" dirty="0" smtClean="0"/>
              <a:t> </a:t>
            </a:r>
            <a:r>
              <a:rPr lang="th-TH" sz="3200" b="1" dirty="0" smtClean="0"/>
              <a:t>     </a:t>
            </a:r>
            <a:r>
              <a:rPr lang="th-TH" sz="3200" b="1" dirty="0" smtClean="0"/>
              <a:t>ความชอบด้วย</a:t>
            </a:r>
            <a:r>
              <a:rPr lang="th-TH" sz="3200" b="1" dirty="0" smtClean="0"/>
              <a:t>กฎหมาย ในกรณีของการศึกษาในกลุ่ม  </a:t>
            </a:r>
          </a:p>
          <a:p>
            <a:pPr lvl="1">
              <a:buNone/>
            </a:pPr>
            <a:r>
              <a:rPr lang="th-TH" sz="3200" b="1" dirty="0" smtClean="0"/>
              <a:t>      ผู้มี</a:t>
            </a:r>
            <a:r>
              <a:rPr lang="th-TH" sz="3200" b="1" dirty="0" smtClean="0"/>
              <a:t>อาชีพที่ไม่</a:t>
            </a:r>
            <a:r>
              <a:rPr lang="th-TH" sz="3200" b="1" dirty="0" smtClean="0"/>
              <a:t>ชอบด้วยกฎหมาย หรือมีพฤติกรรมที่</a:t>
            </a:r>
          </a:p>
          <a:p>
            <a:pPr lvl="1">
              <a:buNone/>
            </a:pPr>
            <a:r>
              <a:rPr lang="th-TH" sz="3200" b="1" dirty="0" smtClean="0"/>
              <a:t>      ไม่ชอบด้วยกฎหมาย</a:t>
            </a:r>
            <a:endParaRPr lang="en-US" sz="3200" b="1" dirty="0" smtClean="0">
              <a:cs typeface="Cordia New" pitchFamily="34" charset="-34"/>
            </a:endParaRPr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 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eaLnBrk="1" hangingPunct="1">
              <a:buNone/>
            </a:pP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                        Nuremberg code	</a:t>
            </a: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		- </a:t>
            </a:r>
            <a:r>
              <a:rPr lang="th-TH" b="1" dirty="0" smtClean="0"/>
              <a:t>การเข้าร่วมโครงการวิจัย ต้องเกิดจากความสมัครใจ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		- </a:t>
            </a:r>
            <a:r>
              <a:rPr lang="th-TH" b="1" dirty="0" smtClean="0"/>
              <a:t>มีการลงนาม ในเอกสารยินยอมเข้าร่วมโครงการวิจัย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		- </a:t>
            </a:r>
            <a:r>
              <a:rPr lang="th-TH" b="1" dirty="0" smtClean="0"/>
              <a:t>มีการพิจารณา ถึงความเสี่ยง และประโยชน์ที่เกิดขึ้น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		- </a:t>
            </a:r>
            <a:r>
              <a:rPr lang="th-TH" b="1" dirty="0" smtClean="0"/>
              <a:t>อาสาสมัคร มีสิทธิ์ที่จะถอน</a:t>
            </a:r>
            <a:r>
              <a:rPr lang="th-TH" b="1" dirty="0" smtClean="0"/>
              <a:t>ตัวจากโครงการวิจัย               	  โดยไม่ถูกกำจัดสิทธิ ในการรักษาตามปกติ</a:t>
            </a:r>
            <a:r>
              <a:rPr lang="en-US" b="1" dirty="0" smtClean="0">
                <a:cs typeface="Cordia New" pitchFamily="34" charset="-34"/>
              </a:rPr>
              <a:t>  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	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-อาสาสมัคร ควรมีอิสระในการตัดสินใจอย่างเต็มที่                     	 โดยไม่อยู่ภายใต้อำนาจ หรืออิทธิพลใดๆ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	-ผลประโยชน์ของอาสาสมัครแต่ละคน มีความสำคัญ	 	 มากกว่าผลประโยชน์ต่อสังคม</a:t>
            </a:r>
            <a:r>
              <a:rPr lang="en-US" b="1" dirty="0" smtClean="0">
                <a:cs typeface="Cordia New" pitchFamily="34" charset="-34"/>
              </a:rPr>
              <a:t>                                                                                                        </a:t>
            </a:r>
            <a:r>
              <a:rPr lang="th-TH" b="1" dirty="0" smtClean="0"/>
              <a:t>	-อาสาสมัคร ที่เข้าร่วมโครงการวิจัยแต่ละคน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ต้องได้รับการรักษาที่ดีที่สุด เท่าที่มีในขณะนั้น 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92931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/>
              <a:t>    </a:t>
            </a:r>
            <a:r>
              <a:rPr lang="th-TH" sz="3600" b="1" dirty="0" smtClean="0"/>
              <a:t>ทำไมต้องมีการพิจารณา โครงการวิจัยด้านจริยธรรม</a:t>
            </a:r>
            <a:r>
              <a:rPr lang="th-TH" b="1" dirty="0" smtClean="0"/>
              <a:t>	- เนื่องจาก การทำวิจัยทางด้านคลินิก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เป็นการเก็บข้อมูล ที่ต้องกระทำสิ่งหนึ่งสิ่งใด ต่อร่างกาย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หรือจิตใจคน  ทำให้เกิดความเจ็บปวด รำคาญ    	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ถือว่า เป็นการกระทำ ละเมิดสิทธิของบุคคล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dirty="0" smtClean="0"/>
          </a:p>
          <a:p>
            <a:pPr>
              <a:buFont typeface="Arial" pitchFamily="34" charset="0"/>
              <a:buNone/>
            </a:pPr>
            <a:endParaRPr lang="th-TH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- เพื่อให้การศึกษาวิจัย ดำเนินไปโดยถูกต้อง                          	  ตามหลักวิชาการ                                                         	- ให้ความคุ้มครอง สิทธิของผู้ถูกวิจัย                              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sz="2800" dirty="0" smtClean="0"/>
              <a:t>2.</a:t>
            </a:r>
            <a:r>
              <a:rPr lang="th-TH" sz="2800" dirty="0" smtClean="0"/>
              <a:t> </a:t>
            </a:r>
            <a:r>
              <a:rPr lang="en-US" dirty="0" smtClean="0">
                <a:cs typeface="Cordia New" pitchFamily="34" charset="-34"/>
              </a:rPr>
              <a:t>Respect for </a:t>
            </a:r>
            <a:r>
              <a:rPr lang="en-US" b="1" dirty="0" smtClean="0"/>
              <a:t>free and informed consent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   หมายถึง </a:t>
            </a:r>
          </a:p>
          <a:p>
            <a:pPr>
              <a:buNone/>
            </a:pPr>
            <a:r>
              <a:rPr lang="th-TH" b="1" dirty="0" smtClean="0"/>
              <a:t>         - การขอรับความยินยอม ของบุคคล</a:t>
            </a:r>
          </a:p>
          <a:p>
            <a:pPr>
              <a:buNone/>
            </a:pPr>
            <a:r>
              <a:rPr lang="th-TH" b="1" dirty="0" smtClean="0"/>
              <a:t>           โดยการบอกกล่าว</a:t>
            </a:r>
          </a:p>
          <a:p>
            <a:pPr>
              <a:buNone/>
            </a:pPr>
            <a:r>
              <a:rPr lang="th-TH" b="1" dirty="0" smtClean="0"/>
              <a:t>         - กำหนดให้มีการขอคำยินยอม และ</a:t>
            </a:r>
          </a:p>
          <a:p>
            <a:pPr>
              <a:buNone/>
            </a:pPr>
            <a:r>
              <a:rPr lang="th-TH" b="1" dirty="0" smtClean="0"/>
              <a:t>           ความมีอิสระ ในการตัดสินใจ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28650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            </a:t>
            </a:r>
            <a:endParaRPr lang="th-TH" dirty="0" smtClean="0"/>
          </a:p>
          <a:p>
            <a:pPr>
              <a:buFont typeface="Arial" pitchFamily="34" charset="0"/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       </a:t>
            </a:r>
            <a:r>
              <a:rPr lang="th-TH" b="1" dirty="0" smtClean="0"/>
              <a:t>หน้าที่ของ</a:t>
            </a:r>
            <a:r>
              <a:rPr lang="en-US" b="1" dirty="0" smtClean="0">
                <a:cs typeface="Cordia New" pitchFamily="34" charset="-34"/>
              </a:rPr>
              <a:t> Ethics Committee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</a:t>
            </a:r>
            <a:r>
              <a:rPr lang="th-TH" b="1" dirty="0" smtClean="0"/>
              <a:t>1. เป็นเสมือนตัวแทนของอาสาสมัคร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</a:t>
            </a:r>
            <a:r>
              <a:rPr lang="th-TH" b="1" dirty="0" smtClean="0"/>
              <a:t>2. ให้คำแนะนำ เกี่ยวกับการกำหนดหลักเกณฑ์</a:t>
            </a:r>
            <a:r>
              <a:rPr lang="en-US" b="1" dirty="0" smtClean="0">
                <a:cs typeface="Cordia New" pitchFamily="34" charset="-34"/>
              </a:rPr>
              <a:t>	   </a:t>
            </a:r>
            <a:r>
              <a:rPr lang="th-TH" b="1" dirty="0" smtClean="0"/>
              <a:t> 	    วิธีการ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และเงื่อนไข ในการทดลอง</a:t>
            </a:r>
            <a:r>
              <a:rPr lang="en-US" b="1" dirty="0" smtClean="0">
                <a:cs typeface="Cordia New" pitchFamily="34" charset="-34"/>
              </a:rPr>
              <a:t>                   	</a:t>
            </a:r>
            <a:endParaRPr lang="th-TH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th-TH" b="1" dirty="0" smtClean="0">
                <a:cs typeface="Cordia New" pitchFamily="34" charset="-34"/>
              </a:rPr>
              <a:t>          </a:t>
            </a:r>
            <a:r>
              <a:rPr lang="th-TH" b="1" dirty="0" smtClean="0"/>
              <a:t>3. ให้ความเห็นชอบ ในการอนุญาต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การทดลอง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ต่ออาสาสมัคร</a:t>
            </a:r>
            <a:endParaRPr lang="en-US" b="1" dirty="0" smtClean="0"/>
          </a:p>
          <a:p>
            <a:pPr>
              <a:buNone/>
            </a:pPr>
            <a:r>
              <a:rPr lang="en-US" b="1" dirty="0" smtClean="0">
                <a:cs typeface="Cordia New" pitchFamily="34" charset="-34"/>
              </a:rPr>
              <a:t> </a:t>
            </a:r>
            <a:r>
              <a:rPr lang="th-TH" b="1" dirty="0" smtClean="0"/>
              <a:t>         4.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พิจารณาการศึกษาวิจัยในคน  ให้มีความเสี่ยงต่ำ                     	    เพียงเพื่อต้องการเก็บข้อมูล ให้ครบถ้วน 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</a:t>
            </a:r>
            <a:r>
              <a:rPr lang="en-US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 </a:t>
            </a:r>
            <a:r>
              <a:rPr lang="en-US" b="1" dirty="0" smtClean="0">
                <a:cs typeface="Cordia New" pitchFamily="34" charset="-34"/>
              </a:rPr>
              <a:t>	</a:t>
            </a:r>
          </a:p>
          <a:p>
            <a:endParaRPr lang="en-US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dirty="0" smtClean="0"/>
              <a:t>      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5. พิจารณารายงานผู้ป่วย  </a:t>
            </a:r>
            <a:r>
              <a:rPr lang="en-US" b="1" dirty="0" smtClean="0">
                <a:cs typeface="Cordia New" pitchFamily="34" charset="-34"/>
              </a:rPr>
              <a:t>( Case Report )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6. พิจารณาการศึกษาวิจัย ที่เกี่ยวข้องกับเวชระเบียน              	หรือสิ่งส่งตรวจจากร่างกายมนุษย์ ที่ไม่รบกวน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อาสาสมัคร มากเกินความจำเป็น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7. ให้ความเห็นชอบ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ในการเพิกถอนการอนุญาต</a:t>
            </a:r>
            <a:r>
              <a:rPr lang="en-US" b="1" dirty="0" smtClean="0">
                <a:cs typeface="Cordia New" pitchFamily="34" charset="-34"/>
              </a:rPr>
              <a:t>            	</a:t>
            </a:r>
            <a:r>
              <a:rPr lang="th-TH" b="1" dirty="0" smtClean="0"/>
              <a:t>การทดลอง ของอาสาสมัคร                                     	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Journal of Clinical Research Best Practices</a:t>
            </a:r>
          </a:p>
          <a:p>
            <a:pPr>
              <a:buNone/>
            </a:pPr>
            <a:r>
              <a:rPr lang="en-US" b="1" dirty="0" smtClean="0"/>
              <a:t>           </a:t>
            </a:r>
          </a:p>
          <a:p>
            <a:pPr>
              <a:buNone/>
            </a:pPr>
            <a:r>
              <a:rPr lang="en-US" b="1" dirty="0" smtClean="0"/>
              <a:t>         Voluntary Withdrawal of Consent</a:t>
            </a:r>
          </a:p>
          <a:p>
            <a:pPr>
              <a:buNone/>
            </a:pPr>
            <a:r>
              <a:rPr lang="en-US" dirty="0" smtClean="0"/>
              <a:t>         “Voluntary withdrawal of consent” </a:t>
            </a:r>
          </a:p>
          <a:p>
            <a:pPr>
              <a:buNone/>
            </a:pPr>
            <a:r>
              <a:rPr lang="en-US" dirty="0" smtClean="0"/>
              <a:t>    is the technical term for a study subject deciding to drop out of  a clinical study.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Clinical study subjects have </a:t>
            </a:r>
            <a:r>
              <a:rPr lang="en-US" dirty="0" smtClean="0">
                <a:solidFill>
                  <a:srgbClr val="FF0000"/>
                </a:solidFill>
              </a:rPr>
              <a:t>the right to withdraw from a study at any time and for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any reason, or no reason at all. </a:t>
            </a:r>
          </a:p>
          <a:p>
            <a:pPr>
              <a:buNone/>
            </a:pPr>
            <a:r>
              <a:rPr lang="en-US" dirty="0" smtClean="0"/>
              <a:t>        There is </a:t>
            </a:r>
            <a:r>
              <a:rPr lang="en-US" dirty="0" smtClean="0">
                <a:solidFill>
                  <a:srgbClr val="FF0000"/>
                </a:solidFill>
              </a:rPr>
              <a:t>no legal requirement </a:t>
            </a:r>
            <a:r>
              <a:rPr lang="en-US" dirty="0" smtClean="0"/>
              <a:t>for subjects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to communicate their withdrawal in writing.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In fact, they have the right to be inconsiderate, just stop coming to visits, and let the site deduce that they have withdrawn.</a:t>
            </a:r>
            <a:endParaRPr lang="th-TH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dirty="0" smtClean="0"/>
              <a:t>                    Michigan State University</a:t>
            </a:r>
            <a:endParaRPr lang="en-US" sz="2800" dirty="0" smtClean="0"/>
          </a:p>
          <a:p>
            <a:pPr>
              <a:buNone/>
            </a:pPr>
            <a:r>
              <a:rPr lang="en-US" sz="2800" b="1" dirty="0" smtClean="0"/>
              <a:t>             Human Research Protection Program</a:t>
            </a:r>
          </a:p>
          <a:p>
            <a:pPr>
              <a:buNone/>
            </a:pPr>
            <a:r>
              <a:rPr lang="en-US" dirty="0" smtClean="0"/>
              <a:t>    If a subject withdraws from the interventional portion of the study and does not consent to continued follow-up </a:t>
            </a:r>
            <a:r>
              <a:rPr lang="en-US" dirty="0" smtClean="0">
                <a:solidFill>
                  <a:srgbClr val="FF0000"/>
                </a:solidFill>
              </a:rPr>
              <a:t>the investigator must not access the subject’s medical record or other confidential records for research purposes. 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However, an investigator </a:t>
            </a:r>
            <a:r>
              <a:rPr lang="en-US" dirty="0" smtClean="0">
                <a:solidFill>
                  <a:srgbClr val="FF0000"/>
                </a:solidFill>
              </a:rPr>
              <a:t>may review study data related to the subject collected prior to the subject’s withdrawal from the study </a:t>
            </a:r>
            <a:r>
              <a:rPr lang="en-US" dirty="0" smtClean="0"/>
              <a:t>and may </a:t>
            </a:r>
            <a:r>
              <a:rPr lang="en-US" dirty="0" smtClean="0">
                <a:solidFill>
                  <a:srgbClr val="FF0000"/>
                </a:solidFill>
              </a:rPr>
              <a:t>access public records to establish survival status  etc.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2150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h-TH" sz="4000" b="1" dirty="0" smtClean="0"/>
              <a:t> </a:t>
            </a:r>
          </a:p>
          <a:p>
            <a:pPr eaLnBrk="1" hangingPunct="1">
              <a:buFontTx/>
              <a:buNone/>
            </a:pPr>
            <a:r>
              <a:rPr lang="th-TH" sz="4000" b="1" dirty="0" smtClean="0"/>
              <a:t>      </a:t>
            </a:r>
            <a:r>
              <a:rPr lang="th-TH" b="1" dirty="0" smtClean="0"/>
              <a:t>พระราชบัญญัติว่าด้วยข้อสัญญาที่ไม่เป็นธรรมพ.ศ.๒๕๔๐</a:t>
            </a:r>
          </a:p>
          <a:p>
            <a:pPr>
              <a:buNone/>
            </a:pPr>
            <a:r>
              <a:rPr lang="th-TH" b="1" dirty="0" smtClean="0"/>
              <a:t>                                    มาตรา ๘  </a:t>
            </a:r>
          </a:p>
          <a:p>
            <a:pPr eaLnBrk="1" hangingPunct="1">
              <a:buFontTx/>
              <a:buNone/>
            </a:pPr>
            <a:r>
              <a:rPr lang="th-TH" b="1" dirty="0" smtClean="0"/>
              <a:t>          - ข้อตกลง ประกาศ หรือคำแจ้งความ</a:t>
            </a:r>
            <a:r>
              <a:rPr lang="th-TH" b="1" dirty="0" smtClean="0">
                <a:solidFill>
                  <a:srgbClr val="FF0000"/>
                </a:solidFill>
              </a:rPr>
              <a:t>ที่ได้ทำไว้ล่วงหน้า</a:t>
            </a:r>
            <a:r>
              <a:rPr lang="en-US" b="1" dirty="0" smtClean="0">
                <a:cs typeface="Cordia New" pitchFamily="34" charset="-34"/>
              </a:rPr>
              <a:t>	</a:t>
            </a:r>
            <a:r>
              <a:rPr lang="th-TH" b="1" dirty="0" smtClean="0"/>
              <a:t>- เพื่อยกเว้น หรือจำกัดความรับผิด เพื่อละเมิด</a:t>
            </a:r>
            <a:r>
              <a:rPr lang="en-US" b="1" dirty="0" smtClean="0">
                <a:cs typeface="Cordia New" pitchFamily="34" charset="-34"/>
              </a:rPr>
              <a:t>	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 - อันเกิดจากการกระทำโดยจงใจ หรือประมาทเลินเล่อ	- จะนำมาอ้าง เป็นข้อยกเว้น หรือจำกัดความรับผิดไม่ได้</a:t>
            </a:r>
          </a:p>
          <a:p>
            <a:pPr eaLnBrk="1" hangingPunct="1">
              <a:buFontTx/>
              <a:buNone/>
            </a:pPr>
            <a:r>
              <a:rPr lang="th-TH" sz="3600" b="1" dirty="0" smtClean="0"/>
              <a:t>                            </a:t>
            </a:r>
            <a:endParaRPr lang="th-TH" b="1" dirty="0" smtClean="0"/>
          </a:p>
          <a:p>
            <a:pPr eaLnBrk="1" hangingPunct="1">
              <a:buFontTx/>
              <a:buNone/>
            </a:pPr>
            <a:r>
              <a:rPr lang="th-TH" b="1" dirty="0" smtClean="0"/>
              <a:t>             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</a:t>
            </a:r>
            <a:endParaRPr lang="th-TH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sz="4000" b="1" dirty="0" smtClean="0">
                <a:cs typeface="Cordia New" pitchFamily="34" charset="-34"/>
              </a:rPr>
              <a:t>         </a:t>
            </a:r>
            <a:r>
              <a:rPr lang="th-TH" sz="4000" b="1" dirty="0" smtClean="0"/>
              <a:t>ประมวลกฎหมายวิธีพิจารณาความแพ่ง</a:t>
            </a:r>
            <a:endParaRPr lang="en-US" sz="4000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>
                <a:cs typeface="Cordia New" pitchFamily="34" charset="-34"/>
              </a:rPr>
              <a:t>                                 </a:t>
            </a:r>
            <a:r>
              <a:rPr lang="th-TH" b="1" dirty="0" smtClean="0"/>
              <a:t>มาตรา ๑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 ในประมวลกฎหมายนี้ ถ้าข้อความมิได้แสดงให้  	          	    เห็นเป็นอย่างอื่น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eaLnBrk="1" hangingPunct="1">
              <a:buNone/>
            </a:pP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>
                <a:cs typeface="Cordia New" pitchFamily="34" charset="-34"/>
              </a:rPr>
              <a:t>           </a:t>
            </a:r>
            <a:r>
              <a:rPr lang="th-TH" sz="3600" b="1" dirty="0" smtClean="0"/>
              <a:t>(๑๒) </a:t>
            </a:r>
            <a:r>
              <a:rPr lang="en-US" sz="3600" b="1" dirty="0" smtClean="0"/>
              <a:t>“</a:t>
            </a:r>
            <a:r>
              <a:rPr lang="th-TH" sz="3600" b="1" dirty="0" smtClean="0"/>
              <a:t>บุคคลผู้ไร้ความสามารถ</a:t>
            </a:r>
            <a:r>
              <a:rPr lang="en-US" sz="3600" b="1" dirty="0" smtClean="0"/>
              <a:t>”</a:t>
            </a:r>
            <a:endParaRPr lang="th-TH" sz="3600" b="1" dirty="0" smtClean="0"/>
          </a:p>
          <a:p>
            <a:pPr eaLnBrk="1" hangingPunct="1">
              <a:buNone/>
            </a:pPr>
            <a:r>
              <a:rPr lang="th-TH" b="1" dirty="0" smtClean="0"/>
              <a:t> 	                         หมายความว่า</a:t>
            </a:r>
          </a:p>
          <a:p>
            <a:pPr eaLnBrk="1" hangingPunct="1">
              <a:buNone/>
            </a:pPr>
            <a:r>
              <a:rPr lang="th-TH" b="1" dirty="0" smtClean="0"/>
              <a:t>             - บุคคลใดๆ ซึ่งไม่มีความสามารถตามกฎหมาย หรือ   	   - ความสามารถ ถูกจำกัดโดยบทบัญญัติ 	     </a:t>
            </a:r>
          </a:p>
          <a:p>
            <a:pPr eaLnBrk="1" hangingPunct="1">
              <a:buNone/>
            </a:pPr>
            <a:r>
              <a:rPr lang="th-TH" b="1" dirty="0" smtClean="0"/>
              <a:t>               แห่งประมวลกฎหมายแพ่งและพาณิชย์	     </a:t>
            </a:r>
          </a:p>
          <a:p>
            <a:pPr eaLnBrk="1" hangingPunct="1">
              <a:buNone/>
            </a:pPr>
            <a:r>
              <a:rPr lang="th-TH" b="1" dirty="0" smtClean="0"/>
              <a:t>               ว่าด้วยความสามารถ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th-TH" b="1" dirty="0" smtClean="0"/>
              <a:t> 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3.</a:t>
            </a:r>
            <a:r>
              <a:rPr lang="th-TH" dirty="0" smtClean="0"/>
              <a:t> </a:t>
            </a:r>
            <a:r>
              <a:rPr lang="en-US" b="1" dirty="0" smtClean="0"/>
              <a:t>Respects for vulnerable persons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สำหรับกลุ่มบุคคลที่ เปราะบาง และด้อยความสามารถ</a:t>
            </a:r>
          </a:p>
          <a:p>
            <a:pPr>
              <a:buNone/>
            </a:pPr>
            <a:r>
              <a:rPr lang="th-TH" b="1" dirty="0" smtClean="0"/>
              <a:t>            ทางร่างกาย และ</a:t>
            </a:r>
            <a:r>
              <a:rPr lang="en-US" b="1" dirty="0" smtClean="0"/>
              <a:t>/</a:t>
            </a:r>
            <a:r>
              <a:rPr lang="th-TH" b="1" dirty="0" smtClean="0"/>
              <a:t>หรือ ด้อยความสามารถ </a:t>
            </a:r>
          </a:p>
          <a:p>
            <a:pPr>
              <a:buNone/>
            </a:pPr>
            <a:r>
              <a:rPr lang="th-TH" b="1" dirty="0" smtClean="0"/>
              <a:t>            </a:t>
            </a:r>
            <a:r>
              <a:rPr lang="th-TH" b="1" dirty="0" smtClean="0"/>
              <a:t>ใน</a:t>
            </a:r>
            <a:r>
              <a:rPr lang="th-TH" b="1" dirty="0" smtClean="0"/>
              <a:t>การตัดสินใจ เช่น เด็ก ผู้ถูกคุมขัง เป็นต้น 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</a:t>
            </a:r>
            <a:endParaRPr lang="th-TH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                                                                                            	   </a:t>
            </a:r>
            <a:r>
              <a:rPr lang="th-TH" sz="4000" b="1" dirty="0" smtClean="0"/>
              <a:t>(๑๓) “ผู้แทนโดยชอบธรรม”</a:t>
            </a:r>
            <a:r>
              <a:rPr lang="en-US" sz="4000" b="1" dirty="0" smtClean="0">
                <a:cs typeface="Cordia New" pitchFamily="34" charset="-34"/>
              </a:rPr>
              <a:t> </a:t>
            </a:r>
            <a:endParaRPr lang="th-TH" sz="4000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sz="4000" b="1" dirty="0" smtClean="0">
                <a:cs typeface="Cordia New" pitchFamily="34" charset="-34"/>
              </a:rPr>
              <a:t>                   </a:t>
            </a:r>
            <a:r>
              <a:rPr lang="th-TH" b="1" dirty="0" smtClean="0"/>
              <a:t>หมายความว่า 	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- บุคคล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ซึ่งตามกฎหมาย มีสิทธิที่จะทำการแทน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	        บุคคลผู้ไร้ความสามารถ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	      - หรือเป็นบุคคล ที่จะต้องให้คำอนุญาต หรือให้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ความยินยอม</a:t>
            </a:r>
            <a:r>
              <a:rPr lang="en-US" b="1" dirty="0" smtClean="0">
                <a:cs typeface="Cordia New" pitchFamily="34" charset="-34"/>
              </a:rPr>
              <a:t> </a:t>
            </a:r>
            <a:r>
              <a:rPr lang="th-TH" b="1" dirty="0" smtClean="0"/>
              <a:t>แก่ผู้ไร้ความสามารถ	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	      - ในอันที่จะกระทำการ อย่างใดอย่างหนึ่ง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05472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sz="4000" b="1" dirty="0" smtClean="0"/>
              <a:t>            ประมวลกฎหมายแพ่งและพาณิชย์</a:t>
            </a:r>
            <a:endParaRPr lang="en-US" sz="4000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                    มาตรา ๙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  เมื่อมีกิจการอันใด ซึ่งกฎหมายบังคับให้ทำเป็นหนังสือ	  หนังสือนั้น ต้องลงลายมือชื่อของบุคคลนั้น</a:t>
            </a:r>
          </a:p>
          <a:p>
            <a:pPr eaLnBrk="1" hangingPunct="1">
              <a:buNone/>
            </a:pPr>
            <a:r>
              <a:rPr lang="th-TH" b="1" dirty="0" smtClean="0"/>
              <a:t>               การลง ลายพิมพ์นิ้วมือ แกงได ตราประทับ หรือ</a:t>
            </a:r>
          </a:p>
          <a:p>
            <a:pPr eaLnBrk="1" hangingPunct="1">
              <a:buNone/>
            </a:pPr>
            <a:r>
              <a:rPr lang="th-TH" b="1" dirty="0" smtClean="0"/>
              <a:t>           เครื่องหมายอื่น เมื่อมีพยานลงลายมือชื่อรับรองไว้ด้วย  	 </a:t>
            </a:r>
            <a:r>
              <a:rPr lang="th-TH" sz="4000" b="1" dirty="0" smtClean="0">
                <a:solidFill>
                  <a:srgbClr val="FF0000"/>
                </a:solidFill>
              </a:rPr>
              <a:t>สองคนแล้ว </a:t>
            </a:r>
            <a:r>
              <a:rPr lang="th-TH" b="1" dirty="0" smtClean="0"/>
              <a:t>ให้ถือเสมอกับลงลายมือชื่อ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th-TH" b="1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b="1" dirty="0" smtClean="0"/>
              <a:t>           </a:t>
            </a:r>
            <a:r>
              <a:rPr lang="th-TH" sz="4000" b="1" dirty="0" smtClean="0"/>
              <a:t>หมวด</a:t>
            </a:r>
            <a:r>
              <a:rPr lang="th-TH" sz="4800" b="1" dirty="0" smtClean="0"/>
              <a:t>๓</a:t>
            </a:r>
            <a:r>
              <a:rPr lang="en-US" sz="4000" b="1" dirty="0" smtClean="0"/>
              <a:t> </a:t>
            </a:r>
            <a:r>
              <a:rPr lang="th-TH" sz="4000" b="1" dirty="0" smtClean="0"/>
              <a:t>สิทธิและเสรีภาพของชนชาวไทย</a:t>
            </a:r>
            <a:r>
              <a:rPr lang="th-TH" dirty="0" smtClean="0"/>
              <a:t>	 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b="1" dirty="0" smtClean="0"/>
              <a:t>                    ส่วนที่ ๓</a:t>
            </a:r>
            <a:r>
              <a:rPr lang="en-US" b="1" dirty="0" smtClean="0"/>
              <a:t> </a:t>
            </a:r>
            <a:r>
              <a:rPr lang="th-TH" b="1" dirty="0" smtClean="0"/>
              <a:t>สิทธิและเสรีภาพส่วนบุคคล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 </a:t>
            </a:r>
            <a:r>
              <a:rPr lang="th-TH" b="1" dirty="0" smtClean="0"/>
              <a:t>	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endParaRPr lang="th-TH" sz="4000" b="1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sz="4000" b="1" dirty="0" smtClean="0"/>
              <a:t>                       มาตรา ๓๕    	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b="1" dirty="0" smtClean="0"/>
              <a:t>          - สิทธิของบุคคล ในครอบครัว เกียรติยศ  ชื่อเสียง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b="1" dirty="0" smtClean="0"/>
              <a:t>            ความเป็นอยู่ส่วนตัว	      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h-TH" b="1" dirty="0" smtClean="0"/>
              <a:t>          - ย่อมได้รับความคุ้มครอง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	                                                                                               	- การกล่าวหรือไขข่าวแพร่หลาย ซึ่งข้อความ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หรือภาพ ไปยังสาธารณชน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- อันเป็นการละเมิด หรือ กระทบถึงสิทธิของบุคคล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  ในความเป็นอยู่ส่วนตัว               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h-TH" b="1" dirty="0" smtClean="0"/>
              <a:t>          - จะกระทำมิได้ เว้นแต่กรณีที่เป็นประโยชน์ต่อสาธารณะ</a:t>
            </a:r>
            <a:endParaRPr 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    </a:t>
            </a:r>
            <a:r>
              <a:rPr lang="th-TH" b="1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th-TH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/>
              <a:t>	           บุคคลย่อมมีสิทธิ ได้รับความคุ้มครอง </a:t>
            </a:r>
          </a:p>
          <a:p>
            <a:pPr>
              <a:buNone/>
            </a:pPr>
            <a:r>
              <a:rPr lang="th-TH" b="1" dirty="0" smtClean="0"/>
              <a:t>            จากการแสวงประโยชน์ โดยมิชอบจากข้อมูลส่วนบุคคล </a:t>
            </a:r>
          </a:p>
          <a:p>
            <a:pPr>
              <a:buNone/>
            </a:pPr>
            <a:r>
              <a:rPr lang="th-TH" b="1" dirty="0" smtClean="0"/>
              <a:t>            ที่เกี่ยวกับตน ตามที่กฎหมายบัญญัติ</a:t>
            </a:r>
            <a:endParaRPr lang="th-TH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sz="3600" b="1" dirty="0" smtClean="0"/>
              <a:t>    </a:t>
            </a:r>
          </a:p>
          <a:p>
            <a:pPr>
              <a:buNone/>
            </a:pPr>
            <a:endParaRPr lang="th-TH" sz="3600" b="1" dirty="0" smtClean="0"/>
          </a:p>
          <a:p>
            <a:pPr>
              <a:buNone/>
            </a:pPr>
            <a:r>
              <a:rPr lang="th-TH" sz="3600" b="1" dirty="0" smtClean="0"/>
              <a:t>     พระราชบัญญัติข้อมูลข่าวสารของราชการพ.ศ. ๒๕๔๐</a:t>
            </a:r>
            <a:endParaRPr lang="en-US" sz="3600" dirty="0" smtClean="0"/>
          </a:p>
          <a:p>
            <a:pPr>
              <a:buNone/>
            </a:pPr>
            <a:r>
              <a:rPr lang="th-TH" b="1" dirty="0" smtClean="0"/>
              <a:t>                     มาตรา ๔  ในพระราชบัญญัตินี้</a:t>
            </a:r>
          </a:p>
          <a:p>
            <a:pPr>
              <a:buFontTx/>
              <a:buChar char="-"/>
            </a:pPr>
            <a:endParaRPr lang="th-TH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          “</a:t>
            </a:r>
            <a:r>
              <a:rPr lang="th-TH" b="1" dirty="0" smtClean="0"/>
              <a:t>ข้อมูลข่าวสารของราชการ</a:t>
            </a:r>
            <a:r>
              <a:rPr lang="en-US" b="1" dirty="0" smtClean="0"/>
              <a:t>”</a:t>
            </a:r>
          </a:p>
          <a:p>
            <a:pPr>
              <a:buNone/>
            </a:pPr>
            <a:r>
              <a:rPr lang="th-TH" b="1" dirty="0" smtClean="0"/>
              <a:t>                                หมายความว่า</a:t>
            </a:r>
          </a:p>
          <a:p>
            <a:pPr>
              <a:buNone/>
            </a:pPr>
            <a:r>
              <a:rPr lang="th-TH" b="1" dirty="0" smtClean="0"/>
              <a:t>          - ข้อมูลข่าวสาร ที่อยู่ในความครอบครอง หรือควบคุม</a:t>
            </a:r>
          </a:p>
          <a:p>
            <a:pPr>
              <a:buNone/>
            </a:pPr>
            <a:r>
              <a:rPr lang="th-TH" b="1" dirty="0" smtClean="0"/>
              <a:t>            ดูแล ของหน่วยงานของรัฐ ไม่ว่าจะเป็นข้อมูลข่าวสาร  	  เกี่ยวกับ การดำเนินงานของรัฐ  หรือข้อมูลข่าวสาร</a:t>
            </a:r>
          </a:p>
          <a:p>
            <a:pPr>
              <a:buNone/>
            </a:pPr>
            <a:r>
              <a:rPr lang="th-TH" b="1" dirty="0" smtClean="0"/>
              <a:t>            เกี่ยวกับเอกชน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th-TH" b="1" dirty="0" smtClean="0"/>
              <a:t>              </a:t>
            </a:r>
            <a:endParaRPr lang="en-US" b="1" dirty="0" smtClean="0"/>
          </a:p>
          <a:p>
            <a:pPr>
              <a:buNone/>
            </a:pPr>
            <a:r>
              <a:rPr lang="en-US" sz="4000" b="1" dirty="0" smtClean="0"/>
              <a:t>            “</a:t>
            </a:r>
            <a:r>
              <a:rPr lang="th-TH" sz="4000" b="1" dirty="0" smtClean="0"/>
              <a:t>ข้อมูลข่าวสารส่วนบุคคล </a:t>
            </a:r>
            <a:r>
              <a:rPr lang="en-US" sz="4000" b="1" dirty="0" smtClean="0"/>
              <a:t>”</a:t>
            </a:r>
            <a:r>
              <a:rPr lang="th-TH" sz="4000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                   หมายความว่า                              	</a:t>
            </a:r>
          </a:p>
          <a:p>
            <a:pPr>
              <a:buNone/>
            </a:pPr>
            <a:r>
              <a:rPr lang="th-TH" b="1" dirty="0" smtClean="0"/>
              <a:t>           - ข้อมูลข่าวสาร เกี่ยวกับสิ่งเฉพาะตัวของบุคคล    	  </a:t>
            </a:r>
          </a:p>
          <a:p>
            <a:pPr>
              <a:buNone/>
            </a:pPr>
            <a:r>
              <a:rPr lang="th-TH" b="1" dirty="0" smtClean="0"/>
              <a:t>             เช่น การศึกษา </a:t>
            </a:r>
            <a:r>
              <a:rPr lang="th-TH" sz="3600" b="1" dirty="0" smtClean="0"/>
              <a:t>ประวัติสุขภาพ </a:t>
            </a:r>
            <a:r>
              <a:rPr lang="th-TH" b="1" dirty="0" smtClean="0"/>
              <a:t>	</a:t>
            </a:r>
          </a:p>
          <a:p>
            <a:pPr>
              <a:buNone/>
            </a:pPr>
            <a:r>
              <a:rPr lang="th-TH" b="1" dirty="0" smtClean="0"/>
              <a:t>           - บรรดาที่มี ชื่อของผู้นั้น หรือมีเลขหมาย รหัส 	</a:t>
            </a:r>
          </a:p>
          <a:p>
            <a:pPr>
              <a:buNone/>
            </a:pPr>
            <a:r>
              <a:rPr lang="th-TH" b="1" dirty="0" smtClean="0"/>
              <a:t>             และให้หมายความรวมถึง ข้อมูลข่าวสาร          	  </a:t>
            </a:r>
          </a:p>
          <a:p>
            <a:pPr>
              <a:buNone/>
            </a:pPr>
            <a:r>
              <a:rPr lang="th-TH" b="1" dirty="0" smtClean="0"/>
              <a:t>             เกี่ยวกับสิ่งเฉพาะตัว ของผู้ที่ถึงแก่กรรมแล้วด้วย</a:t>
            </a:r>
            <a:endParaRPr lang="en-US" b="1" dirty="0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endParaRPr lang="en-US" dirty="0" smtClean="0"/>
          </a:p>
          <a:p>
            <a:pPr>
              <a:buFont typeface="Arial" charset="0"/>
              <a:buNone/>
            </a:pPr>
            <a:r>
              <a:rPr lang="th-TH" b="1" dirty="0" smtClean="0"/>
              <a:t>                                  มาตรา ๒๔  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            - หน่วยงานของรัฐ จะเปิดเผยข้อมูลข่าวสารส่วนบุคคล         	    ที่อยู่ในความควบคุมดูแลของตน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		  - โดยปราศจาก</a:t>
            </a:r>
            <a:r>
              <a:rPr lang="th-TH" b="1" dirty="0" smtClean="0">
                <a:solidFill>
                  <a:srgbClr val="FF0000"/>
                </a:solidFill>
              </a:rPr>
              <a:t>ความ</a:t>
            </a:r>
            <a:r>
              <a:rPr lang="th-TH" b="1" dirty="0" smtClean="0">
                <a:solidFill>
                  <a:srgbClr val="FF0000"/>
                </a:solidFill>
              </a:rPr>
              <a:t>ยินยอมเป็น</a:t>
            </a:r>
            <a:r>
              <a:rPr lang="th-TH" b="1" dirty="0" smtClean="0">
                <a:solidFill>
                  <a:srgbClr val="FF0000"/>
                </a:solidFill>
              </a:rPr>
              <a:t>หนังสือ           </a:t>
            </a:r>
            <a:r>
              <a:rPr lang="th-TH" sz="3600" b="1" dirty="0" smtClean="0"/>
              <a:t>	        	   </a:t>
            </a:r>
            <a:r>
              <a:rPr lang="th-TH" b="1" dirty="0" smtClean="0"/>
              <a:t>ของเจ้าของข้อมูลที่ให้ไว้ล่วงหน้า </a:t>
            </a:r>
            <a:r>
              <a:rPr lang="th-TH" b="1" dirty="0" smtClean="0"/>
              <a:t>หรือ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   </a:t>
            </a:r>
            <a:r>
              <a:rPr lang="th-TH" b="1" dirty="0" smtClean="0"/>
              <a:t>ในขณะ</a:t>
            </a:r>
            <a:r>
              <a:rPr lang="th-TH" b="1" dirty="0" smtClean="0"/>
              <a:t>นั้นมิได้</a:t>
            </a:r>
          </a:p>
          <a:p>
            <a:pPr>
              <a:buFont typeface="Arial" charset="0"/>
              <a:buNone/>
            </a:pPr>
            <a:r>
              <a:rPr lang="th-TH" b="1" dirty="0" smtClean="0"/>
              <a:t>            - เว้นแต่เป็นการเปิดเผย ดังต่อไปนี้</a:t>
            </a:r>
            <a:endParaRPr lang="en-US" b="1" dirty="0" smtClean="0"/>
          </a:p>
          <a:p>
            <a:pPr>
              <a:buFont typeface="Arial" charset="0"/>
              <a:buNone/>
            </a:pPr>
            <a:r>
              <a:rPr lang="en-US" b="1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</a:t>
            </a:r>
            <a:r>
              <a:rPr lang="th-TH" b="1" dirty="0" smtClean="0"/>
              <a:t>กลุ่มบุคคลเหล่านี้ </a:t>
            </a:r>
            <a:r>
              <a:rPr lang="th-TH" b="1" dirty="0" smtClean="0"/>
              <a:t>ต้องได้รับการปกป้อง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จากการถูก</a:t>
            </a:r>
            <a:r>
              <a:rPr lang="th-TH" b="1" dirty="0" smtClean="0"/>
              <a:t>นำไปใช้ในทางที่ผิด นำไปหาผลประโยชน์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</a:t>
            </a:r>
            <a:r>
              <a:rPr lang="th-TH" b="1" dirty="0" smtClean="0"/>
              <a:t>และ การ</a:t>
            </a:r>
            <a:r>
              <a:rPr lang="th-TH" b="1" dirty="0" smtClean="0"/>
              <a:t>แบ่งชนชั้น </a:t>
            </a:r>
          </a:p>
          <a:p>
            <a:pPr>
              <a:buNone/>
            </a:pPr>
            <a:r>
              <a:rPr lang="th-TH" b="1" dirty="0" smtClean="0"/>
              <a:t>               ในทางปฏิบัติ จะออกมาในรูปของ</a:t>
            </a:r>
            <a:r>
              <a:rPr lang="th-TH" b="1" dirty="0" smtClean="0"/>
              <a:t>การ </a:t>
            </a:r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</a:t>
            </a:r>
            <a:r>
              <a:rPr lang="th-TH" b="1" dirty="0" smtClean="0"/>
              <a:t>ดำเนินการพิเศษ  </a:t>
            </a:r>
            <a:r>
              <a:rPr lang="th-TH" b="1" dirty="0" smtClean="0"/>
              <a:t>ที่จะปกป้องสิทธิประโยชน์ 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</a:t>
            </a:r>
            <a:r>
              <a:rPr lang="th-TH" b="1" dirty="0" smtClean="0"/>
              <a:t>ของ</a:t>
            </a:r>
            <a:r>
              <a:rPr lang="th-TH" b="1" dirty="0" smtClean="0"/>
              <a:t>คนกลุ่มนี้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(๔)  เป็นการให้ เพื่อประโยชน์ในการ</a:t>
            </a:r>
            <a:r>
              <a:rPr lang="th-TH" b="1" dirty="0" smtClean="0"/>
              <a:t>ศึกษาวิจัย</a:t>
            </a:r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   </a:t>
            </a:r>
            <a:r>
              <a:rPr lang="th-TH" b="1" dirty="0" smtClean="0"/>
              <a:t>โดยไม่ระบุ</a:t>
            </a:r>
            <a:r>
              <a:rPr lang="th-TH" b="1" dirty="0" smtClean="0"/>
              <a:t>ชื่อ หรือส่วนที่ทำให้รู้ว่า เป็นข้อมูลข่าวสาร</a:t>
            </a:r>
          </a:p>
          <a:p>
            <a:pPr>
              <a:buNone/>
            </a:pPr>
            <a:r>
              <a:rPr lang="th-TH" b="1" dirty="0" smtClean="0"/>
              <a:t>              ส่วนบุคคลที่เกี่ยวกับบุคคลใด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</a:t>
            </a:r>
            <a:endParaRPr lang="th-TH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</a:t>
            </a:r>
            <a:r>
              <a:rPr lang="th-TH" sz="3600" b="1" dirty="0" smtClean="0"/>
              <a:t>พระราชบัญญัติสุขภาพแห่งชาติ พ.ศ.๒๕๕๐        </a:t>
            </a:r>
          </a:p>
          <a:p>
            <a:pPr>
              <a:buNone/>
            </a:pPr>
            <a:r>
              <a:rPr lang="th-TH" b="1" dirty="0" smtClean="0"/>
              <a:t>                                   มาตรา ๙  </a:t>
            </a:r>
          </a:p>
          <a:p>
            <a:pPr>
              <a:buNone/>
            </a:pPr>
            <a:r>
              <a:rPr lang="th-TH" b="1" dirty="0" smtClean="0"/>
              <a:t>         - ในกรณีที่ </a:t>
            </a:r>
            <a:r>
              <a:rPr lang="th-TH" b="1" dirty="0" smtClean="0">
                <a:solidFill>
                  <a:srgbClr val="FF0000"/>
                </a:solidFill>
              </a:rPr>
              <a:t>ผู้ประกอบวิชาชีพด้านสาธารณสุขประสงค์ </a:t>
            </a:r>
          </a:p>
          <a:p>
            <a:pPr>
              <a:buNone/>
            </a:pPr>
            <a:r>
              <a:rPr lang="th-TH" b="1" dirty="0" smtClean="0"/>
              <a:t>           จะใช้ผู้รับบริการเป็นส่วนหนึ่ง ของการทดลองในงานวิจัย</a:t>
            </a:r>
          </a:p>
          <a:p>
            <a:pPr>
              <a:buNone/>
            </a:pPr>
            <a:r>
              <a:rPr lang="th-TH" b="1" dirty="0" smtClean="0"/>
              <a:t>         - ผู้ประกอบวิชาชีพด้านสาธารณสุข ต้องแจ้งให้</a:t>
            </a:r>
          </a:p>
          <a:p>
            <a:pPr>
              <a:buNone/>
            </a:pPr>
            <a:r>
              <a:rPr lang="th-TH" b="1" dirty="0" smtClean="0"/>
              <a:t>           ผู้รับบริการทราบล่วงหน้า และ</a:t>
            </a:r>
            <a:endParaRPr lang="th-TH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      - ต้องได้รับ   </a:t>
            </a:r>
            <a:r>
              <a:rPr lang="th-TH" sz="4000" b="1" dirty="0" smtClean="0">
                <a:solidFill>
                  <a:srgbClr val="FF0000"/>
                </a:solidFill>
              </a:rPr>
              <a:t>ความยินยอมเป็นหนังสือ</a:t>
            </a:r>
            <a:r>
              <a:rPr lang="th-TH" b="1" dirty="0" smtClean="0">
                <a:solidFill>
                  <a:srgbClr val="FF0000"/>
                </a:solidFill>
                <a:cs typeface="Cordia New" pitchFamily="34" charset="-34"/>
              </a:rPr>
              <a:t>               </a:t>
            </a:r>
            <a:r>
              <a:rPr lang="th-TH" b="1" dirty="0" smtClean="0">
                <a:cs typeface="Cordia New" pitchFamily="34" charset="-34"/>
              </a:rPr>
              <a:t>	      </a:t>
            </a:r>
            <a:r>
              <a:rPr lang="th-TH" b="1" dirty="0" smtClean="0"/>
              <a:t>จากผู้รับบริการก่อน จึงจะดำเนินการได้                	    - ความยินยอมดังกล่าว ผู้รับบริการจะเพิกถอนเสีย	  	      เมื่อใดก็ได้</a:t>
            </a:r>
            <a:endParaRPr lang="th-TH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</a:t>
            </a:r>
            <a:r>
              <a:rPr lang="th-TH" b="1" dirty="0" smtClean="0"/>
              <a:t>             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sz="3900" b="1" dirty="0" smtClean="0"/>
              <a:t>             การวิจัยที่ทำกับคนที่ตายแล้ว</a:t>
            </a:r>
            <a:endParaRPr lang="en-US" sz="3900" dirty="0" smtClean="0">
              <a:cs typeface="Cordia New" pitchFamily="34" charset="-34"/>
            </a:endParaRPr>
          </a:p>
          <a:p>
            <a:pPr eaLnBrk="1" hangingPunct="1">
              <a:buNone/>
            </a:pPr>
            <a:r>
              <a:rPr lang="en-US" b="1" dirty="0" smtClean="0">
                <a:cs typeface="Cordia New" pitchFamily="34" charset="-34"/>
              </a:rPr>
              <a:t>    </a:t>
            </a:r>
            <a:r>
              <a:rPr lang="th-TH" b="1" dirty="0" smtClean="0"/>
              <a:t>	         ประมวลกฎหมายแพ่งและพาณิชย์</a:t>
            </a:r>
          </a:p>
          <a:p>
            <a:pPr eaLnBrk="1" hangingPunct="1">
              <a:buNone/>
            </a:pPr>
            <a:r>
              <a:rPr lang="th-TH" b="1" dirty="0" smtClean="0"/>
              <a:t>                          มาตรา ๑๕๙๙  </a:t>
            </a:r>
          </a:p>
          <a:p>
            <a:pPr eaLnBrk="1" hangingPunct="1">
              <a:buNone/>
            </a:pPr>
            <a:r>
              <a:rPr lang="th-TH" b="1" dirty="0" smtClean="0"/>
              <a:t>        เมื่อบุคคลใดตาย มรดกของบุคคลนั้นตกทอดแก่ทายาท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                   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  มาตรา ๑๖๐๓  </a:t>
            </a:r>
          </a:p>
          <a:p>
            <a:pPr>
              <a:buNone/>
            </a:pPr>
            <a:r>
              <a:rPr lang="th-TH" b="1" dirty="0" smtClean="0"/>
              <a:t>            กองมรดกย่อมตกทอดแก่ทายาท โดยสิทธิ</a:t>
            </a:r>
          </a:p>
          <a:p>
            <a:pPr>
              <a:buNone/>
            </a:pPr>
            <a:r>
              <a:rPr lang="th-TH" b="1" dirty="0" smtClean="0"/>
              <a:t>        ตามกฎหมายหรือโดยพินัยกรรม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ทายาทที่มีสิทธิตามกฎหมาย เรียกว่า “ทายาทโดยธรรม” </a:t>
            </a:r>
            <a:endParaRPr lang="en-US" b="1" dirty="0" smtClean="0"/>
          </a:p>
          <a:p>
            <a:pPr>
              <a:buNone/>
            </a:pPr>
            <a:r>
              <a:rPr lang="th-TH" b="1" dirty="0" smtClean="0"/>
              <a:t>        ทายาทที่มีสิทธิตามพินัยกรรม เรียกว่า “ผู้รับพินัยกรรม”</a:t>
            </a:r>
            <a:endParaRPr lang="en-US" b="1" dirty="0" smtClean="0"/>
          </a:p>
          <a:p>
            <a:pPr eaLnBrk="1" hangingPunct="1">
              <a:buNone/>
            </a:pP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             มาตรา ๑๖๔๖  </a:t>
            </a:r>
          </a:p>
          <a:p>
            <a:pPr>
              <a:buNone/>
            </a:pPr>
            <a:r>
              <a:rPr lang="th-TH" b="1" dirty="0" smtClean="0"/>
              <a:t>         บุคคลใด จะแสดงเจตนา โดยพินัยกรรม  </a:t>
            </a:r>
          </a:p>
          <a:p>
            <a:pPr>
              <a:buNone/>
            </a:pPr>
            <a:r>
              <a:rPr lang="th-TH" b="1" dirty="0" smtClean="0"/>
              <a:t>         กำหนดการเผื่อตาย ในเรื่องทรัพย์สินของตนเอง </a:t>
            </a:r>
          </a:p>
          <a:p>
            <a:pPr>
              <a:buNone/>
            </a:pPr>
            <a:r>
              <a:rPr lang="th-TH" b="1" dirty="0" smtClean="0"/>
              <a:t>         หรือ</a:t>
            </a:r>
            <a:r>
              <a:rPr lang="th-TH" sz="4000" b="1" dirty="0" smtClean="0">
                <a:solidFill>
                  <a:srgbClr val="FF0000"/>
                </a:solidFill>
              </a:rPr>
              <a:t>ในการต่างๆ </a:t>
            </a:r>
            <a:r>
              <a:rPr lang="th-TH" b="1" dirty="0" smtClean="0"/>
              <a:t>อันจะให้เกิดเป็นผลบังคับได้</a:t>
            </a:r>
          </a:p>
          <a:p>
            <a:pPr>
              <a:buNone/>
            </a:pPr>
            <a:r>
              <a:rPr lang="th-TH" b="1" dirty="0" smtClean="0"/>
              <a:t>         ตามกฎหมาย เมื่อตนตายก็ได้</a:t>
            </a:r>
            <a:endParaRPr lang="en-US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     คำพิพากษาฎีกาที่</a:t>
            </a:r>
            <a:r>
              <a:rPr lang="en-US" b="1" dirty="0" smtClean="0"/>
              <a:t> </a:t>
            </a:r>
            <a:r>
              <a:rPr lang="th-TH" b="1" dirty="0" smtClean="0"/>
              <a:t>๑๑๗๕/๒๕๐๘</a:t>
            </a:r>
          </a:p>
          <a:p>
            <a:pPr>
              <a:buNone/>
            </a:pPr>
            <a:r>
              <a:rPr lang="th-TH" b="1" dirty="0" smtClean="0"/>
              <a:t>          - คนตายได้ทำพินัยกรรม ยกศพของตนให้แก่</a:t>
            </a:r>
          </a:p>
          <a:p>
            <a:pPr>
              <a:buNone/>
            </a:pPr>
            <a:r>
              <a:rPr lang="th-TH" b="1" dirty="0" smtClean="0"/>
              <a:t>            โรงพยาบาล</a:t>
            </a:r>
            <a:r>
              <a:rPr lang="en-US" b="1" dirty="0" smtClean="0"/>
              <a:t> </a:t>
            </a:r>
            <a:r>
              <a:rPr lang="th-TH" b="1" dirty="0" smtClean="0"/>
              <a:t>ก. ซึ่งเป็น มหาวิทยาลัยแพทย์ศาสตร์</a:t>
            </a:r>
            <a:r>
              <a:rPr lang="en-US" b="1" dirty="0" smtClean="0"/>
              <a:t> 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 </a:t>
            </a:r>
            <a:r>
              <a:rPr lang="th-TH" b="1" dirty="0" smtClean="0"/>
              <a:t>   	- ญาติพี่น้องไม่ยอม</a:t>
            </a:r>
            <a:r>
              <a:rPr lang="en-US" b="1" dirty="0" smtClean="0"/>
              <a:t> </a:t>
            </a:r>
            <a:r>
              <a:rPr lang="th-TH" b="1" dirty="0" smtClean="0"/>
              <a:t>ไม่อยากให้คนเอาศพของบรรพบุรุษ</a:t>
            </a:r>
          </a:p>
          <a:p>
            <a:pPr>
              <a:buNone/>
            </a:pPr>
            <a:r>
              <a:rPr lang="th-TH" b="1" dirty="0" smtClean="0"/>
              <a:t>            ไปผ่าไปเฉือน</a:t>
            </a:r>
            <a:r>
              <a:rPr lang="en-US" b="1" dirty="0" smtClean="0"/>
              <a:t> </a:t>
            </a:r>
            <a:r>
              <a:rPr lang="th-TH" b="1" dirty="0" smtClean="0"/>
              <a:t>เขาต้องการจัดการศพตาม ประเพณี</a:t>
            </a:r>
            <a:r>
              <a:rPr lang="en-US" b="1" dirty="0" smtClean="0"/>
              <a:t> </a:t>
            </a:r>
          </a:p>
          <a:p>
            <a:pPr>
              <a:buNone/>
            </a:pPr>
            <a:r>
              <a:rPr lang="th-TH" b="1" dirty="0" smtClean="0"/>
              <a:t>	</a:t>
            </a:r>
            <a:endParaRPr lang="th-TH" b="1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</a:t>
            </a:r>
          </a:p>
          <a:p>
            <a:pPr>
              <a:buNone/>
            </a:pPr>
            <a:r>
              <a:rPr lang="th-TH" b="1" dirty="0" smtClean="0"/>
              <a:t>        - ศาลฎีกา</a:t>
            </a:r>
            <a:r>
              <a:rPr lang="th-TH" b="1" dirty="0" smtClean="0"/>
              <a:t>ได้ใช้ข้อ</a:t>
            </a:r>
            <a:r>
              <a:rPr lang="th-TH" b="1" dirty="0" smtClean="0"/>
              <a:t>กฎหมายใน</a:t>
            </a:r>
            <a:r>
              <a:rPr lang="th-TH" b="1" dirty="0" smtClean="0"/>
              <a:t>เรื่องของ</a:t>
            </a:r>
            <a:r>
              <a:rPr lang="th-TH" b="1" dirty="0" smtClean="0"/>
              <a:t>พินัยกรรม</a:t>
            </a:r>
            <a:r>
              <a:rPr lang="en-US" b="1" dirty="0" smtClean="0"/>
              <a:t> </a:t>
            </a:r>
            <a:endParaRPr lang="th-TH" b="1" dirty="0" smtClean="0"/>
          </a:p>
          <a:p>
            <a:pPr>
              <a:buNone/>
            </a:pPr>
            <a:r>
              <a:rPr lang="en-US" b="1" dirty="0" smtClean="0"/>
              <a:t>	      </a:t>
            </a:r>
            <a:r>
              <a:rPr lang="th-TH" b="1" dirty="0" smtClean="0"/>
              <a:t>ตามประมวลกฎหมายแพ่งและพาณิชย์ มาตรา</a:t>
            </a:r>
            <a:r>
              <a:rPr lang="en-US" b="1" dirty="0" smtClean="0"/>
              <a:t> </a:t>
            </a:r>
            <a:r>
              <a:rPr lang="th-TH" b="1" dirty="0" smtClean="0"/>
              <a:t>๑๖๔๖</a:t>
            </a:r>
          </a:p>
          <a:p>
            <a:pPr>
              <a:buNone/>
            </a:pPr>
            <a:r>
              <a:rPr lang="th-TH" b="1" dirty="0" smtClean="0"/>
              <a:t>        - ศาลฎีกากล่าวว่า คนตายจะกำหนดให้จัดการศพอย่างไร</a:t>
            </a:r>
            <a:r>
              <a:rPr lang="en-US" b="1" dirty="0" smtClean="0"/>
              <a:t> 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 ( คือให้โรงพยาบาล ก.เอาไปใช้เป็น อาจารย์ใหญ่เพื่อ  	ประโยชน์ในการศึกษาของนิสิตแพทย์ ) ก็ได้ </a:t>
            </a:r>
          </a:p>
          <a:p>
            <a:pPr>
              <a:buNone/>
            </a:pPr>
            <a:r>
              <a:rPr lang="th-TH" b="1" dirty="0" smtClean="0"/>
              <a:t>          </a:t>
            </a:r>
            <a:r>
              <a:rPr lang="th-TH" b="1" dirty="0" smtClean="0">
                <a:solidFill>
                  <a:srgbClr val="FF0000"/>
                </a:solidFill>
              </a:rPr>
              <a:t>เพราะไม่มีกฎหมายใดห้ามไว้</a:t>
            </a:r>
            <a:r>
              <a:rPr lang="en-US" b="1" dirty="0" smtClean="0"/>
              <a:t> </a:t>
            </a: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- ศาลฎีกาวินิจฉัยว่า ข้อกำหนดในพินัยกรรม</a:t>
            </a:r>
            <a:r>
              <a:rPr lang="th-TH" b="1" dirty="0" smtClean="0"/>
              <a:t>นี้ใช้ได้ </a:t>
            </a:r>
          </a:p>
          <a:p>
            <a:pPr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</a:t>
            </a:r>
            <a:r>
              <a:rPr lang="th-TH" b="1" dirty="0" smtClean="0"/>
              <a:t>โดย</a:t>
            </a:r>
            <a:r>
              <a:rPr lang="th-TH" b="1" dirty="0" smtClean="0"/>
              <a:t>ทางโรงพยาบาล ก. มีสิทธิเอาศพไปใช้</a:t>
            </a:r>
          </a:p>
          <a:p>
            <a:pPr>
              <a:buNone/>
            </a:pPr>
            <a:r>
              <a:rPr lang="th-TH" b="1" dirty="0" smtClean="0"/>
              <a:t>           </a:t>
            </a:r>
            <a:r>
              <a:rPr lang="th-TH" b="1" dirty="0" smtClean="0"/>
              <a:t>เป็น</a:t>
            </a:r>
            <a:r>
              <a:rPr lang="th-TH" b="1" dirty="0" smtClean="0"/>
              <a:t>อาจารย์ใหญ่ได้</a:t>
            </a:r>
            <a:r>
              <a:rPr lang="en-US" b="1" dirty="0" smtClean="0"/>
              <a:t> </a:t>
            </a:r>
            <a:endParaRPr lang="th-TH" b="1" dirty="0" smtClean="0"/>
          </a:p>
          <a:p>
            <a:pPr>
              <a:buNone/>
            </a:pPr>
            <a:r>
              <a:rPr lang="th-TH" b="1" dirty="0" smtClean="0"/>
              <a:t>         </a:t>
            </a:r>
            <a:r>
              <a:rPr lang="th-TH" b="1" dirty="0" smtClean="0"/>
              <a:t>- </a:t>
            </a:r>
            <a:r>
              <a:rPr lang="th-TH" b="1" dirty="0" smtClean="0"/>
              <a:t>ถือว่าเป็นไปตามพินัยกรรม</a:t>
            </a:r>
            <a:r>
              <a:rPr lang="en-US" b="1" dirty="0" smtClean="0"/>
              <a:t> </a:t>
            </a:r>
            <a:r>
              <a:rPr lang="th-TH" b="1" dirty="0" smtClean="0"/>
              <a:t>ลูกหลานจะเอาศพคืนไม่ได้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eaLnBrk="1" hangingPunct="1">
              <a:buNone/>
            </a:pPr>
            <a:endParaRPr lang="th-TH" b="1" dirty="0" smtClean="0"/>
          </a:p>
          <a:p>
            <a:pPr eaLnBrk="1" hangingPunct="1">
              <a:buNone/>
            </a:pPr>
            <a:r>
              <a:rPr lang="th-TH" b="1" dirty="0" smtClean="0"/>
              <a:t>       </a:t>
            </a:r>
          </a:p>
          <a:p>
            <a:pPr eaLnBrk="1" hangingPunct="1">
              <a:buNone/>
            </a:pPr>
            <a:r>
              <a:rPr lang="th-TH" b="1" dirty="0" smtClean="0"/>
              <a:t>        - งานวิจัยที่ทำกับคนที่ตายแล้ว จะต้องได้รับ</a:t>
            </a:r>
          </a:p>
          <a:p>
            <a:pPr eaLnBrk="1" hangingPunct="1">
              <a:buNone/>
            </a:pPr>
            <a:r>
              <a:rPr lang="th-TH" b="1" dirty="0" smtClean="0"/>
              <a:t>          ความยินยอม จากทายาทของผู้ตาย           	</a:t>
            </a:r>
          </a:p>
          <a:p>
            <a:pPr eaLnBrk="1" hangingPunct="1">
              <a:buNone/>
            </a:pPr>
            <a:r>
              <a:rPr lang="th-TH" b="1" dirty="0" smtClean="0"/>
              <a:t>        - เว้นแต่ว่าผู้ตายนั้น </a:t>
            </a:r>
            <a:r>
              <a:rPr lang="th-TH" b="1" dirty="0" smtClean="0">
                <a:solidFill>
                  <a:srgbClr val="FF0000"/>
                </a:solidFill>
              </a:rPr>
              <a:t>ได้ทำพินัยกรรม ยกร่างกาย</a:t>
            </a:r>
          </a:p>
          <a:p>
            <a:pPr eaLnBrk="1" hangingPunct="1">
              <a:buNone/>
            </a:pPr>
            <a:r>
              <a:rPr lang="th-TH" b="1" dirty="0" smtClean="0">
                <a:solidFill>
                  <a:srgbClr val="FF0000"/>
                </a:solidFill>
              </a:rPr>
              <a:t>          หลังตายของตน อุทิศให้แก่งานวิจัยแล้วเท่า</a:t>
            </a:r>
            <a:r>
              <a:rPr lang="th-TH" b="1" dirty="0" smtClean="0"/>
              <a:t>นั้น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</a:t>
            </a:r>
            <a:r>
              <a:rPr lang="en-US" sz="2800" b="1" dirty="0" smtClean="0"/>
              <a:t>4.</a:t>
            </a:r>
            <a:r>
              <a:rPr lang="en-US" b="1" dirty="0" smtClean="0"/>
              <a:t> Respects for privacy and confidentiality </a:t>
            </a:r>
            <a:r>
              <a:rPr lang="th-TH" b="1" dirty="0" smtClean="0"/>
              <a:t>	 - การเคารพในความเป็นส่วนตัว และรักษาความลับ</a:t>
            </a:r>
          </a:p>
          <a:p>
            <a:pPr>
              <a:buNone/>
            </a:pPr>
            <a:r>
              <a:rPr lang="th-TH" b="1" dirty="0" smtClean="0"/>
              <a:t>             เป็นการเคารพ ในศักดิ์ศรีของความเป็นมนุษย์</a:t>
            </a:r>
          </a:p>
          <a:p>
            <a:pPr>
              <a:buNone/>
            </a:pPr>
            <a:r>
              <a:rPr lang="th-TH" b="1" dirty="0" smtClean="0"/>
              <a:t>           - มาตรฐาน ของการเคารพในความเป็นส่วนตัว </a:t>
            </a:r>
          </a:p>
          <a:p>
            <a:pPr>
              <a:buNone/>
            </a:pPr>
            <a:r>
              <a:rPr lang="th-TH" b="1" dirty="0" smtClean="0"/>
              <a:t>             และรักษาความลับ จะป้องกันการเข้าถึงข้อมูล </a:t>
            </a:r>
          </a:p>
          <a:p>
            <a:pPr>
              <a:buNone/>
            </a:pPr>
            <a:r>
              <a:rPr lang="th-TH" b="1" dirty="0" smtClean="0"/>
              <a:t>             การควบคุม และการแจกจ่าย ข้อมูลส่วนบุคคล </a:t>
            </a:r>
          </a:p>
          <a:p>
            <a:pPr>
              <a:buNone/>
            </a:pPr>
            <a:r>
              <a:rPr lang="th-TH" b="1" dirty="0" smtClean="0"/>
              <a:t>          </a:t>
            </a:r>
            <a:endParaRPr lang="th-TH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28650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                   </a:t>
            </a:r>
            <a:r>
              <a:rPr lang="en-US" sz="4000" dirty="0" smtClean="0">
                <a:cs typeface="Cordia New" pitchFamily="34" charset="-34"/>
              </a:rPr>
              <a:t> </a:t>
            </a:r>
            <a:endParaRPr lang="th-TH" sz="4000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endParaRPr lang="th-TH" sz="4000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sz="4000" b="1" dirty="0" smtClean="0">
                <a:cs typeface="Cordia New" pitchFamily="34" charset="-34"/>
              </a:rPr>
              <a:t>                 </a:t>
            </a:r>
            <a:r>
              <a:rPr lang="th-TH" sz="4000" b="1" dirty="0" smtClean="0"/>
              <a:t>การวิจัยเกี่ยวกับข้อมูล</a:t>
            </a:r>
            <a:r>
              <a:rPr lang="en-US" dirty="0" smtClean="0">
                <a:cs typeface="Cordia New" pitchFamily="34" charset="-34"/>
              </a:rPr>
              <a:t/>
            </a:r>
            <a:br>
              <a:rPr lang="en-US" dirty="0" smtClean="0">
                <a:cs typeface="Cordia New" pitchFamily="34" charset="-34"/>
              </a:rPr>
            </a:br>
            <a:r>
              <a:rPr lang="en-US" dirty="0" smtClean="0">
                <a:cs typeface="Cordia New" pitchFamily="34" charset="-34"/>
              </a:rPr>
              <a:t>      </a:t>
            </a:r>
            <a:r>
              <a:rPr lang="th-TH" dirty="0" smtClean="0"/>
              <a:t>              </a:t>
            </a:r>
            <a:r>
              <a:rPr lang="th-TH" b="1" dirty="0" smtClean="0"/>
              <a:t>ข้อมูลประวัติส่วนตัวของบุคคล               	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ถือว่าเป็นความลับส่วนบุคคล ผู้อื่นจะล่วงละเมิดมิได้       	</a:t>
            </a:r>
            <a:endParaRPr lang="en-US" b="1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eaLnBrk="1" hangingPunct="1">
              <a:buNone/>
            </a:pPr>
            <a:endParaRPr lang="th-TH" b="1" dirty="0" smtClean="0"/>
          </a:p>
          <a:p>
            <a:pPr eaLnBrk="1" hangingPunct="1">
              <a:buNone/>
            </a:pPr>
            <a:r>
              <a:rPr lang="th-TH" b="1" dirty="0" smtClean="0"/>
              <a:t>        ข้อมูลส่วนบุคคล ที่อยู่ในครอบครองของส่วนราชการ                      	- ถือว่าเป็นความลับทางราชการ การนำข้อมูล</a:t>
            </a:r>
          </a:p>
          <a:p>
            <a:pPr eaLnBrk="1" hangingPunct="1">
              <a:buNone/>
            </a:pPr>
            <a:r>
              <a:rPr lang="th-TH" b="1" dirty="0" smtClean="0"/>
              <a:t>             ในเวชระเบียน มาใช้วิจัยโดยไม่ได้รับอนุมัติ</a:t>
            </a:r>
          </a:p>
          <a:p>
            <a:pPr eaLnBrk="1" hangingPunct="1">
              <a:buNone/>
            </a:pPr>
            <a:r>
              <a:rPr lang="th-TH" b="1" dirty="0" smtClean="0"/>
              <a:t>             จากผู้มีอำนาจ </a:t>
            </a:r>
          </a:p>
          <a:p>
            <a:pPr eaLnBrk="1" hangingPunct="1">
              <a:buNone/>
            </a:pPr>
            <a:r>
              <a:rPr lang="th-TH" b="1" dirty="0" smtClean="0"/>
              <a:t>           - เจ้าพนักงาน ผู้เปิดเผยข้อมูลนั้น จะมีโทษทางอาญา   	   ฐานเปิดเผยความลับทางราชการ</a:t>
            </a:r>
            <a:endParaRPr lang="en-US" b="1" dirty="0" smtClean="0">
              <a:cs typeface="Cordia New" pitchFamily="34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>
              <a:buFont typeface="Arial" pitchFamily="34" charset="0"/>
              <a:buNone/>
            </a:pPr>
            <a:endParaRPr lang="th-TH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	                ในส่วนโรงพยาบาลเอกชน 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เวชระเบียนของผู้ป่วย ได้รับความคุ้มครอง </a:t>
            </a:r>
          </a:p>
          <a:p>
            <a:pPr>
              <a:buNone/>
            </a:pPr>
            <a:r>
              <a:rPr lang="th-TH" b="1" dirty="0" smtClean="0"/>
              <a:t>           ตามรัฐธรรมนูญ ในเรื่องที่ว่าด้วยสิทธิส่วนบุคคล    	      	 เกียรติยศ หรือชื่อเสียง และความเป็นอยู่ส่วนตัว</a:t>
            </a:r>
          </a:p>
          <a:p>
            <a:pPr>
              <a:buNone/>
            </a:pPr>
            <a:r>
              <a:rPr lang="th-TH" b="1" dirty="0" smtClean="0"/>
              <a:t>	       ตามรัฐธรรมนูญ หมวด 3 ส่วนที่ 3 มาตรา 35 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57225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th-TH" b="1" dirty="0" smtClean="0"/>
              <a:t>    สัญญานี้ทำขึ้นเป็นสองฉบับ มีข้อความถูกต้องตรงกัน ทั้งสองฝ่ายได้ทราบ และเข้าใจข้อความโดยตลอดดีแล้ว เห็นว่าถูกต้องตรงตามเจตนาของตน จึงได้ลงลายมือชื่อไว้เป็นสัญญาต่อหน้าพยานและต่างยึดถือไว้ฝ่ายฉบับ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                                   </a:t>
            </a:r>
            <a:r>
              <a:rPr lang="th-TH" b="1" dirty="0" smtClean="0"/>
              <a:t>ลงชื่อ</a:t>
            </a:r>
            <a:r>
              <a:rPr lang="en-US" b="1" dirty="0" smtClean="0">
                <a:cs typeface="Cordia New" pitchFamily="34" charset="-34"/>
              </a:rPr>
              <a:t>………………..</a:t>
            </a:r>
            <a:r>
              <a:rPr lang="th-TH" b="1" dirty="0" smtClean="0"/>
              <a:t>คู่สัญญาฝ่ายหนึ่ง</a:t>
            </a:r>
            <a:r>
              <a:rPr lang="en-US" b="1" dirty="0" smtClean="0">
                <a:cs typeface="Cordia New" pitchFamily="34" charset="-34"/>
              </a:rPr>
              <a:t> 			       </a:t>
            </a:r>
            <a:r>
              <a:rPr lang="th-TH" b="1" dirty="0" smtClean="0"/>
              <a:t>    (.............................)</a:t>
            </a:r>
            <a:r>
              <a:rPr lang="en-US" b="1" dirty="0" smtClean="0">
                <a:cs typeface="Cordia New" pitchFamily="34" charset="-34"/>
              </a:rPr>
              <a:t>          			</a:t>
            </a:r>
            <a:r>
              <a:rPr lang="th-TH" b="1" dirty="0" smtClean="0"/>
              <a:t>               ลงชื่อ..........................คู่สัญญาฝ่ายที่สอง</a:t>
            </a:r>
            <a:endParaRPr lang="en-US" b="1" dirty="0" smtClean="0">
              <a:cs typeface="Cordia New" pitchFamily="34" charset="-34"/>
            </a:endParaRP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			                    </a:t>
            </a:r>
            <a:r>
              <a:rPr lang="th-TH" b="1" dirty="0" smtClean="0"/>
              <a:t> (.............................)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       ลงชื่อ...........................พยาน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             (.............................)</a:t>
            </a:r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        ลงชื่อ...........................พยาน</a:t>
            </a:r>
            <a:r>
              <a:rPr lang="en-US" b="1" dirty="0" smtClean="0">
                <a:cs typeface="Cordia New" pitchFamily="34" charset="-34"/>
              </a:rPr>
              <a:t> </a:t>
            </a:r>
            <a:endParaRPr lang="th-TH" b="1" dirty="0" smtClean="0"/>
          </a:p>
          <a:p>
            <a:pPr>
              <a:buFont typeface="Arial" pitchFamily="34" charset="0"/>
              <a:buNone/>
            </a:pPr>
            <a:r>
              <a:rPr lang="th-TH" b="1" dirty="0" smtClean="0"/>
              <a:t>                                          (............................)</a:t>
            </a:r>
            <a:r>
              <a:rPr lang="en-US" b="1" dirty="0" smtClean="0">
                <a:cs typeface="Cordia New" pitchFamily="34" charset="-34"/>
              </a:rPr>
              <a:t>            </a:t>
            </a:r>
          </a:p>
          <a:p>
            <a:pPr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 </a:t>
            </a:r>
          </a:p>
          <a:p>
            <a:pPr>
              <a:buFont typeface="Arial" pitchFamily="34" charset="0"/>
              <a:buNone/>
            </a:pPr>
            <a:r>
              <a:rPr lang="en-US" dirty="0" smtClean="0">
                <a:cs typeface="Cordia New" pitchFamily="34" charset="-34"/>
              </a:rPr>
              <a:t> </a:t>
            </a:r>
          </a:p>
          <a:p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588327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4000" b="1" dirty="0" smtClean="0">
                <a:cs typeface="Cordia New" pitchFamily="34" charset="-34"/>
              </a:rPr>
              <a:t>             </a:t>
            </a:r>
            <a:endParaRPr lang="th-TH" sz="4000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sz="4000" b="1" dirty="0" smtClean="0">
                <a:cs typeface="Cordia New" pitchFamily="34" charset="-34"/>
              </a:rPr>
              <a:t>            </a:t>
            </a:r>
            <a:r>
              <a:rPr lang="th-TH" sz="4000" b="1" dirty="0" smtClean="0"/>
              <a:t>ประมวลกฎหมายแพ่งและพาณิชย์</a:t>
            </a:r>
          </a:p>
          <a:p>
            <a:pPr eaLnBrk="1" hangingPunct="1">
              <a:buNone/>
            </a:pPr>
            <a:r>
              <a:rPr lang="th-TH" b="1" dirty="0" smtClean="0"/>
              <a:t>                                  มาตรา ๔๒๐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	       - ผู้ใดจงใจ หรือประมาทเลินเล่อ ทำต่อบุคคลอื่น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โดยผิดกฎหมาย ให้เขาเสียหาย      	     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- ถึงแก่ชีวิต แก่ร่างกาย อนามัย เสรีภาพ ทรัพย์สิน </a:t>
            </a:r>
          </a:p>
          <a:p>
            <a:pPr eaLnBrk="1" hangingPunct="1">
              <a:buFont typeface="Arial" charset="0"/>
              <a:buNone/>
            </a:pPr>
            <a:r>
              <a:rPr lang="th-TH" b="1" dirty="0" smtClean="0"/>
              <a:t>             หรือสิทธิอย่างหนึ่ง อย่างใด               </a:t>
            </a:r>
          </a:p>
          <a:p>
            <a:pPr eaLnBrk="1" hangingPunct="1">
              <a:buNone/>
            </a:pPr>
            <a:r>
              <a:rPr lang="th-TH" b="1" dirty="0" smtClean="0"/>
              <a:t>           - ผู้นั้นทำละเมิด  ต้องใช้ค่าสินไหมทดแทนเพื่อการนั้น</a:t>
            </a:r>
            <a:endParaRPr lang="en-US" b="1" dirty="0" smtClean="0"/>
          </a:p>
          <a:p>
            <a:pPr>
              <a:buNone/>
            </a:pPr>
            <a:endParaRPr lang="th-TH" dirty="0" smtClean="0"/>
          </a:p>
          <a:p>
            <a:pPr eaLnBrk="1" hangingPunct="1">
              <a:buFont typeface="Arial" pitchFamily="34" charset="0"/>
              <a:buNone/>
            </a:pPr>
            <a:endParaRPr lang="en-US" sz="4000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en-US" b="1" dirty="0" smtClean="0">
                <a:cs typeface="Cordia New" pitchFamily="34" charset="-34"/>
              </a:rPr>
              <a:t>     </a:t>
            </a:r>
            <a:r>
              <a:rPr lang="th-TH" b="1" dirty="0" smtClean="0">
                <a:cs typeface="Cordia New" pitchFamily="34" charset="-34"/>
              </a:rPr>
              <a:t>                            </a:t>
            </a:r>
            <a:endParaRPr lang="en-US" b="1" dirty="0" smtClean="0">
              <a:cs typeface="Cordia New" pitchFamily="34" charset="-34"/>
            </a:endParaRPr>
          </a:p>
          <a:p>
            <a:pPr eaLnBrk="1" hangingPunct="1"/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 </a:t>
            </a:r>
          </a:p>
          <a:p>
            <a:pPr>
              <a:buNone/>
            </a:pPr>
            <a:r>
              <a:rPr lang="th-TH" b="1" dirty="0" smtClean="0"/>
              <a:t>                      ประมวลกฎหมายอาญา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มาตรา 59 การกระทำความผิด</a:t>
            </a:r>
            <a:br>
              <a:rPr lang="th-TH" b="1" dirty="0" smtClean="0">
                <a:latin typeface="Cordia New" pitchFamily="34" charset="-34"/>
                <a:cs typeface="Cordia New" pitchFamily="34" charset="-34"/>
              </a:rPr>
            </a:b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- เจตนา คือการกระทำโดยรู้สำนึก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 - การกระทำที่ประสงค์ต่อผล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 - การกระทำที่เล็งเห็นผล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endParaRPr lang="th-TH" b="1" dirty="0" smtClean="0"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- ประมาท คือกระทำโดยไม่ใช่เจตนา แต่ปราศจาก                	 ความระมัดระวังตาม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- ภาวะ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- วิสัย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     - พฤติการณ์</a:t>
            </a:r>
          </a:p>
          <a:p>
            <a:pPr>
              <a:buNone/>
            </a:pP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    - การกระทำโดยไม่มีเจตนา</a:t>
            </a:r>
            <a:br>
              <a:rPr lang="th-TH" b="1" dirty="0" smtClean="0">
                <a:latin typeface="Cordia New" pitchFamily="34" charset="-34"/>
                <a:cs typeface="Cordia New" pitchFamily="34" charset="-34"/>
              </a:rPr>
            </a:br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      - การงดเว้นการกระทำ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th-TH" sz="3600" b="1" dirty="0" smtClean="0"/>
              <a:t>   	      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sz="3600" b="1" dirty="0" smtClean="0"/>
              <a:t>                             </a:t>
            </a:r>
            <a:r>
              <a:rPr lang="th-TH" b="1" dirty="0" smtClean="0"/>
              <a:t>มาตรา ๘๔ 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- ผู้ใดก่อให้ผู้อื่น กระทำความผิด ไม่ว่าด้วยการ ใช้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บังคับ ขู่เข็ญ จ้างวาน </a:t>
            </a:r>
            <a:r>
              <a:rPr lang="th-TH" b="1" dirty="0" smtClean="0">
                <a:solidFill>
                  <a:srgbClr val="FF0000"/>
                </a:solidFill>
              </a:rPr>
              <a:t>หรือยุยงส่งเสริม </a:t>
            </a:r>
            <a:r>
              <a:rPr lang="th-TH" b="1" dirty="0" smtClean="0">
                <a:solidFill>
                  <a:srgbClr val="FF0000"/>
                </a:solidFill>
              </a:rPr>
              <a:t>หรือ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>
                <a:solidFill>
                  <a:srgbClr val="FF0000"/>
                </a:solidFill>
              </a:rPr>
              <a:t> </a:t>
            </a:r>
            <a:r>
              <a:rPr lang="th-TH" b="1" dirty="0" smtClean="0">
                <a:solidFill>
                  <a:srgbClr val="FF0000"/>
                </a:solidFill>
              </a:rPr>
              <a:t>            </a:t>
            </a:r>
            <a:r>
              <a:rPr lang="th-TH" b="1" dirty="0" smtClean="0">
                <a:solidFill>
                  <a:srgbClr val="FF0000"/>
                </a:solidFill>
              </a:rPr>
              <a:t>ด้วย</a:t>
            </a:r>
            <a:r>
              <a:rPr lang="th-TH" b="1" dirty="0" smtClean="0">
                <a:solidFill>
                  <a:srgbClr val="FF0000"/>
                </a:solidFill>
              </a:rPr>
              <a:t>วิธีอื่นใด</a:t>
            </a:r>
            <a:r>
              <a:rPr lang="th-TH" b="1" dirty="0" smtClean="0"/>
              <a:t>  	   </a:t>
            </a:r>
            <a:endParaRPr lang="th-TH" b="1" dirty="0" smtClean="0"/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</a:t>
            </a:r>
            <a:r>
              <a:rPr lang="th-TH" b="1" dirty="0" smtClean="0"/>
              <a:t>            </a:t>
            </a:r>
            <a:r>
              <a:rPr lang="th-TH" b="1" dirty="0" smtClean="0"/>
              <a:t>ผู้</a:t>
            </a:r>
            <a:r>
              <a:rPr lang="th-TH" b="1" dirty="0" smtClean="0"/>
              <a:t>นั้นเป็นผู้ใช้ ให้กระทำความผิด</a:t>
            </a:r>
            <a:endParaRPr lang="en-US" b="1" dirty="0" smtClean="0">
              <a:cs typeface="Cordia New" pitchFamily="34" charset="-34"/>
            </a:endParaRP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- ถ้าผู้ถูกใช้ได้กระทำความผิดนั้น </a:t>
            </a:r>
            <a:r>
              <a:rPr lang="th-TH" b="1" dirty="0" smtClean="0"/>
              <a:t>ผู้ใช้ต้อง</a:t>
            </a:r>
            <a:r>
              <a:rPr lang="th-TH" b="1" dirty="0" smtClean="0"/>
              <a:t>รับโทษ </a:t>
            </a:r>
          </a:p>
          <a:p>
            <a:pPr eaLnBrk="1" hangingPunct="1">
              <a:buFont typeface="Arial" pitchFamily="34" charset="0"/>
              <a:buNone/>
            </a:pPr>
            <a:r>
              <a:rPr lang="th-TH" b="1" dirty="0" smtClean="0"/>
              <a:t>             เสมือนเป็นตัวการ</a:t>
            </a:r>
            <a:endParaRPr lang="en-US" dirty="0" smtClean="0"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sz="2800" b="1" dirty="0" smtClean="0">
                <a:latin typeface="Calibri" pitchFamily="34" charset="0"/>
                <a:cs typeface="Cordia New" pitchFamily="34" charset="-34"/>
              </a:rPr>
              <a:t>             </a:t>
            </a:r>
          </a:p>
          <a:p>
            <a:pPr>
              <a:buNone/>
            </a:pPr>
            <a:r>
              <a:rPr lang="th-TH" sz="2800" b="1" dirty="0" smtClean="0">
                <a:latin typeface="Calibri" pitchFamily="34" charset="0"/>
                <a:cs typeface="Cordia New" pitchFamily="34" charset="-34"/>
              </a:rPr>
              <a:t>                                   </a:t>
            </a:r>
            <a:r>
              <a:rPr lang="th-TH" sz="4000" b="1" dirty="0" smtClean="0">
                <a:latin typeface="Calibri" pitchFamily="34" charset="0"/>
                <a:cs typeface="Cordia New" pitchFamily="34" charset="-34"/>
              </a:rPr>
              <a:t>มาตรา ๓๒๓  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	   - ผู้ใดล่วงรู้ หรือได้มาซึ่งความลับของผู้อื่น โดยเหตุที่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ประกอบอาชีพเป็นแพทย์ เภสัชกร ทนายความ หรืออื่นๆ 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หรือโดยเหตุทีเป็นผู้ช่วยในการประกอบอาชีพนั้นแล้ว  	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th-TH" b="1" dirty="0" smtClean="0">
              <a:latin typeface="Calibri" pitchFamily="34" charset="0"/>
              <a:cs typeface="Cordia New" pitchFamily="34" charset="-34"/>
            </a:endParaRP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- เปิดเผยความลับนั้น ในประการ ที่น่าจะเกิดความเสียหาย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แก่ผู้หนึ่ง ผู้ใด        	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- ต้องระวางโทษจำคุกไม่เกินหกเดือน หรือ	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ปรับไม่เกินหนึ่งพันบาท หรือทั้งจำทั้งปรับ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sz="3600" b="1" dirty="0" smtClean="0"/>
              <a:t>                 </a:t>
            </a:r>
            <a:r>
              <a:rPr lang="en-US" sz="3600" b="1" dirty="0" smtClean="0"/>
              <a:t>         ICH GCP </a:t>
            </a:r>
            <a:endParaRPr lang="th-TH" sz="3600" b="1" dirty="0" smtClean="0"/>
          </a:p>
          <a:p>
            <a:pPr>
              <a:buNone/>
            </a:pPr>
            <a:r>
              <a:rPr lang="th-TH" sz="4000" b="1" dirty="0" smtClean="0"/>
              <a:t>                     ข้อ ๔.๘.๑๐ </a:t>
            </a:r>
            <a:r>
              <a:rPr lang="th-TH" sz="3600" b="1" dirty="0" smtClean="0"/>
              <a:t>( </a:t>
            </a:r>
            <a:r>
              <a:rPr lang="en-US" sz="3600" b="1" dirty="0" smtClean="0"/>
              <a:t>n </a:t>
            </a:r>
            <a:r>
              <a:rPr lang="th-TH" sz="3600" b="1" dirty="0" smtClean="0"/>
              <a:t>)</a:t>
            </a:r>
          </a:p>
          <a:p>
            <a:pPr>
              <a:buNone/>
            </a:pPr>
            <a:r>
              <a:rPr lang="th-TH" b="1" dirty="0" smtClean="0"/>
              <a:t>             บุคคลที่จะเข้าถึงข้อมูลข่าวสารส่วนบุคคล</a:t>
            </a:r>
          </a:p>
          <a:p>
            <a:pPr>
              <a:buNone/>
            </a:pPr>
            <a:r>
              <a:rPr lang="th-TH" b="1" dirty="0" smtClean="0"/>
              <a:t>     ของอาสาสมัครได้ โดยไม่ละเมิดสิทธิของอาสาสมัคร</a:t>
            </a:r>
          </a:p>
          <a:p>
            <a:pPr>
              <a:buNone/>
            </a:pPr>
            <a:r>
              <a:rPr lang="th-TH" b="1" dirty="0" smtClean="0"/>
              <a:t>     ในการรักษาความลับ และต้องได้รับความยินยอมเป็นหนังสือ</a:t>
            </a:r>
          </a:p>
          <a:p>
            <a:pPr>
              <a:buNone/>
            </a:pPr>
            <a:r>
              <a:rPr lang="th-TH" b="1" dirty="0" smtClean="0"/>
              <a:t>     จากอาสาสมัคร ได้แก่</a:t>
            </a:r>
          </a:p>
          <a:p>
            <a:pPr>
              <a:buNone/>
            </a:pPr>
            <a:r>
              <a:rPr lang="th-TH" b="1" dirty="0" smtClean="0"/>
              <a:t>             </a:t>
            </a:r>
            <a:endParaRPr lang="th-TH" b="1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 - ผู้รับการศึกษาอบรม ในอาชีพดังกล่าว เปิดเผย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   ความลับของผู้อื่น อันตนได้ล่วงรู้ หรือ ได้มาในการ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   ศึกษาอบรมนั้น ในประการที่ น่าจะเกิดความเสียหาย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   แก่ผู้หนึ่ง ผู้ใด</a:t>
            </a:r>
          </a:p>
          <a:p>
            <a:pPr>
              <a:buNone/>
            </a:pPr>
            <a:r>
              <a:rPr lang="th-TH" b="1" dirty="0" smtClean="0">
                <a:latin typeface="Calibri" pitchFamily="34" charset="0"/>
                <a:cs typeface="Cordia New" pitchFamily="34" charset="-34"/>
              </a:rPr>
              <a:t>          - ต้องระวางโทษเช่นเดียวกัน</a:t>
            </a:r>
            <a:endParaRPr lang="en-US" b="1" dirty="0" smtClean="0">
              <a:latin typeface="Calibri" pitchFamily="34" charset="0"/>
            </a:endParaRPr>
          </a:p>
          <a:p>
            <a:pPr>
              <a:buNone/>
            </a:pPr>
            <a:r>
              <a:rPr lang="th-TH" dirty="0" smtClean="0">
                <a:latin typeface="Calibri" pitchFamily="34" charset="0"/>
                <a:cs typeface="Cordia New" pitchFamily="34" charset="-34"/>
              </a:rPr>
              <a:t> </a:t>
            </a:r>
            <a:endParaRPr lang="en-US" dirty="0" smtClean="0">
              <a:latin typeface="Calibri" pitchFamily="34" charset="0"/>
            </a:endParaRP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th-TH" b="1" dirty="0" smtClean="0"/>
              <a:t>         </a:t>
            </a:r>
          </a:p>
          <a:p>
            <a:pPr>
              <a:buNone/>
            </a:pPr>
            <a:endParaRPr lang="th-TH" b="1" dirty="0" smtClean="0"/>
          </a:p>
          <a:p>
            <a:pPr>
              <a:buNone/>
            </a:pPr>
            <a:r>
              <a:rPr lang="th-TH" b="1" smtClean="0"/>
              <a:t>                    นายแพทย์ </a:t>
            </a:r>
            <a:r>
              <a:rPr lang="th-TH" b="1" dirty="0" smtClean="0"/>
              <a:t>เกรียง อัศวรุ่งนิรันดร์</a:t>
            </a:r>
          </a:p>
          <a:p>
            <a:pPr>
              <a:buNone/>
            </a:pPr>
            <a:r>
              <a:rPr lang="th-TH" b="1" dirty="0" smtClean="0"/>
              <a:t>                    โทรศัพท์ </a:t>
            </a:r>
            <a:r>
              <a:rPr lang="en-US" b="1" dirty="0" smtClean="0"/>
              <a:t>086-7803665</a:t>
            </a:r>
          </a:p>
          <a:p>
            <a:pPr>
              <a:buNone/>
            </a:pPr>
            <a:r>
              <a:rPr lang="en-US" b="1" dirty="0" smtClean="0"/>
              <a:t>                    E-mail </a:t>
            </a:r>
            <a:r>
              <a:rPr lang="en-US" b="1" dirty="0" err="1" smtClean="0"/>
              <a:t>khrieng@hot</a:t>
            </a:r>
            <a:r>
              <a:rPr lang="en-US" b="1" dirty="0" smtClean="0"/>
              <a:t> mail.com</a:t>
            </a:r>
            <a:endParaRPr lang="th-TH" b="1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3304</TotalTime>
  <Words>2355</Words>
  <Application>Microsoft Office PowerPoint</Application>
  <PresentationFormat>On-screen Show (4:3)</PresentationFormat>
  <Paragraphs>553</Paragraphs>
  <Slides>91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Corporate Edition</cp:lastModifiedBy>
  <cp:revision>1628</cp:revision>
  <dcterms:created xsi:type="dcterms:W3CDTF">2013-02-22T02:43:03Z</dcterms:created>
  <dcterms:modified xsi:type="dcterms:W3CDTF">2014-12-09T16:12:50Z</dcterms:modified>
</cp:coreProperties>
</file>