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4" r:id="rId2"/>
    <p:sldId id="265" r:id="rId3"/>
    <p:sldId id="303" r:id="rId4"/>
    <p:sldId id="260" r:id="rId5"/>
    <p:sldId id="259" r:id="rId6"/>
    <p:sldId id="261" r:id="rId7"/>
    <p:sldId id="262" r:id="rId8"/>
    <p:sldId id="354" r:id="rId9"/>
    <p:sldId id="347" r:id="rId10"/>
    <p:sldId id="348" r:id="rId11"/>
    <p:sldId id="349" r:id="rId12"/>
    <p:sldId id="350" r:id="rId13"/>
    <p:sldId id="355" r:id="rId14"/>
    <p:sldId id="351" r:id="rId15"/>
    <p:sldId id="358" r:id="rId16"/>
    <p:sldId id="359" r:id="rId17"/>
    <p:sldId id="360" r:id="rId18"/>
    <p:sldId id="361" r:id="rId19"/>
    <p:sldId id="357" r:id="rId20"/>
    <p:sldId id="356" r:id="rId21"/>
    <p:sldId id="271" r:id="rId22"/>
    <p:sldId id="272" r:id="rId23"/>
    <p:sldId id="273" r:id="rId24"/>
    <p:sldId id="274" r:id="rId25"/>
    <p:sldId id="352" r:id="rId26"/>
    <p:sldId id="304" r:id="rId27"/>
    <p:sldId id="305" r:id="rId28"/>
    <p:sldId id="306" r:id="rId29"/>
    <p:sldId id="307" r:id="rId30"/>
    <p:sldId id="312" r:id="rId31"/>
    <p:sldId id="363" r:id="rId32"/>
    <p:sldId id="315" r:id="rId33"/>
    <p:sldId id="316" r:id="rId34"/>
    <p:sldId id="317" r:id="rId35"/>
    <p:sldId id="318" r:id="rId36"/>
    <p:sldId id="364" r:id="rId37"/>
    <p:sldId id="319" r:id="rId38"/>
    <p:sldId id="365" r:id="rId39"/>
    <p:sldId id="321" r:id="rId40"/>
    <p:sldId id="366" r:id="rId41"/>
    <p:sldId id="322" r:id="rId42"/>
    <p:sldId id="323" r:id="rId43"/>
    <p:sldId id="367" r:id="rId44"/>
    <p:sldId id="326" r:id="rId45"/>
    <p:sldId id="327" r:id="rId46"/>
    <p:sldId id="328" r:id="rId47"/>
    <p:sldId id="329" r:id="rId48"/>
    <p:sldId id="330" r:id="rId49"/>
    <p:sldId id="369" r:id="rId50"/>
    <p:sldId id="331" r:id="rId51"/>
    <p:sldId id="332" r:id="rId52"/>
    <p:sldId id="368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70" r:id="rId62"/>
    <p:sldId id="342" r:id="rId63"/>
    <p:sldId id="343" r:id="rId64"/>
    <p:sldId id="344" r:id="rId65"/>
    <p:sldId id="353" r:id="rId66"/>
    <p:sldId id="371" r:id="rId67"/>
    <p:sldId id="372" r:id="rId68"/>
    <p:sldId id="345" r:id="rId69"/>
    <p:sldId id="346" r:id="rId7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1CFC"/>
    <a:srgbClr val="FF99CC"/>
    <a:srgbClr val="633EEC"/>
    <a:srgbClr val="EE12B4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69" autoAdjust="0"/>
    <p:restoredTop sz="94660"/>
  </p:normalViewPr>
  <p:slideViewPr>
    <p:cSldViewPr>
      <p:cViewPr varScale="1">
        <p:scale>
          <a:sx n="83" d="100"/>
          <a:sy n="83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346D0-F794-DA44-95FE-16136AD52FB5}" type="doc">
      <dgm:prSet loTypeId="urn:microsoft.com/office/officeart/2005/8/layout/lProcess1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039C61F-16D5-FF4F-8B62-8E39D9150B7B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2010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A2E2FC32-1A3C-9043-AFFE-253B64035B50}" type="parTrans" cxnId="{8F0974AA-8460-664B-86B0-12244DA91162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DD0F7CCC-2C85-2E41-8770-9CC55CB4E2CF}" type="sibTrans" cxnId="{8F0974AA-8460-664B-86B0-12244DA91162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2E956770-074B-134D-A15D-4A8E52D4D911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Safety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C1D2F48B-7DF9-F549-857F-F934EC501798}" type="parTrans" cxnId="{6F129BC9-2434-EC48-935E-8B3BB7C4F15E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B6C97EA2-073B-F24B-9789-551F77AC5C7C}" type="sibTrans" cxnId="{6F129BC9-2434-EC48-935E-8B3BB7C4F15E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84169CEE-D66C-2B42-94C1-09CD91010A30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Check Response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771776CC-D9BB-094D-A7EA-95E7D8B3F664}" type="parTrans" cxnId="{361D9815-4F53-F64E-847F-B4A245F93E88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D8CAF1AF-16A9-2747-9A9E-4E70583F93A5}" type="sibTrans" cxnId="{361D9815-4F53-F64E-847F-B4A245F93E88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923A01F7-1B14-1248-9932-DC1213736A58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2015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ECC981FA-C9A5-3647-B20D-B5762166C3CF}" type="parTrans" cxnId="{13A1F2FF-FE82-F44E-A598-28C8A8B13C68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508DA7CC-399C-AB4B-BF61-274F04FD2719}" type="sibTrans" cxnId="{13A1F2FF-FE82-F44E-A598-28C8A8B13C68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F86F10C0-CFBB-C047-9ABA-4ACC539683D2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-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9FFF50F9-7CC1-F348-BBE1-4A4587306734}" type="parTrans" cxnId="{C9E183C6-B546-194B-9EAD-6F095299095A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348B0D2F-603F-1B43-A6CE-3EE9D00C4823}" type="sibTrans" cxnId="{C9E183C6-B546-194B-9EAD-6F095299095A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05F144E1-BEB6-BE49-AE6F-9F290153C50D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Check Response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0A2BA7AF-9402-1148-B8B1-B7AD67520019}" type="parTrans" cxnId="{494A384F-336F-4B44-A40D-B9EF99F21571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D919A54B-0C08-144C-ADFD-1E7F1721A404}" type="sibTrans" cxnId="{494A384F-336F-4B44-A40D-B9EF99F21571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F9BB2795-D70F-A344-8B99-194A547EBB3C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Call for help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B2B87576-C7FF-B340-BA6D-B9A106A5C9F4}" type="parTrans" cxnId="{ACB12E73-A5CD-9C48-AD23-A9FB94ECB663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CD91FD77-091C-8641-A47F-B35FE390C1FC}" type="sibTrans" cxnId="{ACB12E73-A5CD-9C48-AD23-A9FB94ECB663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C8CCBA58-79B0-F24E-9A4D-CF2128540BAA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Check cardiac arrest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C7211ED8-10F6-BD47-AE21-6DEE53012B86}" type="parTrans" cxnId="{2984B6DA-5A77-C445-BDD7-24CE78ECF24B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C447AAF7-B6B0-8444-A42E-B3D5EBF6659D}" type="sibTrans" cxnId="{2984B6DA-5A77-C445-BDD7-24CE78ECF24B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D8DA5452-FACA-6C4E-B2D5-714248B46BA0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Call for help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D511694C-2E2F-0C48-A3F9-D8BF76A92083}" type="parTrans" cxnId="{48232A16-DD03-7143-9C50-EFB97E16814E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69B32E3C-9E72-4340-89DD-B8FC30D3B4FA}" type="sibTrans" cxnId="{48232A16-DD03-7143-9C50-EFB97E16814E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1BC691C3-74BB-094D-AE27-E15C6466B3C4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Check cardiac arrest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D48C8A73-55AB-9747-88A8-C469537E9D6D}" type="parTrans" cxnId="{0165E041-3847-6B4C-820A-D16B92C6A0AD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8AF3A004-B85E-1F4D-A5B3-4EBE08F0D5EB}" type="sibTrans" cxnId="{0165E041-3847-6B4C-820A-D16B92C6A0AD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58AB404B-EBA0-BF4F-A3F4-5C2934E245FB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Chest compression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67E77D94-88A6-5145-B95B-B2C3BDB096F5}" type="parTrans" cxnId="{960F38C6-AB2F-8140-9FF2-91B528E11E4C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9D0E145B-1140-CA43-B025-794CF5648C2D}" type="sibTrans" cxnId="{960F38C6-AB2F-8140-9FF2-91B528E11E4C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8AFA98A4-31EF-0C44-9FC6-D5A674977651}">
      <dgm:prSet phldrT="[Text]"/>
      <dgm:spPr/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Chest compression</a:t>
          </a:r>
          <a:endParaRPr lang="en-US" b="1" dirty="0">
            <a:latin typeface="JasmineUPC" pitchFamily="18" charset="-34"/>
            <a:cs typeface="JasmineUPC" pitchFamily="18" charset="-34"/>
          </a:endParaRPr>
        </a:p>
      </dgm:t>
    </dgm:pt>
    <dgm:pt modelId="{FEB46610-456E-7F4C-B4F2-0AAF30B7491C}" type="parTrans" cxnId="{12C6850B-63B5-984B-BBF8-B59E0CD85E7C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1CF93CF9-3375-1E41-BF02-637FDEE9EBF2}" type="sibTrans" cxnId="{12C6850B-63B5-984B-BBF8-B59E0CD85E7C}">
      <dgm:prSet/>
      <dgm:spPr/>
      <dgm:t>
        <a:bodyPr/>
        <a:lstStyle/>
        <a:p>
          <a:endParaRPr lang="en-US" b="1">
            <a:latin typeface="JasmineUPC" pitchFamily="18" charset="-34"/>
            <a:cs typeface="JasmineUPC" pitchFamily="18" charset="-34"/>
          </a:endParaRPr>
        </a:p>
      </dgm:t>
    </dgm:pt>
    <dgm:pt modelId="{A871FA1E-9FA3-084F-B68A-232CEE046875}" type="pres">
      <dgm:prSet presAssocID="{F0D346D0-F794-DA44-95FE-16136AD52F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70CA44-82CE-9D45-B105-44B8EB156C52}" type="pres">
      <dgm:prSet presAssocID="{B039C61F-16D5-FF4F-8B62-8E39D9150B7B}" presName="vertFlow" presStyleCnt="0"/>
      <dgm:spPr/>
      <dgm:t>
        <a:bodyPr/>
        <a:lstStyle/>
        <a:p>
          <a:endParaRPr lang="th-TH"/>
        </a:p>
      </dgm:t>
    </dgm:pt>
    <dgm:pt modelId="{57EE19CB-4637-0E4F-B9C9-7C30EEBD5873}" type="pres">
      <dgm:prSet presAssocID="{B039C61F-16D5-FF4F-8B62-8E39D9150B7B}" presName="header" presStyleLbl="node1" presStyleIdx="0" presStyleCnt="2" custScaleX="134000"/>
      <dgm:spPr/>
      <dgm:t>
        <a:bodyPr/>
        <a:lstStyle/>
        <a:p>
          <a:endParaRPr lang="en-US"/>
        </a:p>
      </dgm:t>
    </dgm:pt>
    <dgm:pt modelId="{7D4ED5B3-36B4-E143-AEA7-036BED74C941}" type="pres">
      <dgm:prSet presAssocID="{C1D2F48B-7DF9-F549-857F-F934EC501798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97E96856-096D-1642-A72E-D2385990F1DE}" type="pres">
      <dgm:prSet presAssocID="{2E956770-074B-134D-A15D-4A8E52D4D911}" presName="child" presStyleLbl="alignAccFollowNode1" presStyleIdx="0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36804-C823-4A49-AB70-4C867A3DAA4E}" type="pres">
      <dgm:prSet presAssocID="{B6C97EA2-073B-F24B-9789-551F77AC5C7C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511C86-FC38-664A-8764-1EB6455045D8}" type="pres">
      <dgm:prSet presAssocID="{84169CEE-D66C-2B42-94C1-09CD91010A30}" presName="child" presStyleLbl="alignAccFollowNode1" presStyleIdx="1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AE479-3582-1340-AEF8-18F8B63D7009}" type="pres">
      <dgm:prSet presAssocID="{D8CAF1AF-16A9-2747-9A9E-4E70583F93A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F436C2A2-0E88-FC4C-B78F-66A2E505E2D4}" type="pres">
      <dgm:prSet presAssocID="{C8CCBA58-79B0-F24E-9A4D-CF2128540BAA}" presName="child" presStyleLbl="alignAccFollowNode1" presStyleIdx="2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83460-B6D3-A745-8F71-76E292182F88}" type="pres">
      <dgm:prSet presAssocID="{C447AAF7-B6B0-8444-A42E-B3D5EBF6659D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59BD45CD-0648-2E41-AC28-A9E9EAC53966}" type="pres">
      <dgm:prSet presAssocID="{F9BB2795-D70F-A344-8B99-194A547EBB3C}" presName="child" presStyleLbl="alignAccFollowNode1" presStyleIdx="3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6BAD2-857A-5E4C-BEFB-434C38EF55C5}" type="pres">
      <dgm:prSet presAssocID="{CD91FD77-091C-8641-A47F-B35FE390C1FC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8EF0F79A-4BA1-FA4C-B2C9-CEA23C335460}" type="pres">
      <dgm:prSet presAssocID="{58AB404B-EBA0-BF4F-A3F4-5C2934E245FB}" presName="child" presStyleLbl="alignAccFollowNode1" presStyleIdx="4" presStyleCnt="10" custScaleX="132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C53C-2212-4342-AEEA-593ECA1F6220}" type="pres">
      <dgm:prSet presAssocID="{B039C61F-16D5-FF4F-8B62-8E39D9150B7B}" presName="hSp" presStyleCnt="0"/>
      <dgm:spPr/>
      <dgm:t>
        <a:bodyPr/>
        <a:lstStyle/>
        <a:p>
          <a:endParaRPr lang="th-TH"/>
        </a:p>
      </dgm:t>
    </dgm:pt>
    <dgm:pt modelId="{D6610D27-BA6D-FF47-8149-5E72001F0394}" type="pres">
      <dgm:prSet presAssocID="{923A01F7-1B14-1248-9932-DC1213736A58}" presName="vertFlow" presStyleCnt="0"/>
      <dgm:spPr/>
      <dgm:t>
        <a:bodyPr/>
        <a:lstStyle/>
        <a:p>
          <a:endParaRPr lang="th-TH"/>
        </a:p>
      </dgm:t>
    </dgm:pt>
    <dgm:pt modelId="{32BE117C-7777-E148-802E-39E064D31090}" type="pres">
      <dgm:prSet presAssocID="{923A01F7-1B14-1248-9932-DC1213736A58}" presName="header" presStyleLbl="node1" presStyleIdx="1" presStyleCnt="2" custScaleX="134000"/>
      <dgm:spPr/>
      <dgm:t>
        <a:bodyPr/>
        <a:lstStyle/>
        <a:p>
          <a:endParaRPr lang="en-US"/>
        </a:p>
      </dgm:t>
    </dgm:pt>
    <dgm:pt modelId="{32DCB818-0CB9-4F41-896D-A807FB0C6F3D}" type="pres">
      <dgm:prSet presAssocID="{9FFF50F9-7CC1-F348-BBE1-4A458730673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965C944F-6CAE-B14C-8128-7F0372F98AEF}" type="pres">
      <dgm:prSet presAssocID="{F86F10C0-CFBB-C047-9ABA-4ACC539683D2}" presName="child" presStyleLbl="alignAccFollowNode1" presStyleIdx="5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84FDB-98F4-3945-987C-8C944D81370C}" type="pres">
      <dgm:prSet presAssocID="{348B0D2F-603F-1B43-A6CE-3EE9D00C4823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00EEBE35-0DE1-994D-90C4-0F6526B451AD}" type="pres">
      <dgm:prSet presAssocID="{05F144E1-BEB6-BE49-AE6F-9F290153C50D}" presName="child" presStyleLbl="alignAccFollowNode1" presStyleIdx="6" presStyleCnt="10" custScaleX="13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4F45F-E198-794D-AA85-CC657F228579}" type="pres">
      <dgm:prSet presAssocID="{D919A54B-0C08-144C-ADFD-1E7F1721A404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0D3DA953-D47E-D042-A28C-F7702A862385}" type="pres">
      <dgm:prSet presAssocID="{D8DA5452-FACA-6C4E-B2D5-714248B46BA0}" presName="child" presStyleLbl="alignAccFollowNode1" presStyleIdx="7" presStyleCnt="10" custScaleX="133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1E004-4C04-7A42-966C-E697C0564605}" type="pres">
      <dgm:prSet presAssocID="{69B32E3C-9E72-4340-89DD-B8FC30D3B4FA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54DF7794-4B71-444D-AE98-53E79F2A0B0A}" type="pres">
      <dgm:prSet presAssocID="{1BC691C3-74BB-094D-AE27-E15C6466B3C4}" presName="child" presStyleLbl="alignAccFollowNode1" presStyleIdx="8" presStyleCnt="10" custScaleX="133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C2EA-525E-A94C-8D2C-D776C791EA7D}" type="pres">
      <dgm:prSet presAssocID="{8AF3A004-B85E-1F4D-A5B3-4EBE08F0D5EB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245B1178-9BF3-F849-9548-FA7039DE5FB9}" type="pres">
      <dgm:prSet presAssocID="{8AFA98A4-31EF-0C44-9FC6-D5A674977651}" presName="child" presStyleLbl="alignAccFollowNode1" presStyleIdx="9" presStyleCnt="10" custScaleX="1334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EB7BB-8ACB-45BB-8950-63318B43B724}" type="presOf" srcId="{D8DA5452-FACA-6C4E-B2D5-714248B46BA0}" destId="{0D3DA953-D47E-D042-A28C-F7702A862385}" srcOrd="0" destOrd="0" presId="urn:microsoft.com/office/officeart/2005/8/layout/lProcess1"/>
    <dgm:cxn modelId="{70DFE505-571A-48FE-BBAC-AEBF5A642043}" type="presOf" srcId="{C8CCBA58-79B0-F24E-9A4D-CF2128540BAA}" destId="{F436C2A2-0E88-FC4C-B78F-66A2E505E2D4}" srcOrd="0" destOrd="0" presId="urn:microsoft.com/office/officeart/2005/8/layout/lProcess1"/>
    <dgm:cxn modelId="{960F38C6-AB2F-8140-9FF2-91B528E11E4C}" srcId="{B039C61F-16D5-FF4F-8B62-8E39D9150B7B}" destId="{58AB404B-EBA0-BF4F-A3F4-5C2934E245FB}" srcOrd="4" destOrd="0" parTransId="{67E77D94-88A6-5145-B95B-B2C3BDB096F5}" sibTransId="{9D0E145B-1140-CA43-B025-794CF5648C2D}"/>
    <dgm:cxn modelId="{292FFA89-F1EF-40C8-B589-7655347D93CD}" type="presOf" srcId="{84169CEE-D66C-2B42-94C1-09CD91010A30}" destId="{2F511C86-FC38-664A-8764-1EB6455045D8}" srcOrd="0" destOrd="0" presId="urn:microsoft.com/office/officeart/2005/8/layout/lProcess1"/>
    <dgm:cxn modelId="{8F0974AA-8460-664B-86B0-12244DA91162}" srcId="{F0D346D0-F794-DA44-95FE-16136AD52FB5}" destId="{B039C61F-16D5-FF4F-8B62-8E39D9150B7B}" srcOrd="0" destOrd="0" parTransId="{A2E2FC32-1A3C-9043-AFFE-253B64035B50}" sibTransId="{DD0F7CCC-2C85-2E41-8770-9CC55CB4E2CF}"/>
    <dgm:cxn modelId="{535CD40E-218F-4AC5-9682-B95E69D0DE01}" type="presOf" srcId="{1BC691C3-74BB-094D-AE27-E15C6466B3C4}" destId="{54DF7794-4B71-444D-AE98-53E79F2A0B0A}" srcOrd="0" destOrd="0" presId="urn:microsoft.com/office/officeart/2005/8/layout/lProcess1"/>
    <dgm:cxn modelId="{D1E0A34A-E5C4-4F76-B2C8-8C6D65C61B38}" type="presOf" srcId="{923A01F7-1B14-1248-9932-DC1213736A58}" destId="{32BE117C-7777-E148-802E-39E064D31090}" srcOrd="0" destOrd="0" presId="urn:microsoft.com/office/officeart/2005/8/layout/lProcess1"/>
    <dgm:cxn modelId="{13A1F2FF-FE82-F44E-A598-28C8A8B13C68}" srcId="{F0D346D0-F794-DA44-95FE-16136AD52FB5}" destId="{923A01F7-1B14-1248-9932-DC1213736A58}" srcOrd="1" destOrd="0" parTransId="{ECC981FA-C9A5-3647-B20D-B5762166C3CF}" sibTransId="{508DA7CC-399C-AB4B-BF61-274F04FD2719}"/>
    <dgm:cxn modelId="{617B9283-4A1B-41E5-AD86-76A07D48349D}" type="presOf" srcId="{8AF3A004-B85E-1F4D-A5B3-4EBE08F0D5EB}" destId="{54C3C2EA-525E-A94C-8D2C-D776C791EA7D}" srcOrd="0" destOrd="0" presId="urn:microsoft.com/office/officeart/2005/8/layout/lProcess1"/>
    <dgm:cxn modelId="{13AED577-DBAF-47BA-AC27-4CA5B594F469}" type="presOf" srcId="{58AB404B-EBA0-BF4F-A3F4-5C2934E245FB}" destId="{8EF0F79A-4BA1-FA4C-B2C9-CEA23C335460}" srcOrd="0" destOrd="0" presId="urn:microsoft.com/office/officeart/2005/8/layout/lProcess1"/>
    <dgm:cxn modelId="{507ABA20-2699-49D9-923D-46AC3D41A51C}" type="presOf" srcId="{D919A54B-0C08-144C-ADFD-1E7F1721A404}" destId="{67E4F45F-E198-794D-AA85-CC657F228579}" srcOrd="0" destOrd="0" presId="urn:microsoft.com/office/officeart/2005/8/layout/lProcess1"/>
    <dgm:cxn modelId="{F1F07DA3-6132-4302-AF93-04AF077A0236}" type="presOf" srcId="{9FFF50F9-7CC1-F348-BBE1-4A4587306734}" destId="{32DCB818-0CB9-4F41-896D-A807FB0C6F3D}" srcOrd="0" destOrd="0" presId="urn:microsoft.com/office/officeart/2005/8/layout/lProcess1"/>
    <dgm:cxn modelId="{649A4F79-8F44-4BED-AB01-D5EEE800DC7A}" type="presOf" srcId="{C447AAF7-B6B0-8444-A42E-B3D5EBF6659D}" destId="{D3383460-B6D3-A745-8F71-76E292182F88}" srcOrd="0" destOrd="0" presId="urn:microsoft.com/office/officeart/2005/8/layout/lProcess1"/>
    <dgm:cxn modelId="{CA099A80-6424-4541-BE15-9302EF626C78}" type="presOf" srcId="{C1D2F48B-7DF9-F549-857F-F934EC501798}" destId="{7D4ED5B3-36B4-E143-AEA7-036BED74C941}" srcOrd="0" destOrd="0" presId="urn:microsoft.com/office/officeart/2005/8/layout/lProcess1"/>
    <dgm:cxn modelId="{494A384F-336F-4B44-A40D-B9EF99F21571}" srcId="{923A01F7-1B14-1248-9932-DC1213736A58}" destId="{05F144E1-BEB6-BE49-AE6F-9F290153C50D}" srcOrd="1" destOrd="0" parTransId="{0A2BA7AF-9402-1148-B8B1-B7AD67520019}" sibTransId="{D919A54B-0C08-144C-ADFD-1E7F1721A404}"/>
    <dgm:cxn modelId="{12C6850B-63B5-984B-BBF8-B59E0CD85E7C}" srcId="{923A01F7-1B14-1248-9932-DC1213736A58}" destId="{8AFA98A4-31EF-0C44-9FC6-D5A674977651}" srcOrd="4" destOrd="0" parTransId="{FEB46610-456E-7F4C-B4F2-0AAF30B7491C}" sibTransId="{1CF93CF9-3375-1E41-BF02-637FDEE9EBF2}"/>
    <dgm:cxn modelId="{A83AF4DD-5BCE-4C41-82D6-5D5BF0DB39F2}" type="presOf" srcId="{B6C97EA2-073B-F24B-9789-551F77AC5C7C}" destId="{D1636804-C823-4A49-AB70-4C867A3DAA4E}" srcOrd="0" destOrd="0" presId="urn:microsoft.com/office/officeart/2005/8/layout/lProcess1"/>
    <dgm:cxn modelId="{0165E041-3847-6B4C-820A-D16B92C6A0AD}" srcId="{923A01F7-1B14-1248-9932-DC1213736A58}" destId="{1BC691C3-74BB-094D-AE27-E15C6466B3C4}" srcOrd="3" destOrd="0" parTransId="{D48C8A73-55AB-9747-88A8-C469537E9D6D}" sibTransId="{8AF3A004-B85E-1F4D-A5B3-4EBE08F0D5EB}"/>
    <dgm:cxn modelId="{D0CC8ABC-5F4A-4CD6-B6C0-4B22D1AD4BDC}" type="presOf" srcId="{69B32E3C-9E72-4340-89DD-B8FC30D3B4FA}" destId="{5331E004-4C04-7A42-966C-E697C0564605}" srcOrd="0" destOrd="0" presId="urn:microsoft.com/office/officeart/2005/8/layout/lProcess1"/>
    <dgm:cxn modelId="{C9E183C6-B546-194B-9EAD-6F095299095A}" srcId="{923A01F7-1B14-1248-9932-DC1213736A58}" destId="{F86F10C0-CFBB-C047-9ABA-4ACC539683D2}" srcOrd="0" destOrd="0" parTransId="{9FFF50F9-7CC1-F348-BBE1-4A4587306734}" sibTransId="{348B0D2F-603F-1B43-A6CE-3EE9D00C4823}"/>
    <dgm:cxn modelId="{EE7E7301-0E33-4E49-9E85-D95579BE615D}" type="presOf" srcId="{F9BB2795-D70F-A344-8B99-194A547EBB3C}" destId="{59BD45CD-0648-2E41-AC28-A9E9EAC53966}" srcOrd="0" destOrd="0" presId="urn:microsoft.com/office/officeart/2005/8/layout/lProcess1"/>
    <dgm:cxn modelId="{66FF6022-A18B-456E-899D-B593FD8A72AB}" type="presOf" srcId="{2E956770-074B-134D-A15D-4A8E52D4D911}" destId="{97E96856-096D-1642-A72E-D2385990F1DE}" srcOrd="0" destOrd="0" presId="urn:microsoft.com/office/officeart/2005/8/layout/lProcess1"/>
    <dgm:cxn modelId="{4822D366-E068-481C-AA2D-B59E1DD58888}" type="presOf" srcId="{F86F10C0-CFBB-C047-9ABA-4ACC539683D2}" destId="{965C944F-6CAE-B14C-8128-7F0372F98AEF}" srcOrd="0" destOrd="0" presId="urn:microsoft.com/office/officeart/2005/8/layout/lProcess1"/>
    <dgm:cxn modelId="{361D9815-4F53-F64E-847F-B4A245F93E88}" srcId="{B039C61F-16D5-FF4F-8B62-8E39D9150B7B}" destId="{84169CEE-D66C-2B42-94C1-09CD91010A30}" srcOrd="1" destOrd="0" parTransId="{771776CC-D9BB-094D-A7EA-95E7D8B3F664}" sibTransId="{D8CAF1AF-16A9-2747-9A9E-4E70583F93A5}"/>
    <dgm:cxn modelId="{2C337CD7-09E6-4AFC-BE90-B4B5A696BDD4}" type="presOf" srcId="{05F144E1-BEB6-BE49-AE6F-9F290153C50D}" destId="{00EEBE35-0DE1-994D-90C4-0F6526B451AD}" srcOrd="0" destOrd="0" presId="urn:microsoft.com/office/officeart/2005/8/layout/lProcess1"/>
    <dgm:cxn modelId="{ACB12E73-A5CD-9C48-AD23-A9FB94ECB663}" srcId="{B039C61F-16D5-FF4F-8B62-8E39D9150B7B}" destId="{F9BB2795-D70F-A344-8B99-194A547EBB3C}" srcOrd="3" destOrd="0" parTransId="{B2B87576-C7FF-B340-BA6D-B9A106A5C9F4}" sibTransId="{CD91FD77-091C-8641-A47F-B35FE390C1FC}"/>
    <dgm:cxn modelId="{48232A16-DD03-7143-9C50-EFB97E16814E}" srcId="{923A01F7-1B14-1248-9932-DC1213736A58}" destId="{D8DA5452-FACA-6C4E-B2D5-714248B46BA0}" srcOrd="2" destOrd="0" parTransId="{D511694C-2E2F-0C48-A3F9-D8BF76A92083}" sibTransId="{69B32E3C-9E72-4340-89DD-B8FC30D3B4FA}"/>
    <dgm:cxn modelId="{A263175A-F886-4C63-9113-94CCB4A5D495}" type="presOf" srcId="{F0D346D0-F794-DA44-95FE-16136AD52FB5}" destId="{A871FA1E-9FA3-084F-B68A-232CEE046875}" srcOrd="0" destOrd="0" presId="urn:microsoft.com/office/officeart/2005/8/layout/lProcess1"/>
    <dgm:cxn modelId="{3A1B9BD5-C6CE-41D9-9F0C-AABBF0296C3A}" type="presOf" srcId="{B039C61F-16D5-FF4F-8B62-8E39D9150B7B}" destId="{57EE19CB-4637-0E4F-B9C9-7C30EEBD5873}" srcOrd="0" destOrd="0" presId="urn:microsoft.com/office/officeart/2005/8/layout/lProcess1"/>
    <dgm:cxn modelId="{796A183F-7784-4DAB-B813-3813F313542A}" type="presOf" srcId="{CD91FD77-091C-8641-A47F-B35FE390C1FC}" destId="{46F6BAD2-857A-5E4C-BEFB-434C38EF55C5}" srcOrd="0" destOrd="0" presId="urn:microsoft.com/office/officeart/2005/8/layout/lProcess1"/>
    <dgm:cxn modelId="{2984B6DA-5A77-C445-BDD7-24CE78ECF24B}" srcId="{B039C61F-16D5-FF4F-8B62-8E39D9150B7B}" destId="{C8CCBA58-79B0-F24E-9A4D-CF2128540BAA}" srcOrd="2" destOrd="0" parTransId="{C7211ED8-10F6-BD47-AE21-6DEE53012B86}" sibTransId="{C447AAF7-B6B0-8444-A42E-B3D5EBF6659D}"/>
    <dgm:cxn modelId="{EF59CDEC-BD9E-4A23-88E6-F4A0889FB8C4}" type="presOf" srcId="{8AFA98A4-31EF-0C44-9FC6-D5A674977651}" destId="{245B1178-9BF3-F849-9548-FA7039DE5FB9}" srcOrd="0" destOrd="0" presId="urn:microsoft.com/office/officeart/2005/8/layout/lProcess1"/>
    <dgm:cxn modelId="{054BD279-1540-4118-A28B-D0630352094D}" type="presOf" srcId="{348B0D2F-603F-1B43-A6CE-3EE9D00C4823}" destId="{2E884FDB-98F4-3945-987C-8C944D81370C}" srcOrd="0" destOrd="0" presId="urn:microsoft.com/office/officeart/2005/8/layout/lProcess1"/>
    <dgm:cxn modelId="{6F129BC9-2434-EC48-935E-8B3BB7C4F15E}" srcId="{B039C61F-16D5-FF4F-8B62-8E39D9150B7B}" destId="{2E956770-074B-134D-A15D-4A8E52D4D911}" srcOrd="0" destOrd="0" parTransId="{C1D2F48B-7DF9-F549-857F-F934EC501798}" sibTransId="{B6C97EA2-073B-F24B-9789-551F77AC5C7C}"/>
    <dgm:cxn modelId="{91E4563A-6C62-41FF-9D2C-867389B7CC51}" type="presOf" srcId="{D8CAF1AF-16A9-2747-9A9E-4E70583F93A5}" destId="{814AE479-3582-1340-AEF8-18F8B63D7009}" srcOrd="0" destOrd="0" presId="urn:microsoft.com/office/officeart/2005/8/layout/lProcess1"/>
    <dgm:cxn modelId="{DD65D1E1-634C-4318-8B26-2B1F66D39732}" type="presParOf" srcId="{A871FA1E-9FA3-084F-B68A-232CEE046875}" destId="{DD70CA44-82CE-9D45-B105-44B8EB156C52}" srcOrd="0" destOrd="0" presId="urn:microsoft.com/office/officeart/2005/8/layout/lProcess1"/>
    <dgm:cxn modelId="{5D7B2184-1BE4-48BF-952F-2020CA277137}" type="presParOf" srcId="{DD70CA44-82CE-9D45-B105-44B8EB156C52}" destId="{57EE19CB-4637-0E4F-B9C9-7C30EEBD5873}" srcOrd="0" destOrd="0" presId="urn:microsoft.com/office/officeart/2005/8/layout/lProcess1"/>
    <dgm:cxn modelId="{638D5C8C-24B8-4FDB-AF7E-EF960898859D}" type="presParOf" srcId="{DD70CA44-82CE-9D45-B105-44B8EB156C52}" destId="{7D4ED5B3-36B4-E143-AEA7-036BED74C941}" srcOrd="1" destOrd="0" presId="urn:microsoft.com/office/officeart/2005/8/layout/lProcess1"/>
    <dgm:cxn modelId="{F60F2370-D7EA-4731-9BE3-869467C84518}" type="presParOf" srcId="{DD70CA44-82CE-9D45-B105-44B8EB156C52}" destId="{97E96856-096D-1642-A72E-D2385990F1DE}" srcOrd="2" destOrd="0" presId="urn:microsoft.com/office/officeart/2005/8/layout/lProcess1"/>
    <dgm:cxn modelId="{EB37B353-0E93-4205-895D-F43C063D8DE6}" type="presParOf" srcId="{DD70CA44-82CE-9D45-B105-44B8EB156C52}" destId="{D1636804-C823-4A49-AB70-4C867A3DAA4E}" srcOrd="3" destOrd="0" presId="urn:microsoft.com/office/officeart/2005/8/layout/lProcess1"/>
    <dgm:cxn modelId="{E668D7E4-6C32-47E5-9C33-452C6CADD65A}" type="presParOf" srcId="{DD70CA44-82CE-9D45-B105-44B8EB156C52}" destId="{2F511C86-FC38-664A-8764-1EB6455045D8}" srcOrd="4" destOrd="0" presId="urn:microsoft.com/office/officeart/2005/8/layout/lProcess1"/>
    <dgm:cxn modelId="{D0584E06-749E-44F1-8E14-C75BAE265E8C}" type="presParOf" srcId="{DD70CA44-82CE-9D45-B105-44B8EB156C52}" destId="{814AE479-3582-1340-AEF8-18F8B63D7009}" srcOrd="5" destOrd="0" presId="urn:microsoft.com/office/officeart/2005/8/layout/lProcess1"/>
    <dgm:cxn modelId="{CC13C641-2BA7-40FF-84FA-7D8C95587F76}" type="presParOf" srcId="{DD70CA44-82CE-9D45-B105-44B8EB156C52}" destId="{F436C2A2-0E88-FC4C-B78F-66A2E505E2D4}" srcOrd="6" destOrd="0" presId="urn:microsoft.com/office/officeart/2005/8/layout/lProcess1"/>
    <dgm:cxn modelId="{8E5DE03E-AEA5-4BB1-AC58-FAC40B7B0D98}" type="presParOf" srcId="{DD70CA44-82CE-9D45-B105-44B8EB156C52}" destId="{D3383460-B6D3-A745-8F71-76E292182F88}" srcOrd="7" destOrd="0" presId="urn:microsoft.com/office/officeart/2005/8/layout/lProcess1"/>
    <dgm:cxn modelId="{6C541A30-99AD-4AF7-9C2E-3EE5BF62127D}" type="presParOf" srcId="{DD70CA44-82CE-9D45-B105-44B8EB156C52}" destId="{59BD45CD-0648-2E41-AC28-A9E9EAC53966}" srcOrd="8" destOrd="0" presId="urn:microsoft.com/office/officeart/2005/8/layout/lProcess1"/>
    <dgm:cxn modelId="{7B4C0902-F58B-48D4-880C-C028881202CE}" type="presParOf" srcId="{DD70CA44-82CE-9D45-B105-44B8EB156C52}" destId="{46F6BAD2-857A-5E4C-BEFB-434C38EF55C5}" srcOrd="9" destOrd="0" presId="urn:microsoft.com/office/officeart/2005/8/layout/lProcess1"/>
    <dgm:cxn modelId="{B706F5C0-7802-432B-8FE4-1ECFC5A74438}" type="presParOf" srcId="{DD70CA44-82CE-9D45-B105-44B8EB156C52}" destId="{8EF0F79A-4BA1-FA4C-B2C9-CEA23C335460}" srcOrd="10" destOrd="0" presId="urn:microsoft.com/office/officeart/2005/8/layout/lProcess1"/>
    <dgm:cxn modelId="{80AFC9C5-A025-42AF-9586-0273BAC19D2C}" type="presParOf" srcId="{A871FA1E-9FA3-084F-B68A-232CEE046875}" destId="{9578C53C-2212-4342-AEEA-593ECA1F6220}" srcOrd="1" destOrd="0" presId="urn:microsoft.com/office/officeart/2005/8/layout/lProcess1"/>
    <dgm:cxn modelId="{1E84776A-E320-4180-9B1A-EF1A182271DC}" type="presParOf" srcId="{A871FA1E-9FA3-084F-B68A-232CEE046875}" destId="{D6610D27-BA6D-FF47-8149-5E72001F0394}" srcOrd="2" destOrd="0" presId="urn:microsoft.com/office/officeart/2005/8/layout/lProcess1"/>
    <dgm:cxn modelId="{CDC5E9E9-7404-4D91-A0C7-943E46C2A102}" type="presParOf" srcId="{D6610D27-BA6D-FF47-8149-5E72001F0394}" destId="{32BE117C-7777-E148-802E-39E064D31090}" srcOrd="0" destOrd="0" presId="urn:microsoft.com/office/officeart/2005/8/layout/lProcess1"/>
    <dgm:cxn modelId="{9387B310-47C6-40B6-BE34-86896B3C9BC9}" type="presParOf" srcId="{D6610D27-BA6D-FF47-8149-5E72001F0394}" destId="{32DCB818-0CB9-4F41-896D-A807FB0C6F3D}" srcOrd="1" destOrd="0" presId="urn:microsoft.com/office/officeart/2005/8/layout/lProcess1"/>
    <dgm:cxn modelId="{5589B302-0254-4E34-A176-9A9451A7514A}" type="presParOf" srcId="{D6610D27-BA6D-FF47-8149-5E72001F0394}" destId="{965C944F-6CAE-B14C-8128-7F0372F98AEF}" srcOrd="2" destOrd="0" presId="urn:microsoft.com/office/officeart/2005/8/layout/lProcess1"/>
    <dgm:cxn modelId="{733CD561-B620-431C-B391-ED21253D08A9}" type="presParOf" srcId="{D6610D27-BA6D-FF47-8149-5E72001F0394}" destId="{2E884FDB-98F4-3945-987C-8C944D81370C}" srcOrd="3" destOrd="0" presId="urn:microsoft.com/office/officeart/2005/8/layout/lProcess1"/>
    <dgm:cxn modelId="{15BB016D-3443-4244-BBB6-F0484FF52254}" type="presParOf" srcId="{D6610D27-BA6D-FF47-8149-5E72001F0394}" destId="{00EEBE35-0DE1-994D-90C4-0F6526B451AD}" srcOrd="4" destOrd="0" presId="urn:microsoft.com/office/officeart/2005/8/layout/lProcess1"/>
    <dgm:cxn modelId="{32D38822-7A21-4798-9F1D-6181BCEAA67E}" type="presParOf" srcId="{D6610D27-BA6D-FF47-8149-5E72001F0394}" destId="{67E4F45F-E198-794D-AA85-CC657F228579}" srcOrd="5" destOrd="0" presId="urn:microsoft.com/office/officeart/2005/8/layout/lProcess1"/>
    <dgm:cxn modelId="{F8618BA4-2C8D-4255-8027-769F32C56CA2}" type="presParOf" srcId="{D6610D27-BA6D-FF47-8149-5E72001F0394}" destId="{0D3DA953-D47E-D042-A28C-F7702A862385}" srcOrd="6" destOrd="0" presId="urn:microsoft.com/office/officeart/2005/8/layout/lProcess1"/>
    <dgm:cxn modelId="{0BAC5262-7D8A-49DF-BA14-9AF8E6F19648}" type="presParOf" srcId="{D6610D27-BA6D-FF47-8149-5E72001F0394}" destId="{5331E004-4C04-7A42-966C-E697C0564605}" srcOrd="7" destOrd="0" presId="urn:microsoft.com/office/officeart/2005/8/layout/lProcess1"/>
    <dgm:cxn modelId="{1CBF2D80-EDD4-485F-91A0-229F8A967A4B}" type="presParOf" srcId="{D6610D27-BA6D-FF47-8149-5E72001F0394}" destId="{54DF7794-4B71-444D-AE98-53E79F2A0B0A}" srcOrd="8" destOrd="0" presId="urn:microsoft.com/office/officeart/2005/8/layout/lProcess1"/>
    <dgm:cxn modelId="{A54C8707-1C50-45CD-B751-0EF404442FE9}" type="presParOf" srcId="{D6610D27-BA6D-FF47-8149-5E72001F0394}" destId="{54C3C2EA-525E-A94C-8D2C-D776C791EA7D}" srcOrd="9" destOrd="0" presId="urn:microsoft.com/office/officeart/2005/8/layout/lProcess1"/>
    <dgm:cxn modelId="{FD8C3A7F-6EEC-49AA-88E2-5A2A6336A3B6}" type="presParOf" srcId="{D6610D27-BA6D-FF47-8149-5E72001F0394}" destId="{245B1178-9BF3-F849-9548-FA7039DE5FB9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E19CB-4637-0E4F-B9C9-7C30EEBD5873}">
      <dsp:nvSpPr>
        <dsp:cNvPr id="0" name=""/>
        <dsp:cNvSpPr/>
      </dsp:nvSpPr>
      <dsp:spPr>
        <a:xfrm>
          <a:off x="145446" y="2282"/>
          <a:ext cx="3229165" cy="60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2010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63091" y="19927"/>
        <a:ext cx="3193875" cy="567166"/>
      </dsp:txXfrm>
    </dsp:sp>
    <dsp:sp modelId="{7D4ED5B3-36B4-E143-AEA7-036BED74C941}">
      <dsp:nvSpPr>
        <dsp:cNvPr id="0" name=""/>
        <dsp:cNvSpPr/>
      </dsp:nvSpPr>
      <dsp:spPr>
        <a:xfrm rot="5400000">
          <a:off x="1707314" y="657453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96856-096D-1642-A72E-D2385990F1DE}">
      <dsp:nvSpPr>
        <dsp:cNvPr id="0" name=""/>
        <dsp:cNvSpPr/>
      </dsp:nvSpPr>
      <dsp:spPr>
        <a:xfrm>
          <a:off x="145446" y="815597"/>
          <a:ext cx="3229165" cy="602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Safety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63091" y="833242"/>
        <a:ext cx="3193875" cy="567166"/>
      </dsp:txXfrm>
    </dsp:sp>
    <dsp:sp modelId="{D1636804-C823-4A49-AB70-4C867A3DAA4E}">
      <dsp:nvSpPr>
        <dsp:cNvPr id="0" name=""/>
        <dsp:cNvSpPr/>
      </dsp:nvSpPr>
      <dsp:spPr>
        <a:xfrm rot="5400000">
          <a:off x="1707314" y="1470769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11C86-FC38-664A-8764-1EB6455045D8}">
      <dsp:nvSpPr>
        <dsp:cNvPr id="0" name=""/>
        <dsp:cNvSpPr/>
      </dsp:nvSpPr>
      <dsp:spPr>
        <a:xfrm>
          <a:off x="145446" y="1628913"/>
          <a:ext cx="3229165" cy="60245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Check Response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63091" y="1646558"/>
        <a:ext cx="3193875" cy="567166"/>
      </dsp:txXfrm>
    </dsp:sp>
    <dsp:sp modelId="{814AE479-3582-1340-AEF8-18F8B63D7009}">
      <dsp:nvSpPr>
        <dsp:cNvPr id="0" name=""/>
        <dsp:cNvSpPr/>
      </dsp:nvSpPr>
      <dsp:spPr>
        <a:xfrm rot="5400000">
          <a:off x="1707314" y="2284085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6C2A2-0E88-FC4C-B78F-66A2E505E2D4}">
      <dsp:nvSpPr>
        <dsp:cNvPr id="0" name=""/>
        <dsp:cNvSpPr/>
      </dsp:nvSpPr>
      <dsp:spPr>
        <a:xfrm>
          <a:off x="145446" y="2442229"/>
          <a:ext cx="3229165" cy="6024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Check cardiac arrest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63091" y="2459874"/>
        <a:ext cx="3193875" cy="567166"/>
      </dsp:txXfrm>
    </dsp:sp>
    <dsp:sp modelId="{D3383460-B6D3-A745-8F71-76E292182F88}">
      <dsp:nvSpPr>
        <dsp:cNvPr id="0" name=""/>
        <dsp:cNvSpPr/>
      </dsp:nvSpPr>
      <dsp:spPr>
        <a:xfrm rot="5400000">
          <a:off x="1707314" y="3097401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D45CD-0648-2E41-AC28-A9E9EAC53966}">
      <dsp:nvSpPr>
        <dsp:cNvPr id="0" name=""/>
        <dsp:cNvSpPr/>
      </dsp:nvSpPr>
      <dsp:spPr>
        <a:xfrm>
          <a:off x="145446" y="3255545"/>
          <a:ext cx="3229165" cy="6024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Call for help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63091" y="3273190"/>
        <a:ext cx="3193875" cy="567166"/>
      </dsp:txXfrm>
    </dsp:sp>
    <dsp:sp modelId="{46F6BAD2-857A-5E4C-BEFB-434C38EF55C5}">
      <dsp:nvSpPr>
        <dsp:cNvPr id="0" name=""/>
        <dsp:cNvSpPr/>
      </dsp:nvSpPr>
      <dsp:spPr>
        <a:xfrm rot="5400000">
          <a:off x="1707314" y="3910716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F79A-4BA1-FA4C-B2C9-CEA23C335460}">
      <dsp:nvSpPr>
        <dsp:cNvPr id="0" name=""/>
        <dsp:cNvSpPr/>
      </dsp:nvSpPr>
      <dsp:spPr>
        <a:xfrm>
          <a:off x="167255" y="4068861"/>
          <a:ext cx="3185547" cy="60245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Chest compression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84900" y="4086506"/>
        <a:ext cx="3150257" cy="567166"/>
      </dsp:txXfrm>
    </dsp:sp>
    <dsp:sp modelId="{32BE117C-7777-E148-802E-39E064D31090}">
      <dsp:nvSpPr>
        <dsp:cNvPr id="0" name=""/>
        <dsp:cNvSpPr/>
      </dsp:nvSpPr>
      <dsp:spPr>
        <a:xfrm>
          <a:off x="3711987" y="2282"/>
          <a:ext cx="3229165" cy="60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2015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29632" y="19927"/>
        <a:ext cx="3193875" cy="567166"/>
      </dsp:txXfrm>
    </dsp:sp>
    <dsp:sp modelId="{32DCB818-0CB9-4F41-896D-A807FB0C6F3D}">
      <dsp:nvSpPr>
        <dsp:cNvPr id="0" name=""/>
        <dsp:cNvSpPr/>
      </dsp:nvSpPr>
      <dsp:spPr>
        <a:xfrm rot="5400000">
          <a:off x="5273855" y="657453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C944F-6CAE-B14C-8128-7F0372F98AEF}">
      <dsp:nvSpPr>
        <dsp:cNvPr id="0" name=""/>
        <dsp:cNvSpPr/>
      </dsp:nvSpPr>
      <dsp:spPr>
        <a:xfrm>
          <a:off x="3711987" y="815597"/>
          <a:ext cx="3229165" cy="602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-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29632" y="833242"/>
        <a:ext cx="3193875" cy="567166"/>
      </dsp:txXfrm>
    </dsp:sp>
    <dsp:sp modelId="{2E884FDB-98F4-3945-987C-8C944D81370C}">
      <dsp:nvSpPr>
        <dsp:cNvPr id="0" name=""/>
        <dsp:cNvSpPr/>
      </dsp:nvSpPr>
      <dsp:spPr>
        <a:xfrm rot="5400000">
          <a:off x="5273855" y="1470769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EBE35-0DE1-994D-90C4-0F6526B451AD}">
      <dsp:nvSpPr>
        <dsp:cNvPr id="0" name=""/>
        <dsp:cNvSpPr/>
      </dsp:nvSpPr>
      <dsp:spPr>
        <a:xfrm>
          <a:off x="3711987" y="1628913"/>
          <a:ext cx="3229165" cy="60245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Check Response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29632" y="1646558"/>
        <a:ext cx="3193875" cy="567166"/>
      </dsp:txXfrm>
    </dsp:sp>
    <dsp:sp modelId="{67E4F45F-E198-794D-AA85-CC657F228579}">
      <dsp:nvSpPr>
        <dsp:cNvPr id="0" name=""/>
        <dsp:cNvSpPr/>
      </dsp:nvSpPr>
      <dsp:spPr>
        <a:xfrm rot="5400000">
          <a:off x="5273855" y="2284085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DA953-D47E-D042-A28C-F7702A862385}">
      <dsp:nvSpPr>
        <dsp:cNvPr id="0" name=""/>
        <dsp:cNvSpPr/>
      </dsp:nvSpPr>
      <dsp:spPr>
        <a:xfrm>
          <a:off x="3724036" y="2442229"/>
          <a:ext cx="3205067" cy="6024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Call for help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41681" y="2459874"/>
        <a:ext cx="3169777" cy="567166"/>
      </dsp:txXfrm>
    </dsp:sp>
    <dsp:sp modelId="{5331E004-4C04-7A42-966C-E697C0564605}">
      <dsp:nvSpPr>
        <dsp:cNvPr id="0" name=""/>
        <dsp:cNvSpPr/>
      </dsp:nvSpPr>
      <dsp:spPr>
        <a:xfrm rot="5400000">
          <a:off x="5273855" y="3097401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F7794-4B71-444D-AE98-53E79F2A0B0A}">
      <dsp:nvSpPr>
        <dsp:cNvPr id="0" name=""/>
        <dsp:cNvSpPr/>
      </dsp:nvSpPr>
      <dsp:spPr>
        <a:xfrm>
          <a:off x="3724036" y="3255545"/>
          <a:ext cx="3205067" cy="6024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Check cardiac arrest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41681" y="3273190"/>
        <a:ext cx="3169777" cy="567166"/>
      </dsp:txXfrm>
    </dsp:sp>
    <dsp:sp modelId="{54C3C2EA-525E-A94C-8D2C-D776C791EA7D}">
      <dsp:nvSpPr>
        <dsp:cNvPr id="0" name=""/>
        <dsp:cNvSpPr/>
      </dsp:nvSpPr>
      <dsp:spPr>
        <a:xfrm rot="5400000">
          <a:off x="5273855" y="3910716"/>
          <a:ext cx="105429" cy="1054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B1178-9BF3-F849-9548-FA7039DE5FB9}">
      <dsp:nvSpPr>
        <dsp:cNvPr id="0" name=""/>
        <dsp:cNvSpPr/>
      </dsp:nvSpPr>
      <dsp:spPr>
        <a:xfrm>
          <a:off x="3718940" y="4068861"/>
          <a:ext cx="3215260" cy="60245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Chest compression</a:t>
          </a:r>
          <a:endParaRPr lang="en-US" sz="35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736585" y="4086506"/>
        <a:ext cx="3179970" cy="56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D4BA-A6A0-4E10-A130-447C3ED53614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C8A54-749E-4770-AEE5-341918AB5BC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783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481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331FF-2D59-4D2C-BAC2-3DFFDE470C72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491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2F791-409B-4B45-9416-9AB51CA211A3}" type="slidenum">
              <a:rPr lang="en-US" altLang="ko-KR" smtClean="0"/>
              <a:pPr/>
              <a:t>49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8A54-749E-4770-AEE5-341918AB5BC6}" type="slidenum">
              <a:rPr lang="th-TH" smtClean="0"/>
              <a:pPr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378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481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5392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TemplateKPH(3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F717-25CA-44D4-B45D-14ABF835C173}" type="datetimeFigureOut">
              <a:rPr lang="th-TH" smtClean="0"/>
              <a:pPr/>
              <a:t>10/06/61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501B-AFB0-4D13-987F-B0A8E45CC9B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New%20folder/&#3649;&#3612;&#3609;&#3616;&#3641;&#3617;&#3636;&#3619;&#3633;&#3585;&#3625;&#3634;%20Brady&#3651;&#3609;&#3612;&#3641;&#3657;&#3651;&#3627;&#3597;&#3656;%20%20(1).pdf" TargetMode="External"/><Relationship Id="rId2" Type="http://schemas.openxmlformats.org/officeDocument/2006/relationships/hyperlink" Target="New%20folder/Algorithm%20ACLS%202015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ew%20folder/&#3649;&#3612;&#3609;&#3616;&#3641;&#3617;&#3636;&#3619;&#3633;&#3585;&#3625;&#3634;%20Tachy%20&#3651;&#3609;&#3612;&#3641;&#3657;&#3651;&#3627;&#3597;&#3656;%20(1)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276599"/>
          </a:xfrm>
          <a:solidFill>
            <a:srgbClr val="4C1CFC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Update ACLS </a:t>
            </a:r>
            <a:br>
              <a:rPr lang="en-US" sz="9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9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2015</a:t>
            </a:r>
            <a:endParaRPr lang="en-US" sz="9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6540"/>
            <a:ext cx="8305799" cy="632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7620000" cy="2585323"/>
          </a:xfrm>
          <a:prstGeom prst="rect">
            <a:avLst/>
          </a:prstGeom>
          <a:solidFill>
            <a:srgbClr val="4C1C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เรามาหยุด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กันเถอะ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…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เพราะหัวใจหยุดเต้น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“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เรา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”</a:t>
            </a:r>
            <a:endParaRPr lang="th-TH" sz="5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สามารถป้องกันได้</a:t>
            </a:r>
            <a:endParaRPr lang="th-TH" sz="5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447800"/>
            <a:ext cx="8634478" cy="48768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 rot="20134783">
            <a:off x="1805331" y="3353404"/>
            <a:ext cx="5694638" cy="750119"/>
          </a:xfrm>
          <a:prstGeom prst="rect">
            <a:avLst/>
          </a:prstGeom>
          <a:solidFill>
            <a:srgbClr val="FA6F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4804_KwangMD_PukluK" pitchFamily="2" charset="0"/>
                <a:cs typeface="4804_KwangMD_PukluK" pitchFamily="2" charset="0"/>
              </a:rPr>
              <a:t>Score ≥4 Patient Un-safe</a:t>
            </a:r>
            <a:endParaRPr lang="th-TH" sz="4000" b="1" dirty="0">
              <a:solidFill>
                <a:schemeClr val="bg1"/>
              </a:solidFill>
              <a:latin typeface="4804_KwangMD_PukluK" pitchFamily="2" charset="0"/>
              <a:cs typeface="4804_KwangMD_PukluK" pitchFamily="2" charset="0"/>
            </a:endParaRPr>
          </a:p>
        </p:txBody>
      </p:sp>
      <p:sp>
        <p:nvSpPr>
          <p:cNvPr id="6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7315200" cy="944562"/>
          </a:xfrm>
          <a:prstGeom prst="rect">
            <a:avLst/>
          </a:prstGeom>
          <a:solidFill>
            <a:srgbClr val="0070C0">
              <a:alpha val="81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odified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arly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W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arning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core: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MEWS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j-ea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086600" cy="990600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sz="28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แนว</a:t>
            </a:r>
            <a:r>
              <a:rPr lang="th-TH" sz="2800" b="1" dirty="0">
                <a:latin typeface="JasmineUPC" pitchFamily="18" charset="-34"/>
                <a:cs typeface="JasmineUPC" pitchFamily="18" charset="-34"/>
              </a:rPr>
              <a:t>ทางการเฝ้าระวังและประเมินอาการนำก่อนภาวะวิกฤต </a:t>
            </a:r>
            <a:r>
              <a:rPr lang="en-US" sz="2800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en-US" sz="28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2800" b="1" dirty="0" smtClean="0">
                <a:latin typeface="JasmineUPC" pitchFamily="18" charset="-34"/>
                <a:cs typeface="JasmineUPC" pitchFamily="18" charset="-34"/>
              </a:rPr>
              <a:t>Modified </a:t>
            </a:r>
            <a:r>
              <a:rPr lang="en-US" sz="2800" b="1" dirty="0">
                <a:latin typeface="JasmineUPC" pitchFamily="18" charset="-34"/>
                <a:cs typeface="JasmineUPC" pitchFamily="18" charset="-34"/>
              </a:rPr>
              <a:t>Early Warning Signs (MEWS) </a:t>
            </a:r>
            <a:r>
              <a:rPr lang="en-US" sz="2800" dirty="0">
                <a:latin typeface="JasmineUPC" pitchFamily="18" charset="-34"/>
                <a:cs typeface="JasmineUPC" pitchFamily="18" charset="-34"/>
              </a:rPr>
              <a:t/>
            </a:r>
            <a:br>
              <a:rPr lang="en-US" sz="2800" dirty="0">
                <a:latin typeface="JasmineUPC" pitchFamily="18" charset="-34"/>
                <a:cs typeface="JasmineUPC" pitchFamily="18" charset="-34"/>
              </a:rPr>
            </a:br>
            <a:endParaRPr lang="th-TH" sz="2800" dirty="0"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28600" y="1143000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 smtClean="0">
                          <a:solidFill>
                            <a:schemeClr val="bg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คะแนน 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MEWS</a:t>
                      </a:r>
                    </a:p>
                  </a:txBody>
                  <a:tcPr>
                    <a:solidFill>
                      <a:srgbClr val="E52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 smtClean="0">
                          <a:solidFill>
                            <a:schemeClr val="bg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การพยาบาลที่ให้	</a:t>
                      </a:r>
                    </a:p>
                  </a:txBody>
                  <a:tcPr>
                    <a:solidFill>
                      <a:srgbClr val="E52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8600" y="1524000"/>
          <a:ext cx="8686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79E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ความถี่การวัด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V/S </a:t>
                      </a:r>
                      <a:r>
                        <a:rPr lang="th-TH" sz="2000" b="0" u="sng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ตามปกติ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ประเมิน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EWS score </a:t>
                      </a:r>
                      <a:r>
                        <a:rPr lang="th-TH" sz="2000" b="0" u="sng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ตามปกติ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การสังเกตอาการและเฝ้าระวังตามมาตรฐานการพยาบาล 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79E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228600" y="2438400"/>
          <a:ext cx="8686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1-3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ความถี่การวัด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V/S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,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I/O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ทุก 1-4 ชม.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ประเมิน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MEWS score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</a:t>
                      </a:r>
                      <a:r>
                        <a:rPr lang="th-TH" sz="2000" b="0" u="sng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ตามความเหมาะสม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รายงานพยาบาลหัวหน้าเวร</a:t>
                      </a:r>
                      <a:r>
                        <a:rPr lang="th-TH" sz="2000" b="0" kern="1200" baseline="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เพื่อ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ให้การดูแลกิจกรรมการรักษาพยาบาลตามอาการ ตามความเหมาะสมประเมินอาการซ้ำ ถ้าอาการไม่ดีขึ้นรายงานพยาบาลซ้ำ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    -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พยาบาลพิจารณารายงานแพทย์</a:t>
                      </a:r>
                      <a:r>
                        <a:rPr lang="th-TH" sz="2000" b="0" u="sng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ตามความเหมาะสม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เพื่อให้การแก้ไขค้นหาสาเหตุ ที่ทำให้ผู้ป่วยแย่ลง แล้วเพิ่มการสังเกตอาการจนอาการคงที่ปัญหาหมด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28600" y="4343400"/>
          <a:ext cx="86868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≥4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ความถี่การวัด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V/S, I/O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ทุก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15-30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นาที 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รายงานพยาบาลหัวหน้าเวร</a:t>
                      </a:r>
                      <a:r>
                        <a:rPr lang="th-TH" sz="2000" b="0" kern="1200" baseline="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เพื่อพิจารณารายงานแพทย์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เพื่อให้การแก้ไข ค้นหาสาเหตุที่ทำให้ผู้ป่วยแย่ลง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พิจารณาย้ายผู้ป่วยมา</a:t>
                      </a:r>
                      <a:r>
                        <a:rPr lang="th-TH" sz="2000" b="0" kern="1200" dirty="0" err="1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ล็อค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กลางร่วมกับพิจารณาจองไอซียู 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- ให้การสังเกตอาการผู้ป่วย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    - ทุก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15-30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นาที จน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MEWS score &lt;4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หรือจนกว่าอาการคงที่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    - จากนั้น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Record V/S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ทุก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1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ชั่วโมง อีก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4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ชั่วโมง 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  <a:p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     - หลังจากนั้น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Record V/S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ทุก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 4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ชั่วโมง จนครบ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24 </a:t>
                      </a:r>
                      <a:r>
                        <a:rPr lang="th-TH" sz="2000" b="0" kern="1200" dirty="0" smtClean="0">
                          <a:solidFill>
                            <a:schemeClr val="dk1"/>
                          </a:solidFill>
                          <a:latin typeface="JasmineUPC" pitchFamily="18" charset="-34"/>
                          <a:ea typeface="+mn-ea"/>
                          <a:cs typeface="JasmineUPC" pitchFamily="18" charset="-34"/>
                        </a:rPr>
                        <a:t>ชั่วโมง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JasmineUPC" pitchFamily="18" charset="-34"/>
                        <a:ea typeface="+mn-ea"/>
                        <a:cs typeface="JasmineUPC" pitchFamily="18" charset="-34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438400" y="1617821"/>
            <a:ext cx="1600200" cy="34875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0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524000"/>
          </a:xfrm>
          <a:solidFill>
            <a:srgbClr val="4C1CFC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EARLY RECOGNITION AND </a:t>
            </a:r>
            <a:b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CALL FOR HELP</a:t>
            </a:r>
            <a:endParaRPr lang="th-TH" sz="5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  เมื่อพบผู้ป่วยหมดสติให้ประเมิน 2 อย่างได้แก่</a:t>
            </a:r>
          </a:p>
          <a:p>
            <a:pPr marL="914400" indent="-914400">
              <a:buNone/>
            </a:pP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     1. เรียกและตบที่ไหล่เบาๆ 2 ข้างแล้วไม่ตอบสนอง      (</a:t>
            </a: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Unresponsiveness)</a:t>
            </a:r>
          </a:p>
          <a:p>
            <a:pPr marL="914400" indent="-914400">
              <a:buNone/>
            </a:pP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      2.</a:t>
            </a: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 หายใจผิดปกติหรือไม่หายใจ (</a:t>
            </a: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Not breathing normally or  Gasping)</a:t>
            </a:r>
            <a:endParaRPr lang="th-TH" sz="3600" dirty="0" smtClean="0">
              <a:latin typeface="JasmineUPC" pitchFamily="18" charset="-34"/>
              <a:cs typeface="JasmineUPC" pitchFamily="18" charset="-34"/>
            </a:endParaRPr>
          </a:p>
          <a:p>
            <a:pPr>
              <a:buBlip>
                <a:blip r:embed="rId2"/>
              </a:buBlip>
            </a:pP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  ถ้าผู้ป่วยมีทั้ง 2 อย่างให้สงสัยว่าเกิด</a:t>
            </a: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Cardiac arrest </a:t>
            </a: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ให้รีบโทรศัพท์ขอความช่วยเหลือทันที</a:t>
            </a:r>
          </a:p>
          <a:p>
            <a:pPr>
              <a:buNone/>
            </a:pPr>
            <a:endParaRPr lang="th-TH" sz="3600" dirty="0" smtClean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CODE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268760"/>
            <a:ext cx="7787208" cy="460648"/>
          </a:xfrm>
        </p:spPr>
        <p:txBody>
          <a:bodyPr>
            <a:normAutofit fontScale="92500" lnSpcReduction="10000"/>
          </a:bodyPr>
          <a:lstStyle/>
          <a:p>
            <a:r>
              <a:rPr lang="th-TH" sz="2800" dirty="0" smtClean="0"/>
              <a:t>“ </a:t>
            </a:r>
            <a:r>
              <a:rPr lang="en-US" sz="2800" dirty="0" smtClean="0"/>
              <a:t>FAST TRACK CPR </a:t>
            </a:r>
            <a:r>
              <a:rPr lang="en-US" sz="2800" dirty="0" smtClean="0">
                <a:solidFill>
                  <a:srgbClr val="FF0000"/>
                </a:solidFill>
              </a:rPr>
              <a:t>………………</a:t>
            </a:r>
            <a:r>
              <a:rPr lang="th-TH" sz="2800" dirty="0" smtClean="0">
                <a:solidFill>
                  <a:srgbClr val="FF0000"/>
                </a:solidFill>
              </a:rPr>
              <a:t>ชื่อแผนก</a:t>
            </a:r>
            <a:r>
              <a:rPr lang="en-US" sz="2800" dirty="0" smtClean="0">
                <a:solidFill>
                  <a:srgbClr val="FF0000"/>
                </a:solidFill>
              </a:rPr>
              <a:t>………………….</a:t>
            </a:r>
            <a:r>
              <a:rPr lang="th-TH" sz="2800" dirty="0" smtClean="0">
                <a:solidFill>
                  <a:schemeClr val="tx1"/>
                </a:solidFill>
              </a:rPr>
              <a:t>”</a:t>
            </a:r>
            <a:endParaRPr lang="th-TH" sz="280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1403648" y="1916832"/>
            <a:ext cx="6779096" cy="4363889"/>
          </a:xfrm>
        </p:spPr>
        <p:txBody>
          <a:bodyPr/>
          <a:lstStyle/>
          <a:p>
            <a:r>
              <a:rPr lang="th-TH" sz="3200" dirty="0" smtClean="0"/>
              <a:t>ประกาศ </a:t>
            </a:r>
            <a:r>
              <a:rPr lang="en-US" sz="3200" dirty="0" smtClean="0"/>
              <a:t>CODE </a:t>
            </a:r>
            <a:r>
              <a:rPr lang="th-TH" sz="3200" dirty="0" smtClean="0"/>
              <a:t>โดยพยาบาล/แพทย์</a:t>
            </a:r>
          </a:p>
          <a:p>
            <a:r>
              <a:rPr lang="th-TH" sz="3200" dirty="0" smtClean="0"/>
              <a:t>เริ่มปฏิบัติการช่วยชีวิตตามแนวทางปฏิบัติของแต่ละแผนก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xmlns="" val="1433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0"/>
            <a:ext cx="7524328" cy="1069514"/>
          </a:xfrm>
        </p:spPr>
        <p:txBody>
          <a:bodyPr/>
          <a:lstStyle/>
          <a:p>
            <a:r>
              <a:rPr lang="th-TH" sz="2800" dirty="0" smtClean="0">
                <a:solidFill>
                  <a:srgbClr val="FFC000"/>
                </a:solidFill>
              </a:rPr>
              <a:t>แนวทางปฏิบัติการช่วยฟื้นคืนชีพภายในแผนก</a:t>
            </a:r>
            <a:endParaRPr lang="th-TH" sz="2800" dirty="0">
              <a:solidFill>
                <a:srgbClr val="FFC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3974896903"/>
              </p:ext>
            </p:extLst>
          </p:nvPr>
        </p:nvGraphicFramePr>
        <p:xfrm>
          <a:off x="0" y="1052736"/>
          <a:ext cx="9036496" cy="51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3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4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9648"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คนที่</a:t>
                      </a:r>
                      <a:r>
                        <a:rPr lang="en-US" b="0" dirty="0" smtClean="0"/>
                        <a:t>1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th-TH" b="0" baseline="0" dirty="0" smtClean="0"/>
                        <a:t>(</a:t>
                      </a:r>
                      <a:r>
                        <a:rPr lang="th-TH" b="0" dirty="0" smtClean="0"/>
                        <a:t>พยาบาล)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คนที่</a:t>
                      </a:r>
                      <a:r>
                        <a:rPr lang="th-TH" b="0" baseline="0" dirty="0" smtClean="0"/>
                        <a:t> </a:t>
                      </a:r>
                      <a:r>
                        <a:rPr lang="en-US" b="0" baseline="0" dirty="0" smtClean="0"/>
                        <a:t>2</a:t>
                      </a:r>
                      <a:r>
                        <a:rPr lang="th-TH" b="0" baseline="0" dirty="0" smtClean="0"/>
                        <a:t> (ผู้ช่วยเหลือคนไข้)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คนที่</a:t>
                      </a:r>
                      <a:r>
                        <a:rPr lang="en-US" b="0" dirty="0" smtClean="0"/>
                        <a:t>3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th-TH" b="0" baseline="0" dirty="0" smtClean="0"/>
                        <a:t>(พยาบาล)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0" dirty="0" smtClean="0"/>
                        <a:t>ทีมช่วยเหลือ+แพทย์</a:t>
                      </a:r>
                      <a:endParaRPr lang="th-TH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904">
                <a:tc>
                  <a:txBody>
                    <a:bodyPr/>
                    <a:lstStyle/>
                    <a:p>
                      <a:r>
                        <a:rPr lang="th-TH" sz="1400" b="0" dirty="0" smtClean="0"/>
                        <a:t>ประเมินผู้ป่วยพบว่าหมดสติ</a:t>
                      </a:r>
                      <a:r>
                        <a:rPr lang="th-TH" sz="1400" b="0" baseline="0" dirty="0" smtClean="0"/>
                        <a:t> ไม่หายใจ/หายใจเฮือก/</a:t>
                      </a:r>
                    </a:p>
                    <a:p>
                      <a:r>
                        <a:rPr lang="th-TH" sz="1400" b="0" baseline="0" dirty="0" smtClean="0"/>
                        <a:t>คลำไม่มีชีพจรชีพจร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เริ่มทำ</a:t>
                      </a:r>
                      <a:r>
                        <a:rPr lang="en-US" sz="1400" b="0" baseline="0" dirty="0" smtClean="0"/>
                        <a:t>chest compression/</a:t>
                      </a:r>
                      <a:r>
                        <a:rPr lang="th-TH" sz="1400" b="0" baseline="0" dirty="0" smtClean="0"/>
                        <a:t>ผลัดเปลี่ยนกับคนที่</a:t>
                      </a:r>
                      <a:r>
                        <a:rPr lang="en-US" sz="1400" b="0" baseline="0" dirty="0" smtClean="0"/>
                        <a:t>2</a:t>
                      </a:r>
                    </a:p>
                    <a:p>
                      <a:r>
                        <a:rPr lang="th-TH" sz="1400" b="0" baseline="0" dirty="0" smtClean="0"/>
                        <a:t>ในการทำ</a:t>
                      </a:r>
                      <a:r>
                        <a:rPr lang="en-US" sz="1400" b="0" baseline="0" dirty="0" smtClean="0"/>
                        <a:t>chest compression</a:t>
                      </a:r>
                      <a:r>
                        <a:rPr lang="th-TH" sz="1400" b="0" baseline="0" dirty="0" smtClean="0"/>
                        <a:t>สลับ</a:t>
                      </a:r>
                      <a:r>
                        <a:rPr lang="en-US" sz="1400" b="0" baseline="0" dirty="0" smtClean="0"/>
                        <a:t>mask ventilation 30:2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ประเมินชีพจรทุก </a:t>
                      </a:r>
                      <a:r>
                        <a:rPr lang="en-US" sz="1400" b="0" baseline="0" dirty="0" smtClean="0"/>
                        <a:t>2 </a:t>
                      </a:r>
                      <a:r>
                        <a:rPr lang="th-TH" sz="1400" b="0" baseline="0" dirty="0" smtClean="0"/>
                        <a:t>นาที หรือ </a:t>
                      </a:r>
                      <a:r>
                        <a:rPr lang="en-US" sz="1400" b="0" baseline="0" dirty="0" smtClean="0"/>
                        <a:t>5cycle</a:t>
                      </a:r>
                      <a:r>
                        <a:rPr lang="th-TH" sz="1400" b="0" baseline="0" dirty="0" smtClean="0"/>
                        <a:t>ก่อนทีมช่วยเหลือจะมาถึง</a:t>
                      </a:r>
                    </a:p>
                    <a:p>
                      <a:endParaRPr lang="en-US" sz="1400" b="0" baseline="0" dirty="0" smtClean="0"/>
                    </a:p>
                    <a:p>
                      <a:endParaRPr lang="en-US" sz="1400" b="0" baseline="0" dirty="0" smtClean="0"/>
                    </a:p>
                    <a:p>
                      <a:endParaRPr lang="th-TH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/>
                        <a:t>เข็นรถ</a:t>
                      </a:r>
                      <a:r>
                        <a:rPr lang="th-TH" sz="1400" b="0" baseline="0" dirty="0" smtClean="0"/>
                        <a:t> </a:t>
                      </a:r>
                      <a:r>
                        <a:rPr lang="en-US" sz="1400" b="0" baseline="0" dirty="0" smtClean="0"/>
                        <a:t>emergency</a:t>
                      </a:r>
                      <a:r>
                        <a:rPr lang="th-TH" sz="1400" b="0" baseline="0" dirty="0" smtClean="0"/>
                        <a:t>เข้ามา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สอด </a:t>
                      </a:r>
                      <a:r>
                        <a:rPr lang="en-US" sz="1400" b="0" baseline="0" dirty="0" smtClean="0"/>
                        <a:t>cardiac board 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เตรียม </a:t>
                      </a:r>
                      <a:r>
                        <a:rPr lang="en-US" sz="1400" b="0" baseline="0" dirty="0" err="1" smtClean="0"/>
                        <a:t>ambu</a:t>
                      </a:r>
                      <a:r>
                        <a:rPr lang="en-US" sz="1400" b="0" baseline="0" dirty="0" smtClean="0"/>
                        <a:t> bag ,O2 tank</a:t>
                      </a:r>
                      <a:endParaRPr lang="th-TH" sz="1400" b="0" baseline="0" dirty="0" smtClean="0"/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ผลัดเปลี่ยนคนที่</a:t>
                      </a:r>
                      <a:r>
                        <a:rPr lang="en-US" sz="1400" b="0" baseline="0" dirty="0" smtClean="0"/>
                        <a:t>1</a:t>
                      </a:r>
                      <a:r>
                        <a:rPr lang="th-TH" sz="1400" b="0" baseline="0" dirty="0" smtClean="0"/>
                        <a:t>ในการ </a:t>
                      </a:r>
                      <a:r>
                        <a:rPr lang="en-US" sz="1400" b="0" baseline="0" dirty="0" smtClean="0"/>
                        <a:t>chest compression </a:t>
                      </a:r>
                      <a:r>
                        <a:rPr lang="th-TH" sz="1400" b="0" baseline="0" dirty="0" smtClean="0"/>
                        <a:t>และ </a:t>
                      </a:r>
                      <a:r>
                        <a:rPr lang="en-US" sz="1400" b="0" baseline="0" dirty="0" smtClean="0"/>
                        <a:t>mask ventilation</a:t>
                      </a:r>
                    </a:p>
                    <a:p>
                      <a:endParaRPr lang="en-US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/>
                        <a:t>ประกาศ</a:t>
                      </a:r>
                      <a:r>
                        <a:rPr lang="th-TH" sz="1400" b="0" baseline="0" dirty="0" smtClean="0"/>
                        <a:t> </a:t>
                      </a:r>
                      <a:r>
                        <a:rPr lang="en-US" sz="1400" b="0" baseline="0" dirty="0" smtClean="0"/>
                        <a:t>CODE</a:t>
                      </a:r>
                    </a:p>
                    <a:p>
                      <a:r>
                        <a:rPr lang="th-TH" sz="1400" b="0" baseline="0" dirty="0" smtClean="0"/>
                        <a:t>โทรแจ้งทีมช่วยเหลือที่ตกลงไว้</a:t>
                      </a:r>
                      <a:endParaRPr lang="en-US" sz="1400" b="0" baseline="0" dirty="0" smtClean="0"/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เปิด </a:t>
                      </a:r>
                      <a:r>
                        <a:rPr lang="en-US" sz="1400" b="0" baseline="0" dirty="0" smtClean="0"/>
                        <a:t>iv </a:t>
                      </a:r>
                      <a:r>
                        <a:rPr lang="th-TH" sz="1400" b="0" baseline="0" dirty="0" smtClean="0"/>
                        <a:t>ถ้ายังไม่มีเส้น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ให้ยาตามคำสั่ง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จด รายละเอียดใน </a:t>
                      </a:r>
                      <a:r>
                        <a:rPr lang="en-US" sz="1400" b="0" baseline="0" dirty="0" smtClean="0"/>
                        <a:t>CPR record 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เตรียมอุปกรณ์ใส่ </a:t>
                      </a:r>
                      <a:r>
                        <a:rPr lang="en-US" sz="1400" b="0" baseline="0" dirty="0" smtClean="0"/>
                        <a:t>ETT, suction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ช่วยอำนวยความสะดวกแก่ทีมช่วยเหลือ</a:t>
                      </a:r>
                    </a:p>
                    <a:p>
                      <a:endParaRPr lang="th-TH" sz="1400" b="0" baseline="0" dirty="0" smtClean="0"/>
                    </a:p>
                    <a:p>
                      <a:endParaRPr lang="th-TH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/>
                        <a:t>นำ</a:t>
                      </a:r>
                      <a:r>
                        <a:rPr lang="en-US" sz="1100" b="0" dirty="0" smtClean="0"/>
                        <a:t>emergency </a:t>
                      </a:r>
                      <a:r>
                        <a:rPr lang="en-US" sz="1100" b="0" dirty="0" err="1" smtClean="0"/>
                        <a:t>box,defibrillator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th-TH" sz="1400" b="0" dirty="0" smtClean="0"/>
                        <a:t>มายังจุดเกิดเหตุ</a:t>
                      </a:r>
                    </a:p>
                    <a:p>
                      <a:endParaRPr lang="th-TH" sz="1400" b="0" dirty="0" smtClean="0"/>
                    </a:p>
                    <a:p>
                      <a:r>
                        <a:rPr lang="th-TH" sz="1400" b="0" dirty="0" smtClean="0"/>
                        <a:t>ประเมินผู้ป่วย</a:t>
                      </a:r>
                    </a:p>
                    <a:p>
                      <a:endParaRPr lang="th-TH" sz="1400" b="0" dirty="0" smtClean="0"/>
                    </a:p>
                    <a:p>
                      <a:r>
                        <a:rPr lang="en-US" sz="1200" b="0" dirty="0" smtClean="0"/>
                        <a:t>Defibrillation</a:t>
                      </a:r>
                      <a:r>
                        <a:rPr lang="th-TH" sz="1200" b="0" dirty="0" smtClean="0"/>
                        <a:t>    ในกรณี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baseline="0" dirty="0" err="1" smtClean="0"/>
                        <a:t>shockable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th-TH" sz="1200" b="0" baseline="0" dirty="0" smtClean="0"/>
                        <a:t>  </a:t>
                      </a:r>
                      <a:r>
                        <a:rPr lang="en-US" sz="1200" b="0" baseline="0" dirty="0" smtClean="0"/>
                        <a:t> rhythm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ใส่ </a:t>
                      </a:r>
                      <a:r>
                        <a:rPr lang="en-US" sz="1400" b="0" baseline="0" dirty="0" smtClean="0"/>
                        <a:t>ETT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สั่งยา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ประเมินผู้ป่วย ทุก </a:t>
                      </a:r>
                      <a:r>
                        <a:rPr lang="en-US" sz="1400" b="0" baseline="0" dirty="0" smtClean="0"/>
                        <a:t>2 </a:t>
                      </a:r>
                      <a:r>
                        <a:rPr lang="th-TH" sz="1400" b="0" baseline="0" dirty="0" smtClean="0"/>
                        <a:t>นาที หรือ </a:t>
                      </a:r>
                      <a:r>
                        <a:rPr lang="en-US" sz="1400" b="0" baseline="0" dirty="0" smtClean="0"/>
                        <a:t>5cycle</a:t>
                      </a:r>
                      <a:endParaRPr lang="th-TH" sz="1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1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2162594"/>
              </p:ext>
            </p:extLst>
          </p:nvPr>
        </p:nvGraphicFramePr>
        <p:xfrm>
          <a:off x="0" y="1268413"/>
          <a:ext cx="910850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เจ้าหน้าที่คนที่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1 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เจ้าหน้าที่คนที่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ผู้ช่วยเหลือคนไข้</a:t>
                      </a:r>
                      <a:r>
                        <a:rPr lang="en-US" dirty="0" smtClean="0"/>
                        <a:t>/</a:t>
                      </a:r>
                      <a:r>
                        <a:rPr lang="th-TH" dirty="0" smtClean="0"/>
                        <a:t>คนงาน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ทีมช่วยเหลือ </a:t>
                      </a:r>
                      <a:r>
                        <a:rPr lang="en-US" dirty="0" smtClean="0"/>
                        <a:t>2 </a:t>
                      </a:r>
                      <a:r>
                        <a:rPr lang="th-TH" dirty="0" smtClean="0"/>
                        <a:t>คน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+ </a:t>
                      </a:r>
                      <a:r>
                        <a:rPr lang="th-TH" baseline="0" dirty="0" smtClean="0"/>
                        <a:t>แพทย์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ประเมินผู้ป่วยพบว่าหมดสติ ไม่หายใจ/หายใจเฮือก/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คลำไม่มีชีพจร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เริ่มทำ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chest compression/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ผลัดเปลี่ยนกับผู้ช่วยเหลือคนไข้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ในการทำ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chest compression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สลับ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mask ventilation 30:2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ประเมินชีพจรทุก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นาที หรือ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5cycle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ก่อนทีมช่วยเหลือจะมาถึง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+mj-lt"/>
                        </a:rPr>
                        <a:t>ประกาศ </a:t>
                      </a:r>
                      <a:r>
                        <a:rPr lang="en-US" sz="1600" dirty="0" smtClean="0">
                          <a:latin typeface="+mj-lt"/>
                        </a:rPr>
                        <a:t>CODE</a:t>
                      </a:r>
                    </a:p>
                    <a:p>
                      <a:r>
                        <a:rPr lang="th-TH" sz="1600" dirty="0" smtClean="0">
                          <a:latin typeface="+mj-lt"/>
                        </a:rPr>
                        <a:t>โทรแจ้งทีมช่วยเหลือที่ตกลงไว้</a:t>
                      </a:r>
                    </a:p>
                    <a:p>
                      <a:endParaRPr lang="th-TH" sz="1600" dirty="0" smtClean="0">
                        <a:latin typeface="+mj-lt"/>
                      </a:endParaRPr>
                    </a:p>
                    <a:p>
                      <a:r>
                        <a:rPr lang="th-TH" sz="1600" dirty="0" smtClean="0">
                          <a:latin typeface="+mj-lt"/>
                        </a:rPr>
                        <a:t>จด รายละเอียดใน   </a:t>
                      </a:r>
                      <a:r>
                        <a:rPr lang="en-US" sz="1600" dirty="0" smtClean="0">
                          <a:latin typeface="+mj-lt"/>
                        </a:rPr>
                        <a:t>CPR record </a:t>
                      </a:r>
                    </a:p>
                    <a:p>
                      <a:endParaRPr lang="en-US" sz="1600" dirty="0" smtClean="0">
                        <a:latin typeface="+mj-lt"/>
                      </a:endParaRPr>
                    </a:p>
                    <a:p>
                      <a:r>
                        <a:rPr lang="th-TH" sz="1600" dirty="0" smtClean="0">
                          <a:latin typeface="+mj-lt"/>
                        </a:rPr>
                        <a:t>ช่วยอำนวยความสะดวกแก่ทีมช่วยเหลือ</a:t>
                      </a:r>
                    </a:p>
                    <a:p>
                      <a:endParaRPr lang="th-TH" sz="1600" dirty="0" smtClean="0">
                        <a:latin typeface="+mj-lt"/>
                      </a:endParaRPr>
                    </a:p>
                    <a:p>
                      <a:endParaRPr lang="th-TH" sz="1600" dirty="0" smtClean="0">
                        <a:latin typeface="+mj-lt"/>
                      </a:endParaRPr>
                    </a:p>
                    <a:p>
                      <a:endParaRPr lang="th-TH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เข็นรถ </a:t>
                      </a:r>
                      <a:r>
                        <a:rPr lang="en-US" sz="1600" dirty="0" smtClean="0"/>
                        <a:t>emergency</a:t>
                      </a:r>
                      <a:r>
                        <a:rPr lang="th-TH" sz="1600" dirty="0" smtClean="0"/>
                        <a:t>เข้ามา</a:t>
                      </a:r>
                    </a:p>
                    <a:p>
                      <a:endParaRPr lang="th-TH" sz="1600" dirty="0" smtClean="0"/>
                    </a:p>
                    <a:p>
                      <a:r>
                        <a:rPr lang="th-TH" sz="1600" dirty="0" smtClean="0"/>
                        <a:t>สอด </a:t>
                      </a:r>
                      <a:r>
                        <a:rPr lang="en-US" sz="1600" dirty="0" smtClean="0"/>
                        <a:t>cardiac board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th-TH" sz="1600" dirty="0" smtClean="0"/>
                        <a:t>เตรียม </a:t>
                      </a:r>
                      <a:r>
                        <a:rPr lang="en-US" sz="1600" dirty="0" err="1" smtClean="0"/>
                        <a:t>ambu</a:t>
                      </a:r>
                      <a:r>
                        <a:rPr lang="en-US" sz="1600" dirty="0" smtClean="0"/>
                        <a:t> bag </a:t>
                      </a:r>
                      <a:r>
                        <a:rPr lang="th-TH" sz="1600" dirty="0" smtClean="0"/>
                        <a:t>                 </a:t>
                      </a:r>
                      <a:r>
                        <a:rPr lang="en-US" sz="1600" dirty="0" smtClean="0"/>
                        <a:t>,O2 tank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th-TH" sz="1600" dirty="0" smtClean="0"/>
                        <a:t>ผลัดเปลี่ยนเจ้าหน้าที่คนที่1ในการ </a:t>
                      </a:r>
                      <a:r>
                        <a:rPr lang="en-US" sz="1600" dirty="0" smtClean="0"/>
                        <a:t>chest compression </a:t>
                      </a:r>
                      <a:r>
                        <a:rPr lang="th-TH" sz="1600" dirty="0" smtClean="0"/>
                        <a:t>และ </a:t>
                      </a:r>
                      <a:r>
                        <a:rPr lang="en-US" sz="1600" dirty="0" smtClean="0"/>
                        <a:t>mask ventilation</a:t>
                      </a:r>
                    </a:p>
                    <a:p>
                      <a:endParaRPr lang="en-US" sz="1600" dirty="0" smtClean="0"/>
                    </a:p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0" dirty="0" smtClean="0"/>
                        <a:t>นำ</a:t>
                      </a:r>
                      <a:r>
                        <a:rPr lang="en-US" sz="1400" b="0" dirty="0" smtClean="0"/>
                        <a:t>emergency </a:t>
                      </a:r>
                      <a:r>
                        <a:rPr lang="en-US" sz="1400" b="0" dirty="0" err="1" smtClean="0"/>
                        <a:t>box,defibrillator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th-TH" sz="1400" b="0" dirty="0" smtClean="0"/>
                        <a:t>มายังจุดเกิดเหตุ</a:t>
                      </a:r>
                    </a:p>
                    <a:p>
                      <a:endParaRPr lang="th-TH" sz="1400" b="0" dirty="0" smtClean="0"/>
                    </a:p>
                    <a:p>
                      <a:r>
                        <a:rPr lang="th-TH" sz="1400" b="0" dirty="0" smtClean="0"/>
                        <a:t>ประเมินผู้ป่วย</a:t>
                      </a:r>
                    </a:p>
                    <a:p>
                      <a:endParaRPr lang="th-TH" sz="1400" b="0" dirty="0" smtClean="0"/>
                    </a:p>
                    <a:p>
                      <a:r>
                        <a:rPr lang="en-US" sz="1400" b="0" dirty="0" smtClean="0"/>
                        <a:t>Defibrillation</a:t>
                      </a:r>
                      <a:r>
                        <a:rPr lang="th-TH" sz="1400" b="0" dirty="0" smtClean="0"/>
                        <a:t>    ในกรณี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baseline="0" dirty="0" err="1" smtClean="0"/>
                        <a:t>shockable</a:t>
                      </a:r>
                      <a:r>
                        <a:rPr lang="en-US" sz="1400" b="0" baseline="0" dirty="0" smtClean="0"/>
                        <a:t>  rhythm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เปิด </a:t>
                      </a:r>
                      <a:r>
                        <a:rPr lang="en-US" sz="1400" b="0" baseline="0" dirty="0" smtClean="0"/>
                        <a:t>IV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ใส่ </a:t>
                      </a:r>
                      <a:r>
                        <a:rPr lang="en-US" sz="1400" b="0" baseline="0" dirty="0" smtClean="0"/>
                        <a:t>ETT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th-TH" sz="1400" b="0" baseline="0" dirty="0" smtClean="0"/>
                        <a:t>สั่งยา</a:t>
                      </a:r>
                      <a:r>
                        <a:rPr lang="en-US" sz="1400" b="0" baseline="0" dirty="0" smtClean="0"/>
                        <a:t>,</a:t>
                      </a:r>
                      <a:r>
                        <a:rPr lang="th-TH" sz="1400" b="0" baseline="0" dirty="0" smtClean="0"/>
                        <a:t>ฉีดยา</a:t>
                      </a:r>
                    </a:p>
                    <a:p>
                      <a:endParaRPr lang="th-TH" sz="1400" b="0" baseline="0" dirty="0" smtClean="0"/>
                    </a:p>
                    <a:p>
                      <a:r>
                        <a:rPr lang="th-TH" sz="1400" b="0" baseline="0" dirty="0" smtClean="0"/>
                        <a:t>ประเมินผู้ป่วย ทุก </a:t>
                      </a:r>
                      <a:r>
                        <a:rPr lang="en-US" sz="1400" b="0" baseline="0" dirty="0" smtClean="0"/>
                        <a:t>2 </a:t>
                      </a:r>
                      <a:r>
                        <a:rPr lang="th-TH" sz="1400" b="0" baseline="0" dirty="0" smtClean="0"/>
                        <a:t>นาที หรือ </a:t>
                      </a:r>
                      <a:r>
                        <a:rPr lang="en-US" sz="1400" b="0" baseline="0" dirty="0" smtClean="0"/>
                        <a:t>5cycle</a:t>
                      </a:r>
                      <a:endParaRPr lang="th-TH" sz="1400" b="0" dirty="0" smtClean="0"/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8100"/>
            <a:ext cx="8892480" cy="1069514"/>
          </a:xfrm>
        </p:spPr>
        <p:txBody>
          <a:bodyPr/>
          <a:lstStyle/>
          <a:p>
            <a:r>
              <a:rPr lang="th-TH" sz="2400" dirty="0" smtClean="0"/>
              <a:t>แนวทางปฏิบัติการช่วยฟื้นคืนชีพภายในแผนก(ที่ไม่มีพยาบาล)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6305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371600" y="100517"/>
            <a:ext cx="9144000" cy="10695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Emergency BOX</a:t>
            </a:r>
            <a:endParaRPr lang="th-TH" sz="2800" dirty="0">
              <a:solidFill>
                <a:srgbClr val="FFC000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r>
              <a:rPr lang="th-TH" sz="1800" dirty="0" smtClean="0"/>
              <a:t>มีทั้งหมด ................กล่อง ได้แก่</a:t>
            </a:r>
          </a:p>
          <a:p>
            <a:r>
              <a:rPr lang="th-TH" sz="1800" dirty="0" smtClean="0"/>
              <a:t> </a:t>
            </a:r>
            <a:endParaRPr lang="th-TH" sz="1800" dirty="0"/>
          </a:p>
        </p:txBody>
      </p:sp>
      <p:pic>
        <p:nvPicPr>
          <p:cNvPr id="2051" name="Picture 3" descr="C:\Users\Administrator\Desktop\1447078379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193" y="116632"/>
            <a:ext cx="4096689" cy="54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1447078389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322"/>
            <a:ext cx="4547828" cy="34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1447078393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66881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7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Defibrillator and AED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14800" cy="388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291" y="2971800"/>
            <a:ext cx="43910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16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dfg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52800"/>
            <a:ext cx="2438400" cy="1624584"/>
          </a:xfr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752600" y="76200"/>
            <a:ext cx="6858000" cy="1066800"/>
          </a:xfrm>
          <a:prstGeom prst="rect">
            <a:avLst/>
          </a:prstGeom>
          <a:solidFill>
            <a:srgbClr val="4C1CF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asmineUPC" pitchFamily="18" charset="-34"/>
                <a:ea typeface="+mj-ea"/>
                <a:cs typeface="JasmineUPC" pitchFamily="18" charset="-34"/>
              </a:rPr>
              <a:t>Update ACLS 2015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asmineUPC" pitchFamily="18" charset="-34"/>
              <a:ea typeface="+mj-ea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4582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การทบทวนแนวทางได้รับความร่วมมือจาก </a:t>
            </a:r>
            <a:r>
              <a:rPr lang="en-US" sz="3200" dirty="0" smtClean="0"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กลุ่มหลักๆ เกิดเป็นความร่วมมือที่เรียกว่า</a:t>
            </a:r>
            <a:r>
              <a:rPr lang="fr-FR" sz="3200" i="1" dirty="0" smtClean="0"/>
              <a:t> </a:t>
            </a:r>
            <a:r>
              <a:rPr lang="fr-FR" sz="4400" b="1" dirty="0" smtClean="0">
                <a:latin typeface="JasmineUPC" pitchFamily="18" charset="-34"/>
                <a:cs typeface="JasmineUPC" pitchFamily="18" charset="-34"/>
              </a:rPr>
              <a:t>International Liaison </a:t>
            </a:r>
            <a:r>
              <a:rPr lang="fr-FR" sz="4400" b="1" dirty="0" err="1" smtClean="0">
                <a:latin typeface="JasmineUPC" pitchFamily="18" charset="-34"/>
                <a:cs typeface="JasmineUPC" pitchFamily="18" charset="-34"/>
              </a:rPr>
              <a:t>Committee</a:t>
            </a:r>
            <a:r>
              <a:rPr lang="fr-FR" sz="4400" b="1" dirty="0" smtClean="0">
                <a:latin typeface="JasmineUPC" pitchFamily="18" charset="-34"/>
                <a:cs typeface="JasmineUPC" pitchFamily="18" charset="-34"/>
              </a:rPr>
              <a:t> on </a:t>
            </a:r>
            <a:r>
              <a:rPr lang="fr-FR" sz="4400" b="1" dirty="0" err="1" smtClean="0">
                <a:latin typeface="JasmineUPC" pitchFamily="18" charset="-34"/>
                <a:cs typeface="JasmineUPC" pitchFamily="18" charset="-34"/>
              </a:rPr>
              <a:t>Resuscitation</a:t>
            </a:r>
            <a:r>
              <a:rPr lang="fr-FR" sz="4400" b="1" dirty="0" smtClean="0">
                <a:latin typeface="JasmineUPC" pitchFamily="18" charset="-34"/>
                <a:cs typeface="JasmineUPC" pitchFamily="18" charset="-34"/>
              </a:rPr>
              <a:t> (ILCOR) 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8914" name="Picture 2" descr="Image result for international liaison committee on resusc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2819400" cy="2819401"/>
          </a:xfrm>
          <a:prstGeom prst="rect">
            <a:avLst/>
          </a:prstGeom>
          <a:noFill/>
        </p:spPr>
      </p:pic>
      <p:pic>
        <p:nvPicPr>
          <p:cNvPr id="38916" name="Picture 4" descr="Image result for european resuscitation counc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105400"/>
            <a:ext cx="4114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886200" y="1617821"/>
            <a:ext cx="1600200" cy="34875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0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4864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Basic Life Support</a:t>
            </a:r>
            <a:endParaRPr lang="en-US" sz="6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651000"/>
          <a:ext cx="7086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6" name="Picture 2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295400"/>
            <a:ext cx="6934200" cy="5715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Cardiac arrest detection</a:t>
            </a:r>
            <a:endParaRPr lang="en-US" sz="6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Content Placeholder 3" descr="9800.jpg"/>
          <p:cNvPicPr>
            <a:picLocks noGrp="1" noChangeAspect="1"/>
          </p:cNvPicPr>
          <p:nvPr>
            <p:ph idx="1"/>
          </p:nvPr>
        </p:nvPicPr>
        <p:blipFill>
          <a:blip r:embed="rId2"/>
          <a:srcRect r="8500" b="13750"/>
          <a:stretch>
            <a:fillRect/>
          </a:stretch>
        </p:blipFill>
        <p:spPr>
          <a:xfrm>
            <a:off x="4267200" y="2133600"/>
            <a:ext cx="4648200" cy="3505200"/>
          </a:xfrm>
        </p:spPr>
      </p:pic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889375" cy="320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Chest compression</a:t>
            </a:r>
            <a:endParaRPr lang="en-US" sz="6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524000"/>
            <a:ext cx="3049587" cy="3267075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79588"/>
            <a:ext cx="4200525" cy="3097212"/>
          </a:xfrm>
          <a:prstGeom prst="rect">
            <a:avLst/>
          </a:prstGeom>
          <a:noFill/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133600" y="4953000"/>
            <a:ext cx="609600" cy="681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JasmineUPC" pitchFamily="18" charset="-34"/>
                <a:cs typeface="JasmineUPC" pitchFamily="18" charset="-34"/>
              </a:rPr>
              <a:t>30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781800" y="4953000"/>
            <a:ext cx="609600" cy="68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2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5638800"/>
            <a:ext cx="35814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Delay ventilation</a:t>
            </a:r>
            <a:endParaRPr lang="en-US" sz="3600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High quality CPR</a:t>
            </a:r>
            <a:endParaRPr lang="en-US" sz="6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2" y="1600200"/>
          <a:ext cx="8839198" cy="46048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00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7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8215">
                <a:tc>
                  <a:txBody>
                    <a:bodyPr/>
                    <a:lstStyle/>
                    <a:p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2010</a:t>
                      </a:r>
                      <a:endParaRPr lang="en-US" sz="40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JasmineUPC" pitchFamily="18" charset="-34"/>
                          <a:cs typeface="JasmineUPC" pitchFamily="18" charset="-34"/>
                        </a:rPr>
                        <a:t>2015</a:t>
                      </a:r>
                      <a:endParaRPr lang="en-US" sz="40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1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JasmineUPC" pitchFamily="18" charset="-34"/>
                          <a:cs typeface="JasmineUPC" pitchFamily="18" charset="-34"/>
                        </a:rPr>
                        <a:t>Push hard</a:t>
                      </a:r>
                      <a:endParaRPr lang="en-US" sz="36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&gt;5 cm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5-6</a:t>
                      </a:r>
                      <a:r>
                        <a:rPr lang="en-US" sz="32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 cm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JasmineUPC" pitchFamily="18" charset="-34"/>
                          <a:cs typeface="JasmineUPC" pitchFamily="18" charset="-34"/>
                        </a:rPr>
                        <a:t>Push fast</a:t>
                      </a:r>
                      <a:endParaRPr lang="en-US" sz="36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&gt;100</a:t>
                      </a:r>
                      <a:r>
                        <a:rPr lang="en-US" sz="3200" baseline="0" dirty="0" smtClean="0">
                          <a:latin typeface="JasmineUPC" pitchFamily="18" charset="-34"/>
                          <a:cs typeface="JasmineUPC" pitchFamily="18" charset="-34"/>
                        </a:rPr>
                        <a:t>/min</a:t>
                      </a:r>
                      <a:endParaRPr lang="en-US" sz="3200" dirty="0" smtClean="0"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100-120/min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1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JasmineUPC" pitchFamily="18" charset="-34"/>
                          <a:cs typeface="JasmineUPC" pitchFamily="18" charset="-34"/>
                        </a:rPr>
                        <a:t>Fully recoil</a:t>
                      </a:r>
                      <a:endParaRPr lang="en-US" sz="36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JasmineUPC" pitchFamily="18" charset="-34"/>
                          <a:cs typeface="JasmineUPC" pitchFamily="18" charset="-34"/>
                        </a:rPr>
                        <a:t>ห้ามพักมือวางบนตัวผู้ป่วย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1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JasmineUPC" pitchFamily="18" charset="-34"/>
                          <a:cs typeface="JasmineUPC" pitchFamily="18" charset="-34"/>
                        </a:rPr>
                        <a:t>Avoid interruption</a:t>
                      </a:r>
                      <a:endParaRPr lang="en-US" sz="36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JasmineUPC" pitchFamily="18" charset="-34"/>
                          <a:cs typeface="JasmineUPC" pitchFamily="18" charset="-34"/>
                        </a:rPr>
                        <a:t>ไม่หยุดกดหน้าอกเกิน </a:t>
                      </a:r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10 </a:t>
                      </a:r>
                      <a:r>
                        <a:rPr lang="th-TH" sz="3200" dirty="0" smtClean="0">
                          <a:latin typeface="JasmineUPC" pitchFamily="18" charset="-34"/>
                          <a:cs typeface="JasmineUPC" pitchFamily="18" charset="-34"/>
                        </a:rPr>
                        <a:t>วินาที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21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JasmineUPC" pitchFamily="18" charset="-34"/>
                          <a:cs typeface="JasmineUPC" pitchFamily="18" charset="-34"/>
                        </a:rPr>
                        <a:t>Avoid hyperventilation</a:t>
                      </a:r>
                      <a:endParaRPr lang="en-US" sz="36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8-10/min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JasmineUPC" pitchFamily="18" charset="-34"/>
                          <a:cs typeface="JasmineUPC" pitchFamily="18" charset="-34"/>
                        </a:rPr>
                        <a:t>10/min</a:t>
                      </a:r>
                      <a:endParaRPr lang="en-US" sz="3200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486400" y="1617821"/>
            <a:ext cx="1371600" cy="363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0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057400"/>
            <a:ext cx="6248400" cy="1905000"/>
          </a:xfrm>
          <a:solidFill>
            <a:srgbClr val="4C1CFC"/>
          </a:solidFill>
        </p:spPr>
        <p:txBody>
          <a:bodyPr/>
          <a:lstStyle/>
          <a:p>
            <a:pPr eaLnBrk="1" hangingPunct="1"/>
            <a:r>
              <a:rPr lang="en-US" altLang="ko-KR" sz="6600" b="1" smtClean="0">
                <a:solidFill>
                  <a:srgbClr val="FFFF00"/>
                </a:solidFill>
                <a:latin typeface="Comic Sans MS" pitchFamily="66" charset="0"/>
                <a:cs typeface="JasmineUPC" pitchFamily="18" charset="-34"/>
              </a:rPr>
              <a:t>EKG in ACLS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77125" cy="9906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th-TH" sz="7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การกู้ชีวิตชั้นสูง (</a:t>
            </a:r>
            <a:r>
              <a:rPr lang="en-US" sz="7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ACLS</a:t>
            </a:r>
            <a:r>
              <a:rPr lang="th-TH" sz="7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3657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แบ่งแนวการรักษาออกเป็น </a:t>
            </a:r>
            <a:r>
              <a:rPr lang="en-US" sz="4400" b="1" dirty="0" smtClean="0">
                <a:latin typeface="JasmineUPC" pitchFamily="18" charset="-34"/>
                <a:cs typeface="JasmineUPC" pitchFamily="18" charset="-34"/>
              </a:rPr>
              <a:t>3 </a:t>
            </a:r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กรณี ดังนี้</a:t>
            </a:r>
            <a:r>
              <a:rPr lang="en-US" sz="4400" b="1" dirty="0" smtClean="0">
                <a:latin typeface="JasmineUPC" pitchFamily="18" charset="-34"/>
                <a:cs typeface="JasmineUPC" pitchFamily="18" charset="-34"/>
              </a:rPr>
              <a:t>                             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  <a:hlinkClick r:id="rId2" action="ppaction://hlinkfile"/>
              </a:rPr>
              <a:t>ไม่มีชีพจร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2" action="ppaction://hlinkfile"/>
              </a:rPr>
              <a:t>(</a:t>
            </a:r>
            <a:r>
              <a:rPr lang="en-US" sz="4000" b="1" dirty="0" err="1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  <a:hlinkClick r:id="rId2" action="ppaction://hlinkfile"/>
              </a:rPr>
              <a:t>Pulseless</a:t>
            </a:r>
            <a:r>
              <a:rPr lang="en-US" sz="40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  <a:hlinkClick r:id="rId2" action="ppaction://hlinkfile"/>
              </a:rPr>
              <a:t> Arrest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2" action="ppaction://hlinkfile"/>
              </a:rPr>
              <a:t>)</a:t>
            </a:r>
            <a:endParaRPr lang="th-TH" sz="4000" b="1" dirty="0" smtClean="0">
              <a:latin typeface="JasmineUPC" pitchFamily="18" charset="-34"/>
              <a:cs typeface="JasmineUPC" pitchFamily="18" charset="-34"/>
            </a:endParaRPr>
          </a:p>
          <a:p>
            <a:pPr>
              <a:buFontTx/>
              <a:buNone/>
            </a:pPr>
            <a:r>
              <a:rPr lang="en-US" sz="4000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  <a:hlinkClick r:id="rId3" action="ppaction://hlinkfile"/>
              </a:rPr>
              <a:t>มีชีพจรเต้นช้ากว่าปกติ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3" action="ppaction://hlinkfile"/>
              </a:rPr>
              <a:t>(</a:t>
            </a:r>
            <a:r>
              <a:rPr lang="en-US" sz="4000" b="1" dirty="0" err="1" smtClean="0">
                <a:latin typeface="JasmineUPC" pitchFamily="18" charset="-34"/>
                <a:cs typeface="JasmineUPC" pitchFamily="18" charset="-34"/>
                <a:hlinkClick r:id="rId3" action="ppaction://hlinkfile"/>
              </a:rPr>
              <a:t>Bradycardia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  <a:hlinkClick r:id="rId3" action="ppaction://hlinkfile"/>
              </a:rPr>
              <a:t> with pulse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3" action="ppaction://hlinkfile"/>
              </a:rPr>
              <a:t>)</a:t>
            </a:r>
            <a:endParaRPr lang="th-TH" sz="4000" b="1" dirty="0" smtClean="0">
              <a:latin typeface="JasmineUPC" pitchFamily="18" charset="-34"/>
              <a:cs typeface="JasmineUPC" pitchFamily="18" charset="-34"/>
            </a:endParaRPr>
          </a:p>
          <a:p>
            <a:pPr>
              <a:buFontTx/>
              <a:buNone/>
            </a:pPr>
            <a:r>
              <a:rPr lang="en-US" sz="4000" dirty="0" smtClean="0"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3.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  <a:hlinkClick r:id="rId4" action="ppaction://hlinkfile"/>
              </a:rPr>
              <a:t>มีชีพจรเต้นเร็วกว่าปกติ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4" action="ppaction://hlinkfile"/>
              </a:rPr>
              <a:t>(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  <a:hlinkClick r:id="rId4" action="ppaction://hlinkfile"/>
              </a:rPr>
              <a:t>Tachycardia with pulse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  <a:hlinkClick r:id="rId4" action="ppaction://hlinkfile"/>
              </a:rPr>
              <a:t>)</a:t>
            </a:r>
            <a:endParaRPr lang="th-TH" sz="4000" b="1" dirty="0" smtClean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99238" cy="1143000"/>
          </a:xfrm>
          <a:solidFill>
            <a:srgbClr val="4C1CFC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การอ่าน </a:t>
            </a:r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EKG </a:t>
            </a: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ใน </a:t>
            </a:r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ACLS </a:t>
            </a: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1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828800"/>
            <a:ext cx="8094663" cy="475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ผู้ป่วยไม่มีชีพจร </a:t>
            </a:r>
          </a:p>
          <a:p>
            <a:pPr lvl="2">
              <a:buFont typeface="Wingdings" pitchFamily="2" charset="2"/>
              <a:buBlip>
                <a:blip r:embed="rId2"/>
              </a:buBlip>
            </a:pP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ช็อกไฟฟ้าได้</a:t>
            </a:r>
          </a:p>
          <a:p>
            <a:pPr lvl="2">
              <a:buFont typeface="Wingdings" pitchFamily="2" charset="2"/>
              <a:buBlip>
                <a:blip r:embed="rId2"/>
              </a:buBlip>
            </a:pP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ช็อกไฟฟ้าไม่ได้ (ต้องทำ </a:t>
            </a:r>
            <a:r>
              <a:rPr lang="en-US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</a:t>
            </a: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ผู้ป่วยมีชีพจร (มีภาวะคงที่หรือไม่</a:t>
            </a:r>
            <a:r>
              <a:rPr lang="th-TH" sz="48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lvl="2">
              <a:buFont typeface="Wingdings" pitchFamily="2" charset="2"/>
              <a:buBlip>
                <a:blip r:embed="rId2"/>
              </a:buBlip>
            </a:pP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ชีพจรเต้นช้ากว่าปกติ (คงที่</a:t>
            </a:r>
            <a:r>
              <a:rPr lang="en-US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36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ไม่คงที่</a:t>
            </a: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lvl="2">
              <a:buFont typeface="Wingdings" pitchFamily="2" charset="2"/>
              <a:buBlip>
                <a:blip r:embed="rId2"/>
              </a:buBlip>
            </a:pP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ชีพจรเต้นเร็วกว่าปกติ (คงที่</a:t>
            </a:r>
            <a:r>
              <a:rPr lang="en-US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sz="36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ไม่คงที่</a:t>
            </a:r>
            <a:r>
              <a:rPr lang="th-TH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สี่เหลี่ยมผืนผ้า 17"/>
          <p:cNvSpPr>
            <a:spLocks noChangeArrowheads="1"/>
          </p:cNvSpPr>
          <p:nvPr/>
        </p:nvSpPr>
        <p:spPr bwMode="auto">
          <a:xfrm>
            <a:off x="1295400" y="914400"/>
            <a:ext cx="4114800" cy="2667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1" name="สี่เหลี่ยมผืนผ้า 16"/>
          <p:cNvSpPr>
            <a:spLocks noChangeArrowheads="1"/>
          </p:cNvSpPr>
          <p:nvPr/>
        </p:nvSpPr>
        <p:spPr bwMode="auto">
          <a:xfrm>
            <a:off x="5638800" y="1066800"/>
            <a:ext cx="3276600" cy="2667000"/>
          </a:xfrm>
          <a:prstGeom prst="rect">
            <a:avLst/>
          </a:prstGeom>
          <a:solidFill>
            <a:srgbClr val="CC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สี่เหลี่ยมผืนผ้า 15"/>
          <p:cNvSpPr>
            <a:spLocks noChangeArrowheads="1"/>
          </p:cNvSpPr>
          <p:nvPr/>
        </p:nvSpPr>
        <p:spPr bwMode="auto">
          <a:xfrm>
            <a:off x="1524000" y="3733800"/>
            <a:ext cx="3505200" cy="2895600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3" name="สี่เหลี่ยมผืนผ้า 14"/>
          <p:cNvSpPr>
            <a:spLocks noChangeArrowheads="1"/>
          </p:cNvSpPr>
          <p:nvPr/>
        </p:nvSpPr>
        <p:spPr bwMode="auto">
          <a:xfrm>
            <a:off x="5562600" y="3886200"/>
            <a:ext cx="3276600" cy="2743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4" name="ชื่อเรื่อง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46838" cy="69215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วิธีการอ่าน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EKG</a:t>
            </a:r>
            <a:endParaRPr lang="th-TH" sz="5400" dirty="0" smtClean="0">
              <a:solidFill>
                <a:srgbClr val="FFFF00"/>
              </a:solidFill>
            </a:endParaRPr>
          </a:p>
        </p:txBody>
      </p:sp>
      <p:pic>
        <p:nvPicPr>
          <p:cNvPr id="7175" name="รูปภาพ 3" descr="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รูปภาพ 4" descr="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23812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รูปภาพ 6" descr="PP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0386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รูปภาพ 7" descr="p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219200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9" name="TextBox 9"/>
          <p:cNvSpPr txBox="1">
            <a:spLocks noChangeArrowheads="1"/>
          </p:cNvSpPr>
          <p:nvPr/>
        </p:nvSpPr>
        <p:spPr bwMode="auto">
          <a:xfrm>
            <a:off x="1219200" y="29718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การอ่าน</a:t>
            </a:r>
            <a:r>
              <a:rPr lang="en-US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EKG </a:t>
            </a:r>
            <a:r>
              <a:rPr lang="th-TH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แบบติดหน้าอก </a:t>
            </a:r>
            <a:r>
              <a:rPr lang="en-US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3 </a:t>
            </a:r>
            <a:r>
              <a:rPr lang="th-TH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จุด</a:t>
            </a:r>
            <a:endParaRPr lang="th-TH" sz="2800" b="1">
              <a:solidFill>
                <a:schemeClr val="tx2"/>
              </a:solidFill>
            </a:endParaRPr>
          </a:p>
        </p:txBody>
      </p: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5562600" y="6172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การทำ </a:t>
            </a:r>
            <a:r>
              <a:rPr lang="en-US" sz="28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EKG 12 leads</a:t>
            </a:r>
            <a:endParaRPr lang="th-TH" sz="2800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1828800" y="5943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การอ่านด้วย </a:t>
            </a:r>
            <a:r>
              <a:rPr lang="en-US" sz="28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Pads</a:t>
            </a:r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5943600" y="31242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 การอ่านด้วย </a:t>
            </a:r>
            <a:r>
              <a:rPr lang="en-US" sz="2800" b="1">
                <a:solidFill>
                  <a:srgbClr val="FFFFFF"/>
                </a:solidFill>
                <a:latin typeface="JasmineUPC" pitchFamily="18" charset="-34"/>
                <a:cs typeface="JasmineUPC" pitchFamily="18" charset="-34"/>
              </a:rPr>
              <a:t>Paddles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xcx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4800"/>
            <a:ext cx="7950200" cy="1778000"/>
          </a:xfrm>
          <a:prstGeom prst="rect">
            <a:avLst/>
          </a:prstGeom>
        </p:spPr>
      </p:pic>
      <p:pic>
        <p:nvPicPr>
          <p:cNvPr id="5" name="Picture 4" descr="sdfsd.jpg"/>
          <p:cNvPicPr>
            <a:picLocks noChangeAspect="1"/>
          </p:cNvPicPr>
          <p:nvPr/>
        </p:nvPicPr>
        <p:blipFill>
          <a:blip r:embed="rId3"/>
          <a:srcRect t="29987" b="36242"/>
          <a:stretch>
            <a:fillRect/>
          </a:stretch>
        </p:blipFill>
        <p:spPr>
          <a:xfrm>
            <a:off x="228600" y="3581400"/>
            <a:ext cx="8610600" cy="2057400"/>
          </a:xfrm>
          <a:prstGeom prst="rect">
            <a:avLst/>
          </a:prstGeom>
        </p:spPr>
      </p:pic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323439"/>
          </a:xfrm>
          <a:prstGeom prst="rect">
            <a:avLst/>
          </a:prstGeom>
          <a:solidFill>
            <a:srgbClr val="633EE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0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410325" cy="768350"/>
          </a:xfrm>
          <a:solidFill>
            <a:srgbClr val="4C1CFC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Normal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Sinus Rhythm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(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NSR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5400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5" name="Picture 5" descr="C:\Users\VAIO\Desktop\ns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5867400" cy="2667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C:\Users\VAIO\Desktop\ns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7620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EKG</a:t>
            </a:r>
            <a:r>
              <a:rPr lang="th-TH" sz="6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ช็อกไฟฟ้าได้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th-TH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สี่เหลี่ยมผืนผ้า 14"/>
          <p:cNvSpPr>
            <a:spLocks noChangeArrowheads="1"/>
          </p:cNvSpPr>
          <p:nvPr/>
        </p:nvSpPr>
        <p:spPr bwMode="auto">
          <a:xfrm>
            <a:off x="152400" y="4343400"/>
            <a:ext cx="8763000" cy="2438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1" name="สี่เหลี่ยมผืนผ้า 9"/>
          <p:cNvSpPr>
            <a:spLocks noChangeArrowheads="1"/>
          </p:cNvSpPr>
          <p:nvPr/>
        </p:nvSpPr>
        <p:spPr bwMode="auto">
          <a:xfrm>
            <a:off x="3200400" y="914400"/>
            <a:ext cx="5715000" cy="33528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340" name="ชื่อเรื่อง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029200" cy="7620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EKG </a:t>
            </a: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ที่ต้อง ช็อกไฟฟ้า</a:t>
            </a:r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48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6323" name="Picture 3" descr="C:\Users\VAIO\Desktop\รูปภาพ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533400"/>
            <a:ext cx="291623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VAIO\Desktop\td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66800"/>
            <a:ext cx="5410200" cy="1143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4724400" y="2133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Monomorphic VT</a:t>
            </a:r>
            <a:endParaRPr lang="th-TH" sz="3200" b="1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296" name="รูปภาพ 10" descr="122.gif"/>
          <p:cNvPicPr>
            <a:picLocks noChangeAspect="1"/>
          </p:cNvPicPr>
          <p:nvPr/>
        </p:nvPicPr>
        <p:blipFill>
          <a:blip r:embed="rId4"/>
          <a:srcRect t="16412" b="19466"/>
          <a:stretch>
            <a:fillRect/>
          </a:stretch>
        </p:blipFill>
        <p:spPr bwMode="auto">
          <a:xfrm>
            <a:off x="3352800" y="2667000"/>
            <a:ext cx="54102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4724400" y="37338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Polymorphic VT</a:t>
            </a:r>
            <a:endParaRPr lang="th-TH" sz="3200" b="1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298" name="รูปภาพ 12" descr="VF.jpg"/>
          <p:cNvPicPr>
            <a:picLocks noChangeAspect="1"/>
          </p:cNvPicPr>
          <p:nvPr/>
        </p:nvPicPr>
        <p:blipFill>
          <a:blip r:embed="rId5"/>
          <a:srcRect t="6557" b="8197"/>
          <a:stretch>
            <a:fillRect/>
          </a:stretch>
        </p:blipFill>
        <p:spPr bwMode="auto">
          <a:xfrm>
            <a:off x="304800" y="4495800"/>
            <a:ext cx="7010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9" name="รูปภาพ 13" descr="5.gif"/>
          <p:cNvPicPr>
            <a:picLocks noChangeAspect="1"/>
          </p:cNvPicPr>
          <p:nvPr/>
        </p:nvPicPr>
        <p:blipFill>
          <a:blip r:embed="rId6"/>
          <a:srcRect t="13359" b="23129"/>
          <a:stretch>
            <a:fillRect/>
          </a:stretch>
        </p:blipFill>
        <p:spPr bwMode="auto">
          <a:xfrm>
            <a:off x="304800" y="5638800"/>
            <a:ext cx="744855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7467600" y="4648200"/>
            <a:ext cx="12192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VF</a:t>
            </a:r>
            <a:endParaRPr lang="th-TH" sz="32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3687762" y="457200"/>
            <a:ext cx="5303838" cy="1752600"/>
          </a:xfrm>
          <a:solidFill>
            <a:srgbClr val="4C1CFC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Ventricular Fibrillations (VF)</a:t>
            </a:r>
            <a:endParaRPr lang="th-TH" sz="54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4274" name="Picture 2" descr="C:\Users\VAIO\Desktop\v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05200" cy="3200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สี่เหลี่ยมผืนผ้า 6"/>
          <p:cNvSpPr>
            <a:spLocks noChangeArrowheads="1"/>
          </p:cNvSpPr>
          <p:nvPr/>
        </p:nvSpPr>
        <p:spPr bwMode="auto">
          <a:xfrm>
            <a:off x="1066800" y="3352800"/>
            <a:ext cx="7467600" cy="1371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5" name="Picture 2" descr="C:\Users\VAIO\Desktop\vf.JPG"/>
          <p:cNvPicPr>
            <a:picLocks noChangeAspect="1" noChangeArrowheads="1"/>
          </p:cNvPicPr>
          <p:nvPr/>
        </p:nvPicPr>
        <p:blipFill>
          <a:blip r:embed="rId3"/>
          <a:srcRect l="8062" t="17391" b="13044"/>
          <a:stretch>
            <a:fillRect/>
          </a:stretch>
        </p:blipFill>
        <p:spPr bwMode="auto">
          <a:xfrm>
            <a:off x="1295400" y="3505200"/>
            <a:ext cx="7010400" cy="1066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สี่เหลี่ยมผืนผ้า 7"/>
          <p:cNvSpPr>
            <a:spLocks noChangeArrowheads="1"/>
          </p:cNvSpPr>
          <p:nvPr/>
        </p:nvSpPr>
        <p:spPr bwMode="auto">
          <a:xfrm>
            <a:off x="1066800" y="5181600"/>
            <a:ext cx="7467600" cy="152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7" name="Picture 6" descr="http://studydroid.com/imageCards/0k/7m/card-21223843-front.jpg"/>
          <p:cNvPicPr>
            <a:picLocks noChangeAspect="1" noChangeArrowheads="1"/>
          </p:cNvPicPr>
          <p:nvPr/>
        </p:nvPicPr>
        <p:blipFill>
          <a:blip r:embed="rId4"/>
          <a:srcRect l="9225" t="5739" r="25229" b="61742"/>
          <a:stretch>
            <a:fillRect/>
          </a:stretch>
        </p:blipFill>
        <p:spPr bwMode="auto">
          <a:xfrm>
            <a:off x="1295400" y="5334000"/>
            <a:ext cx="70104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8" name="สี่เหลี่ยมผืนผ้า 6"/>
          <p:cNvSpPr>
            <a:spLocks noChangeArrowheads="1"/>
          </p:cNvSpPr>
          <p:nvPr/>
        </p:nvSpPr>
        <p:spPr bwMode="auto">
          <a:xfrm>
            <a:off x="4191000" y="2819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F</a:t>
            </a:r>
            <a:r>
              <a:rPr lang="en-US" sz="36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ine </a:t>
            </a:r>
            <a:r>
              <a:rPr lang="en-US" sz="36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VF</a:t>
            </a:r>
            <a:endParaRPr lang="th-TH" sz="36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369" name="สี่เหลี่ยมผืนผ้า 7"/>
          <p:cNvSpPr>
            <a:spLocks noChangeArrowheads="1"/>
          </p:cNvSpPr>
          <p:nvPr/>
        </p:nvSpPr>
        <p:spPr bwMode="auto">
          <a:xfrm>
            <a:off x="3733800" y="46482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Course VF</a:t>
            </a:r>
            <a:endParaRPr lang="th-TH" sz="36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0" y="685800"/>
            <a:ext cx="5068888" cy="1268413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Ventricular Tachycardia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Monomorphic</a:t>
            </a:r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VT</a:t>
            </a: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54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4339" name="Picture 2" descr="C:\Users\VAIO\Desktop\v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3581400" cy="3733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VAIO\Desktop\vt 33.JPG"/>
          <p:cNvPicPr>
            <a:picLocks noChangeAspect="1" noChangeArrowheads="1"/>
          </p:cNvPicPr>
          <p:nvPr/>
        </p:nvPicPr>
        <p:blipFill>
          <a:blip r:embed="rId3"/>
          <a:srcRect t="10000" b="10000"/>
          <a:stretch>
            <a:fillRect/>
          </a:stretch>
        </p:blipFill>
        <p:spPr bwMode="auto">
          <a:xfrm>
            <a:off x="1143000" y="3810000"/>
            <a:ext cx="7467600" cy="1219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VAIO\Desktop\t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334000"/>
            <a:ext cx="75438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3" descr="C:\Users\VAIO\Desktop\vt.JPG"/>
          <p:cNvPicPr>
            <a:picLocks noChangeAspect="1" noChangeArrowheads="1"/>
          </p:cNvPicPr>
          <p:nvPr/>
        </p:nvPicPr>
        <p:blipFill>
          <a:blip r:embed="rId5"/>
          <a:srcRect l="3030" t="27274" r="3030" b="13635"/>
          <a:stretch>
            <a:fillRect/>
          </a:stretch>
        </p:blipFill>
        <p:spPr bwMode="auto">
          <a:xfrm>
            <a:off x="3810000" y="2514600"/>
            <a:ext cx="4724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3306762" y="255588"/>
            <a:ext cx="5532438" cy="1268412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Ventricular Tachycardia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Polymorphic VT</a:t>
            </a: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54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5363" name="Picture 2" descr="C:\Users\VAIO\Desktop\v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755" b="1639"/>
          <a:stretch>
            <a:fillRect/>
          </a:stretch>
        </p:blipFill>
        <p:spPr bwMode="auto">
          <a:xfrm>
            <a:off x="0" y="0"/>
            <a:ext cx="31242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2" descr="C:\Users\VAIO\Desktop\tt.JPG"/>
          <p:cNvPicPr>
            <a:picLocks noChangeAspect="1" noChangeArrowheads="1"/>
          </p:cNvPicPr>
          <p:nvPr/>
        </p:nvPicPr>
        <p:blipFill>
          <a:blip r:embed="rId3"/>
          <a:srcRect l="2016" t="20000" r="1239" b="8000"/>
          <a:stretch>
            <a:fillRect/>
          </a:stretch>
        </p:blipFill>
        <p:spPr bwMode="auto">
          <a:xfrm>
            <a:off x="3276600" y="2057400"/>
            <a:ext cx="5715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VAIO\Desktop\ts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5298" name="Picture 2" descr="https://scontent.fbkk1-6.fna.fbcdn.net/v/t1.15752-9/34646827_2073488469342638_3758126169598197760_n.jpg?_nc_fx=fbkk1-5&amp;_nc_cat=0&amp;oh=8f529a4dbb8b1ef017025745b96a3df8&amp;oe=5BBAC1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1666875" y="146050"/>
            <a:ext cx="7096125" cy="122555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การปฏิบัติกรณี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VF</a:t>
            </a:r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และ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pVT</a:t>
            </a:r>
            <a:endParaRPr lang="th-TH" sz="5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4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16075"/>
            <a:ext cx="8359775" cy="47847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ให้ทำ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Defibrillation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ทันที โดยใช้</a:t>
            </a:r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พลังงานสูงสุด</a:t>
            </a: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หลังทำ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Defibrillation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แล้วให้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ทันที ไม่ต้องดู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EKG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เราจะดู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EKG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หลังจาก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ไปแล้ว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5 cycles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หรือประมาณ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นาที</a:t>
            </a: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การดู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EKG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check rhythm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ไม่เกิน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10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วินาที กรณีไม่ใช่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VF, </a:t>
            </a:r>
            <a:r>
              <a:rPr lang="en-US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pVT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แล้วคลำชีพจรไม่ได้ เราจัดเป็น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PEA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ต่อ</a:t>
            </a: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ในกรณี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VF, </a:t>
            </a:r>
            <a:r>
              <a:rPr lang="en-US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pVT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เริ่มให้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epinephine1mg IV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ทุก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3-5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นาทีหลังการทำ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Defibrillation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ครั้งที่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เหมือนกรณี </a:t>
            </a:r>
            <a:r>
              <a:rPr lang="en-US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Asystole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/PEA</a:t>
            </a:r>
            <a:endParaRPr lang="th-TH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EKG</a:t>
            </a:r>
            <a:r>
              <a:rPr lang="th-TH" sz="6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ช็อกไฟฟ้าไม่ได้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th-TH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867400" cy="1219200"/>
          </a:xfrm>
          <a:solidFill>
            <a:srgbClr val="4C1CFC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EKG </a:t>
            </a:r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เป็นแบบช็อกไฟฟ้าไม่ได้</a:t>
            </a:r>
          </a:p>
        </p:txBody>
      </p:sp>
      <p:pic>
        <p:nvPicPr>
          <p:cNvPr id="35843" name="Picture 3" descr="C:\Users\VAIO\Desktop\pe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715000"/>
            <a:ext cx="70866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สี่เหลี่ยมผืนผ้า 6"/>
          <p:cNvSpPr>
            <a:spLocks noChangeArrowheads="1"/>
          </p:cNvSpPr>
          <p:nvPr/>
        </p:nvSpPr>
        <p:spPr bwMode="auto">
          <a:xfrm>
            <a:off x="457200" y="1371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485" name="สี่เหลี่ยมผืนผ้า 7"/>
          <p:cNvSpPr>
            <a:spLocks noChangeArrowheads="1"/>
          </p:cNvSpPr>
          <p:nvPr/>
        </p:nvSpPr>
        <p:spPr bwMode="auto">
          <a:xfrm>
            <a:off x="4114800" y="1676400"/>
            <a:ext cx="1752600" cy="64611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Asystole</a:t>
            </a:r>
            <a:endParaRPr lang="th-TH" sz="3600" b="1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486" name="สี่เหลี่ยมผืนผ้า 8"/>
          <p:cNvSpPr>
            <a:spLocks noChangeArrowheads="1"/>
          </p:cNvSpPr>
          <p:nvPr/>
        </p:nvSpPr>
        <p:spPr bwMode="auto">
          <a:xfrm>
            <a:off x="2743200" y="3834825"/>
            <a:ext cx="5029200" cy="58477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Pulseless Electrical Activity (PEA) </a:t>
            </a:r>
            <a:endParaRPr lang="th-TH" sz="3200" b="1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" name="Picture 2" descr="C:\Users\VAIO\Desktop\รูปภาพ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43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1" name="รูปภาพ 9" descr="http://3.bp.blogspot.com/-lI3Jw2QbCO0/T0ofyyl1GAI/AAAAAAAAGrQ/Xo_F7PK_-Rk/s1600/VF+to+aystole.jpg"/>
          <p:cNvPicPr>
            <a:picLocks noChangeAspect="1" noChangeArrowheads="1"/>
          </p:cNvPicPr>
          <p:nvPr/>
        </p:nvPicPr>
        <p:blipFill>
          <a:blip r:embed="rId4"/>
          <a:srcRect l="26180" t="16843" r="3433" b="29263"/>
          <a:stretch>
            <a:fillRect/>
          </a:stretch>
        </p:blipFill>
        <p:spPr bwMode="auto">
          <a:xfrm>
            <a:off x="1295400" y="2514600"/>
            <a:ext cx="70866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4" name="Picture 12" descr="C:\Users\Sony\Desktop\IMG_8683 P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648200"/>
            <a:ext cx="70866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1828800" y="95071"/>
            <a:ext cx="5867400" cy="1200329"/>
          </a:xfrm>
          <a:prstGeom prst="rect">
            <a:avLst/>
          </a:prstGeom>
          <a:solidFill>
            <a:srgbClr val="633EE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36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รูปภาพ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8446"/>
            <a:ext cx="6400800" cy="527016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315200" y="2209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IHCA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2743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JasmineUPC" pitchFamily="18" charset="-34"/>
                <a:cs typeface="JasmineUPC" pitchFamily="18" charset="-34"/>
              </a:rPr>
              <a:t>In-Hospital Cardiac arrest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638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JasmineUPC" pitchFamily="18" charset="-34"/>
                <a:cs typeface="JasmineUPC" pitchFamily="18" charset="-34"/>
              </a:rPr>
              <a:t>Out-of-Hospital Cardiac arrest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62800" y="49530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OHCA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scontent.fbkk1-6.fna.fbcdn.net/v/t1.15752-9/34366301_2073513256006826_4541244985655164928_n.jpg?_nc_fx=fbkk1-5&amp;_nc_cat=0&amp;oh=aef0c08ee1bf288fe4b7531a4717f58f&amp;oe=5B835E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19925" cy="107315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การปฏิบัติกรณี</a:t>
            </a:r>
            <a:r>
              <a:rPr 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Asystole</a:t>
            </a:r>
            <a:r>
              <a:rPr lang="th-TH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และ </a:t>
            </a:r>
            <a:r>
              <a:rPr lang="en-US" sz="4800" b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PEA</a:t>
            </a:r>
            <a:endParaRPr lang="th-TH" sz="4800" b="1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5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ทันที </a:t>
            </a:r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ไม่มีการทำ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Defibrillation</a:t>
            </a: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EKG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เป็น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Sinus rhythm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แต่คลำชีพจรไม่ได้ จัดเป็น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PEA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ต่อ</a:t>
            </a:r>
            <a:endParaRPr lang="en-US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EKG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ของ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PEA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สามารถเป็นได้ทุกรูปแบบ 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แต่ 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VT, VF 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Asystole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ไม่จัดเป็น 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PEA</a:t>
            </a:r>
            <a:endParaRPr lang="th-TH" b="1" u="sng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ระหว่างการทำ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CPR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ต้องหาสาเหตุ </a:t>
            </a:r>
            <a:r>
              <a:rPr lang="en-US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5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H 5T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ด้วยทุกราย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54102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ยาสำคัญที่เกี่ยวข้อง</a:t>
            </a:r>
            <a:endParaRPr lang="th-TH" sz="5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676400"/>
            <a:ext cx="8551863" cy="44465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th-TH" sz="3200" dirty="0" smtClean="0">
                <a:solidFill>
                  <a:srgbClr val="FF0000"/>
                </a:solidFill>
                <a:sym typeface="Wingdings" pitchFamily="2" charset="2"/>
              </a:rPr>
              <a:t>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Adrenaline injection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dirty="0" smtClean="0">
                <a:latin typeface="Comic Sans MS" pitchFamily="66" charset="0"/>
              </a:rPr>
              <a:t>      1 amp = 1 mg./ml.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( เ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ข้มข้น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dirty="0" smtClean="0">
                <a:latin typeface="Comic Sans MS" pitchFamily="66" charset="0"/>
              </a:rPr>
              <a:t>1:1000 </a:t>
            </a:r>
            <a:r>
              <a:rPr lang="th-TH" dirty="0" smtClean="0">
                <a:latin typeface="Comic Sans MS" pitchFamily="66" charset="0"/>
              </a:rPr>
              <a:t>)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th-TH" dirty="0" smtClean="0"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IV /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Endotracheal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tube</a:t>
            </a:r>
            <a:endParaRPr lang="th-TH" dirty="0" smtClean="0">
              <a:latin typeface="Comic Sans MS" pitchFamily="66" charset="0"/>
              <a:sym typeface="Wingdings" pitchFamily="2" charset="2"/>
            </a:endParaRPr>
          </a:p>
          <a:p>
            <a:pPr>
              <a:spcAft>
                <a:spcPts val="1200"/>
              </a:spcAft>
              <a:buFontTx/>
              <a:buNone/>
            </a:pPr>
            <a:endParaRPr lang="th-TH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spcAft>
                <a:spcPts val="1200"/>
              </a:spcAft>
              <a:buFontTx/>
              <a:buNone/>
            </a:pPr>
            <a:r>
              <a:rPr lang="th-TH" sz="3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</a:t>
            </a:r>
            <a:r>
              <a:rPr lang="th-TH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b="1" u="sng" dirty="0" err="1" smtClean="0">
                <a:latin typeface="Comic Sans MS" pitchFamily="66" charset="0"/>
                <a:sym typeface="Wingdings" pitchFamily="2" charset="2"/>
              </a:rPr>
              <a:t>Amiodarone</a:t>
            </a:r>
            <a:r>
              <a:rPr lang="en-US" b="1" u="sng" dirty="0" smtClean="0">
                <a:latin typeface="Comic Sans MS" pitchFamily="66" charset="0"/>
                <a:sym typeface="Wingdings" pitchFamily="2" charset="2"/>
              </a:rPr>
              <a:t> injection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1 amp = 150 mg./3 ml. </a:t>
            </a:r>
            <a:r>
              <a:rPr lang="th-TH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th-TH" b="1" dirty="0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ห้ามเจือจางด้วย </a:t>
            </a:r>
            <a:r>
              <a:rPr lang="en-US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NSS </a:t>
            </a:r>
            <a:r>
              <a:rPr lang="th-TH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)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th-TH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  กรณี  </a:t>
            </a:r>
            <a:r>
              <a:rPr lang="en-US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bolus dose </a:t>
            </a:r>
            <a:r>
              <a:rPr lang="th-TH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เจือจาง </a:t>
            </a:r>
            <a:r>
              <a:rPr lang="en-US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20 ml./ Infusion</a:t>
            </a:r>
            <a:endParaRPr lang="en-US" dirty="0" smtClean="0">
              <a:latin typeface="JasmineUPC" pitchFamily="18" charset="-34"/>
              <a:cs typeface="JasmineUPC" pitchFamily="18" charset="-34"/>
              <a:sym typeface="Wingdings" pitchFamily="2" charset="2"/>
            </a:endParaRPr>
          </a:p>
          <a:p>
            <a:pPr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Drug interaction :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wafarin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digoxin</a:t>
            </a:r>
            <a:endParaRPr lang="th-TH" b="1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endParaRPr lang="th-TH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th-TH" sz="48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หัวใจเต้นช้ากว่าปกติ </a:t>
            </a: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(</a:t>
            </a:r>
            <a:r>
              <a:rPr lang="en-US" sz="48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Bradycardia</a:t>
            </a:r>
            <a:r>
              <a:rPr lang="en-US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&lt;</a:t>
            </a:r>
            <a:r>
              <a:rPr lang="en-US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50 </a:t>
            </a: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ครั้ง/นาที)</a:t>
            </a:r>
            <a:endParaRPr lang="th-TH" sz="28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5791200" cy="1143000"/>
          </a:xfrm>
          <a:solidFill>
            <a:srgbClr val="4C1CFC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Sinus </a:t>
            </a:r>
            <a:r>
              <a:rPr lang="en-US" sz="6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bradycardia</a:t>
            </a:r>
            <a:endParaRPr lang="th-TH" sz="60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484" name="Picture 4" descr="C:\Users\VAIO\Desktop\br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030"/>
          <a:stretch>
            <a:fillRect/>
          </a:stretch>
        </p:blipFill>
        <p:spPr bwMode="auto">
          <a:xfrm>
            <a:off x="1541463" y="1371600"/>
            <a:ext cx="7143750" cy="243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 descr="C:\Users\VAIO\Desktop\bra1.JPG"/>
          <p:cNvPicPr>
            <a:picLocks noChangeAspect="1" noChangeArrowheads="1"/>
          </p:cNvPicPr>
          <p:nvPr/>
        </p:nvPicPr>
        <p:blipFill>
          <a:blip r:embed="rId3"/>
          <a:srcRect b="10811"/>
          <a:stretch>
            <a:fillRect/>
          </a:stretch>
        </p:blipFill>
        <p:spPr bwMode="auto">
          <a:xfrm>
            <a:off x="1524000" y="4114800"/>
            <a:ext cx="717073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303838" cy="963613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First degree AV block</a:t>
            </a:r>
            <a:endParaRPr lang="th-TH" sz="60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196" name="Picture 4" descr="C:\Users\VAIO\Desktop\รูปภาพ 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5638800" cy="2133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VAI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8610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629" name="ตัวเชื่อมต่อตรง 6"/>
          <p:cNvCxnSpPr>
            <a:cxnSpLocks noChangeShapeType="1"/>
          </p:cNvCxnSpPr>
          <p:nvPr/>
        </p:nvCxnSpPr>
        <p:spPr bwMode="auto">
          <a:xfrm rot="5400000">
            <a:off x="532607" y="5638006"/>
            <a:ext cx="304800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0" name="ตัวเชื่อมต่อตรง 9"/>
          <p:cNvCxnSpPr>
            <a:cxnSpLocks noChangeShapeType="1"/>
          </p:cNvCxnSpPr>
          <p:nvPr/>
        </p:nvCxnSpPr>
        <p:spPr bwMode="auto">
          <a:xfrm rot="5400000">
            <a:off x="1067594" y="5638006"/>
            <a:ext cx="3048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1" name="ตัวเชื่อมต่อตรง 11"/>
          <p:cNvCxnSpPr>
            <a:cxnSpLocks noChangeShapeType="1"/>
          </p:cNvCxnSpPr>
          <p:nvPr/>
        </p:nvCxnSpPr>
        <p:spPr bwMode="auto">
          <a:xfrm>
            <a:off x="685800" y="5791200"/>
            <a:ext cx="5334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3560" name="Picture 6" descr="http://v016o.popscreen.com/Mjc5NTI4ODUz_o_11-step-5-measurement-of-pr-interval-1.jpg"/>
          <p:cNvPicPr>
            <a:picLocks noChangeAspect="1" noChangeArrowheads="1"/>
          </p:cNvPicPr>
          <p:nvPr/>
        </p:nvPicPr>
        <p:blipFill>
          <a:blip r:embed="rId4"/>
          <a:srcRect l="7500" b="6667"/>
          <a:stretch>
            <a:fillRect/>
          </a:stretch>
        </p:blipFill>
        <p:spPr bwMode="auto">
          <a:xfrm>
            <a:off x="0" y="228600"/>
            <a:ext cx="312102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638800" cy="12954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Second degree AV block</a:t>
            </a:r>
            <a:b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Type I</a:t>
            </a:r>
            <a:endParaRPr lang="th-TH" sz="54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3316" name="Picture 2" descr="C:\Users\VAIO\Desktop\รูปภาพ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5638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 descr="C:\Users\VAIO\Desktop\รูปภาพ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9" r="1105" b="27586"/>
          <a:stretch>
            <a:fillRect/>
          </a:stretch>
        </p:blipFill>
        <p:spPr bwMode="auto">
          <a:xfrm>
            <a:off x="0" y="5029200"/>
            <a:ext cx="9144000" cy="1752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VAIO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3276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4" name="วงรี 5"/>
          <p:cNvSpPr>
            <a:spLocks noChangeArrowheads="1"/>
          </p:cNvSpPr>
          <p:nvPr/>
        </p:nvSpPr>
        <p:spPr bwMode="auto">
          <a:xfrm>
            <a:off x="381000" y="1066800"/>
            <a:ext cx="9144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xfrm>
            <a:off x="2133601" y="76200"/>
            <a:ext cx="6477000" cy="1066800"/>
          </a:xfrm>
          <a:solidFill>
            <a:srgbClr val="4C1CFC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Second degree AV block II</a:t>
            </a:r>
            <a:endParaRPr lang="th-TH" sz="54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6388" name="Picture 4" descr="C:\Users\VAIO\Desktop\รูปภาพ 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01750"/>
            <a:ext cx="6400800" cy="31178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C:\Users\VAIO\Desktop\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8839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989638" cy="914400"/>
          </a:xfrm>
          <a:solidFill>
            <a:srgbClr val="4C1CFC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Third degree AV block</a:t>
            </a:r>
            <a:endParaRPr lang="th-TH" sz="5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7413" name="Picture 5" descr="C:\Users\VAIO\Desktop\c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6096000" cy="2590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8" descr="C:\Users\VAIO\Desktop\complete H.JPG"/>
          <p:cNvPicPr>
            <a:picLocks noChangeAspect="1" noChangeArrowheads="1"/>
          </p:cNvPicPr>
          <p:nvPr/>
        </p:nvPicPr>
        <p:blipFill>
          <a:blip r:embed="rId3"/>
          <a:srcRect t="3030"/>
          <a:stretch>
            <a:fillRect/>
          </a:stretch>
        </p:blipFill>
        <p:spPr bwMode="auto">
          <a:xfrm>
            <a:off x="457200" y="4267200"/>
            <a:ext cx="8458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9090" name="Picture 2" descr="https://scontent.fbkk1-1.fna.fbcdn.net/v/t1.15752-9/34636681_2073526439338841_2996519100970172416_n.jpg?_nc_fx=fbkk1-5&amp;_nc_cat=0&amp;oh=0ef34ca15a1b03b36f339fb0704b3df5&amp;oe=5BB6FBA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562725" cy="14478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การปฏิบัติกรณี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54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Bradycardia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with Pulse</a:t>
            </a:r>
            <a:endParaRPr lang="th-TH" sz="54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07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752600"/>
            <a:ext cx="8588375" cy="4572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กรณีไม่มีอาการผิดปกติ 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observe and monitor</a:t>
            </a:r>
            <a:endParaRPr lang="th-TH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ถ้ามีภาวะหัวใจเต้นช้าจนทำให้ 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BP 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ต่ำ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หน้ามืด หมดสติ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/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กระสับกระส่าย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ภาวะ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shock,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ภาวะ </a:t>
            </a:r>
            <a:r>
              <a:rPr lang="en-US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chest pain,</a:t>
            </a:r>
            <a:r>
              <a:rPr lang="th-TH" b="1" u="sng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หัวใจวาย </a:t>
            </a:r>
            <a:r>
              <a:rPr lang="th-TH" b="1" u="sng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ให้เริ่มให้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atropine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โดยให้ได้ทุก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3-5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นาที สูงสุดไม่เกิน </a:t>
            </a:r>
            <a:r>
              <a:rPr lang="en-US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mg</a:t>
            </a:r>
            <a:endParaRPr lang="th-TH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ถ้าให้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atropine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ไม่ได้ผลให้ใช้ </a:t>
            </a:r>
            <a:r>
              <a:rPr lang="en-US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Transcutaneous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pacing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ยกเว้นกรณี</a:t>
            </a:r>
            <a:r>
              <a:rPr lang="en-US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High degree AV block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ให้เริ่ม 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Transcutaneous</a:t>
            </a:r>
            <a:r>
              <a:rPr lang="en-US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Pacing </a:t>
            </a:r>
            <a:r>
              <a:rPr lang="th-TH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เลยทันที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th-TH" b="1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6294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ยาสำคัญที่เกี่ยวข้อง</a:t>
            </a:r>
            <a:endParaRPr lang="th-TH" sz="6000" dirty="0" smtClean="0">
              <a:solidFill>
                <a:srgbClr val="FFFF00"/>
              </a:solidFill>
            </a:endParaRP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7513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th-TH" sz="3200" dirty="0" smtClean="0">
                <a:solidFill>
                  <a:srgbClr val="FF0000"/>
                </a:solidFill>
                <a:sym typeface="Wingdings" pitchFamily="2" charset="2"/>
              </a:rPr>
              <a:t> </a:t>
            </a:r>
            <a:r>
              <a:rPr lang="en-US" sz="3500" b="1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Atropine injection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2400" b="1" dirty="0" smtClean="0">
                <a:latin typeface="Comic Sans MS" pitchFamily="66" charset="0"/>
              </a:rPr>
              <a:t>1 amp = 0.6 mg./ml.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(ไม่ต้องเจือจาง)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       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IV / </a:t>
            </a:r>
            <a:r>
              <a:rPr lang="en-US" sz="2400" b="1" dirty="0" err="1" smtClean="0">
                <a:latin typeface="Comic Sans MS" pitchFamily="66" charset="0"/>
                <a:sym typeface="Wingdings" pitchFamily="2" charset="2"/>
              </a:rPr>
              <a:t>Endotracheal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 tube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  </a:t>
            </a:r>
            <a:r>
              <a:rPr lang="en-US" sz="3500" b="1" u="sng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Dopamine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</a:t>
            </a:r>
            <a:r>
              <a:rPr lang="th-TH" sz="28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สามารถผสมได้ใน </a:t>
            </a:r>
            <a:r>
              <a:rPr lang="en-US" sz="26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5DW,NSS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6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     Infusion IV drip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  <a:sym typeface="Wingdings" pitchFamily="2" charset="2"/>
              </a:rPr>
              <a:t> </a:t>
            </a:r>
            <a:r>
              <a:rPr lang="en-US" sz="3500" b="1" u="sng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Adrenaline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</a:t>
            </a:r>
            <a:r>
              <a:rPr lang="th-TH" sz="28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สามารถผสมได้ใน </a:t>
            </a:r>
            <a:r>
              <a:rPr lang="en-US" sz="26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5DW,NSS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6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     Infusion IV drip / </a:t>
            </a:r>
            <a:r>
              <a:rPr lang="en-US" sz="2600" b="1" dirty="0" err="1" smtClean="0">
                <a:latin typeface="Comic Sans MS" pitchFamily="66" charset="0"/>
                <a:sym typeface="Wingdings" pitchFamily="2" charset="2"/>
              </a:rPr>
              <a:t>Endotracheal</a:t>
            </a:r>
            <a:r>
              <a:rPr lang="en-US" sz="2600" b="1" dirty="0" smtClean="0">
                <a:latin typeface="Comic Sans MS" pitchFamily="66" charset="0"/>
                <a:sym typeface="Wingdings" pitchFamily="2" charset="2"/>
              </a:rPr>
              <a:t> tube</a:t>
            </a:r>
            <a:endParaRPr lang="en-US" sz="2600" b="1" dirty="0" smtClean="0">
              <a:latin typeface="Comic Sans MS" pitchFamily="66" charset="0"/>
              <a:cs typeface="JasmineUPC" pitchFamily="18" charset="-34"/>
              <a:sym typeface="Wingdings" pitchFamily="2" charset="2"/>
            </a:endParaRPr>
          </a:p>
          <a:p>
            <a:pPr>
              <a:buFontTx/>
              <a:buNone/>
            </a:pPr>
            <a:endParaRPr lang="th-TH" sz="2800" b="1" dirty="0" smtClean="0">
              <a:solidFill>
                <a:schemeClr val="tx2"/>
              </a:solidFill>
              <a:latin typeface="Comic Sans MS" pitchFamily="66" charset="0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หัวใจเต้นเร็วผิดปกติ </a:t>
            </a:r>
          </a:p>
          <a:p>
            <a:pPr algn="ctr">
              <a:defRPr/>
            </a:pP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(</a:t>
            </a:r>
            <a:r>
              <a:rPr lang="en-US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Tachycardia: ≥150 </a:t>
            </a: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ครั้ง/นาที)</a:t>
            </a:r>
          </a:p>
          <a:p>
            <a:pPr algn="ctr"/>
            <a:endParaRPr lang="th-TH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 bwMode="auto">
          <a:xfrm>
            <a:off x="2971800" y="533400"/>
            <a:ext cx="4495800" cy="762000"/>
          </a:xfrm>
          <a:prstGeom prst="roundRect">
            <a:avLst/>
          </a:prstGeom>
          <a:solidFill>
            <a:srgbClr val="4C1CFC">
              <a:alpha val="58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 w="12700" h="82550"/>
            <a:extrusionClr>
              <a:schemeClr val="bg1"/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en-US" sz="44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Tacchycardia</a:t>
            </a:r>
            <a:r>
              <a:rPr lang="en-US" sz="4400" b="1" dirty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with </a:t>
            </a:r>
            <a:r>
              <a:rPr lang="en-US" sz="4400" b="1" dirty="0" err="1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Pluse</a:t>
            </a:r>
            <a:endParaRPr lang="th-TH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 bwMode="auto">
          <a:xfrm>
            <a:off x="1828800" y="1905000"/>
            <a:ext cx="2362200" cy="838200"/>
          </a:xfrm>
          <a:prstGeom prst="roundRect">
            <a:avLst/>
          </a:prstGeom>
          <a:solidFill>
            <a:srgbClr val="FF00FF">
              <a:alpha val="57647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 w="12700" h="82550"/>
            <a:extrusionClr>
              <a:schemeClr val="bg1"/>
            </a:extrusion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Narrow QRS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QRS &lt;0.120 sec</a:t>
            </a:r>
            <a:endParaRPr lang="th-TH" sz="2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 bwMode="auto">
          <a:xfrm>
            <a:off x="5791200" y="1905000"/>
            <a:ext cx="2590800" cy="838200"/>
          </a:xfrm>
          <a:prstGeom prst="roundRect">
            <a:avLst/>
          </a:prstGeom>
          <a:solidFill>
            <a:srgbClr val="FF00FF">
              <a:alpha val="58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 w="12700" h="82550"/>
            <a:extrusionClr>
              <a:schemeClr val="bg1"/>
            </a:extrusionClr>
          </a:sp3d>
        </p:spPr>
        <p:txBody>
          <a:bodyPr wrap="none" anchor="ctr"/>
          <a:lstStyle/>
          <a:p>
            <a:pPr algn="ctr">
              <a:defRPr/>
            </a:pPr>
            <a:endParaRPr lang="en-US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Wide QRS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QRS &gt;0.120 sec</a:t>
            </a:r>
          </a:p>
          <a:p>
            <a:pPr algn="ctr">
              <a:defRPr/>
            </a:pPr>
            <a:endParaRPr lang="th-TH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 bwMode="auto">
          <a:xfrm>
            <a:off x="1066800" y="3276600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Regular</a:t>
            </a:r>
            <a:endParaRPr lang="th-TH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 bwMode="auto">
          <a:xfrm>
            <a:off x="3276600" y="3276600"/>
            <a:ext cx="12954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Irregular</a:t>
            </a:r>
            <a:endParaRPr lang="th-TH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มุมมน 15"/>
          <p:cNvSpPr/>
          <p:nvPr/>
        </p:nvSpPr>
        <p:spPr bwMode="auto">
          <a:xfrm>
            <a:off x="5257800" y="3276600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Regular</a:t>
            </a:r>
            <a:endParaRPr lang="th-TH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 bwMode="auto">
          <a:xfrm>
            <a:off x="7620000" y="3276600"/>
            <a:ext cx="12192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Irregular</a:t>
            </a:r>
            <a:endParaRPr lang="th-TH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3807" name="สี่เหลี่ยมมุมมน 18"/>
          <p:cNvSpPr>
            <a:spLocks noChangeArrowheads="1"/>
          </p:cNvSpPr>
          <p:nvPr/>
        </p:nvSpPr>
        <p:spPr bwMode="auto">
          <a:xfrm>
            <a:off x="990600" y="4038600"/>
            <a:ext cx="1676400" cy="1905000"/>
          </a:xfrm>
          <a:prstGeom prst="roundRect">
            <a:avLst>
              <a:gd name="adj" fmla="val 16667"/>
            </a:avLst>
          </a:prstGeom>
          <a:solidFill>
            <a:srgbClr val="FFFF00">
              <a:alpha val="72156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Sinus 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tacchycardia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A.Flutter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SVT</a:t>
            </a:r>
            <a:endParaRPr lang="th-TH" sz="280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3808" name="สี่เหลี่ยมมุมมน 19"/>
          <p:cNvSpPr>
            <a:spLocks noChangeArrowheads="1"/>
          </p:cNvSpPr>
          <p:nvPr/>
        </p:nvSpPr>
        <p:spPr bwMode="auto">
          <a:xfrm>
            <a:off x="3048000" y="4038600"/>
            <a:ext cx="1828800" cy="1447800"/>
          </a:xfrm>
          <a:prstGeom prst="roundRect">
            <a:avLst>
              <a:gd name="adj" fmla="val 16667"/>
            </a:avLst>
          </a:prstGeom>
          <a:solidFill>
            <a:srgbClr val="FFFF00">
              <a:alpha val="72156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A.fibrillation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A.Fluter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MAT</a:t>
            </a:r>
            <a:endParaRPr lang="th-TH" sz="280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3809" name="สี่เหลี่ยมมุมมน 20"/>
          <p:cNvSpPr>
            <a:spLocks noChangeArrowheads="1"/>
          </p:cNvSpPr>
          <p:nvPr/>
        </p:nvSpPr>
        <p:spPr bwMode="auto">
          <a:xfrm>
            <a:off x="5105400" y="4038600"/>
            <a:ext cx="1905000" cy="914400"/>
          </a:xfrm>
          <a:prstGeom prst="roundRect">
            <a:avLst>
              <a:gd name="adj" fmla="val 16667"/>
            </a:avLst>
          </a:prstGeom>
          <a:solidFill>
            <a:srgbClr val="FFFF00">
              <a:alpha val="72156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Monomorphic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VT</a:t>
            </a:r>
            <a:endParaRPr lang="th-TH" sz="280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3810" name="สี่เหลี่ยมมุมมน 21"/>
          <p:cNvSpPr>
            <a:spLocks noChangeArrowheads="1"/>
          </p:cNvSpPr>
          <p:nvPr/>
        </p:nvSpPr>
        <p:spPr bwMode="auto">
          <a:xfrm>
            <a:off x="7315200" y="4038600"/>
            <a:ext cx="1752600" cy="914400"/>
          </a:xfrm>
          <a:prstGeom prst="roundRect">
            <a:avLst>
              <a:gd name="adj" fmla="val 16667"/>
            </a:avLst>
          </a:prstGeom>
          <a:solidFill>
            <a:srgbClr val="FFFF00">
              <a:alpha val="72156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l">
              <a:buFontTx/>
              <a:buChar char="-"/>
            </a:pPr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Polymorphic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VT</a:t>
            </a:r>
            <a:endParaRPr lang="th-TH" sz="280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8" name="Picture 2" descr="C:\Users\VAIO\Desktop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78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812" name="วงรี 37"/>
          <p:cNvSpPr>
            <a:spLocks noChangeArrowheads="1"/>
          </p:cNvSpPr>
          <p:nvPr/>
        </p:nvSpPr>
        <p:spPr bwMode="auto">
          <a:xfrm>
            <a:off x="838200" y="914400"/>
            <a:ext cx="609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cxnSp>
        <p:nvCxnSpPr>
          <p:cNvPr id="33813" name="ตัวเชื่อมต่อตรง 33"/>
          <p:cNvCxnSpPr>
            <a:cxnSpLocks noChangeShapeType="1"/>
          </p:cNvCxnSpPr>
          <p:nvPr/>
        </p:nvCxnSpPr>
        <p:spPr bwMode="auto">
          <a:xfrm rot="5400000">
            <a:off x="5029201" y="1446212"/>
            <a:ext cx="304800" cy="3175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4" name="ตัวเชื่อมต่อตรง 35"/>
          <p:cNvCxnSpPr>
            <a:cxnSpLocks noChangeShapeType="1"/>
          </p:cNvCxnSpPr>
          <p:nvPr/>
        </p:nvCxnSpPr>
        <p:spPr bwMode="auto">
          <a:xfrm>
            <a:off x="3276600" y="1600200"/>
            <a:ext cx="4038600" cy="1588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5" name="ตัวเชื่อมต่อตรง 37"/>
          <p:cNvCxnSpPr>
            <a:cxnSpLocks noChangeShapeType="1"/>
          </p:cNvCxnSpPr>
          <p:nvPr/>
        </p:nvCxnSpPr>
        <p:spPr bwMode="auto">
          <a:xfrm>
            <a:off x="1676400" y="2971800"/>
            <a:ext cx="2286000" cy="1588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6" name="ตัวเชื่อมต่อตรง 47"/>
          <p:cNvCxnSpPr>
            <a:cxnSpLocks noChangeShapeType="1"/>
          </p:cNvCxnSpPr>
          <p:nvPr/>
        </p:nvCxnSpPr>
        <p:spPr bwMode="auto">
          <a:xfrm>
            <a:off x="5943600" y="2971800"/>
            <a:ext cx="2286000" cy="1588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7" name="ตัวเชื่อมต่อตรง 48"/>
          <p:cNvCxnSpPr>
            <a:cxnSpLocks noChangeShapeType="1"/>
          </p:cNvCxnSpPr>
          <p:nvPr/>
        </p:nvCxnSpPr>
        <p:spPr bwMode="auto">
          <a:xfrm rot="5400000">
            <a:off x="7011194" y="28948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8" name="ตัวเชื่อมต่อตรง 49"/>
          <p:cNvCxnSpPr>
            <a:cxnSpLocks noChangeShapeType="1"/>
          </p:cNvCxnSpPr>
          <p:nvPr/>
        </p:nvCxnSpPr>
        <p:spPr bwMode="auto">
          <a:xfrm rot="5400000">
            <a:off x="1524794" y="31234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19" name="ตัวเชื่อมต่อตรง 50"/>
          <p:cNvCxnSpPr>
            <a:cxnSpLocks noChangeShapeType="1"/>
          </p:cNvCxnSpPr>
          <p:nvPr/>
        </p:nvCxnSpPr>
        <p:spPr bwMode="auto">
          <a:xfrm rot="5400000">
            <a:off x="3810794" y="31234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20" name="ตัวเชื่อมต่อตรง 51"/>
          <p:cNvCxnSpPr>
            <a:cxnSpLocks noChangeShapeType="1"/>
          </p:cNvCxnSpPr>
          <p:nvPr/>
        </p:nvCxnSpPr>
        <p:spPr bwMode="auto">
          <a:xfrm rot="5400000">
            <a:off x="3124994" y="17518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21" name="ตัวเชื่อมต่อตรง 52"/>
          <p:cNvCxnSpPr>
            <a:cxnSpLocks noChangeShapeType="1"/>
          </p:cNvCxnSpPr>
          <p:nvPr/>
        </p:nvCxnSpPr>
        <p:spPr bwMode="auto">
          <a:xfrm rot="5400000">
            <a:off x="5791994" y="31234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22" name="ตัวเชื่อมต่อตรง 53"/>
          <p:cNvCxnSpPr>
            <a:cxnSpLocks noChangeShapeType="1"/>
          </p:cNvCxnSpPr>
          <p:nvPr/>
        </p:nvCxnSpPr>
        <p:spPr bwMode="auto">
          <a:xfrm rot="5400000">
            <a:off x="7163594" y="17518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23" name="ตัวเชื่อมต่อตรง 54"/>
          <p:cNvCxnSpPr>
            <a:cxnSpLocks noChangeShapeType="1"/>
          </p:cNvCxnSpPr>
          <p:nvPr/>
        </p:nvCxnSpPr>
        <p:spPr bwMode="auto">
          <a:xfrm rot="5400000">
            <a:off x="8077994" y="31234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3824" name="ตัวเชื่อมต่อตรง 55"/>
          <p:cNvCxnSpPr>
            <a:cxnSpLocks noChangeShapeType="1"/>
          </p:cNvCxnSpPr>
          <p:nvPr/>
        </p:nvCxnSpPr>
        <p:spPr bwMode="auto">
          <a:xfrm rot="5400000">
            <a:off x="2743994" y="2818606"/>
            <a:ext cx="3048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1143000"/>
          </a:xfrm>
          <a:solidFill>
            <a:srgbClr val="4C1CFC"/>
          </a:solidFill>
        </p:spPr>
        <p:txBody>
          <a:bodyPr/>
          <a:lstStyle/>
          <a:p>
            <a:r>
              <a:rPr lang="th-TH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ลักษณะของ 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QRS Complex</a:t>
            </a:r>
            <a:endParaRPr lang="th-TH" sz="5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6322" name="Picture 2" descr="C:\Users\Sony\Desktop\IMG_8687 q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7239000" cy="4953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446838" cy="9144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Sinus Tachycardia</a:t>
            </a:r>
            <a:endParaRPr lang="th-TH" sz="60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" name="Picture 2" descr="C:\Users\VAIO\Desktop\s trach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19600"/>
            <a:ext cx="8647113" cy="22098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C:\Users\VAIO\Desktop\tachy2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86800" cy="2895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ชื่อเรื่อง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15000" cy="11430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Paroxysmal </a:t>
            </a:r>
            <a:r>
              <a:rPr lang="en-US" sz="48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Supraventricular</a:t>
            </a:r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        Tachycardia (PSVT) </a:t>
            </a:r>
            <a:endParaRPr lang="th-TH" sz="4800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9700" name="Picture 4" descr="C:\Users\VAIO\Desktop\s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9563" cy="2590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C:\Users\VAIO\Desktop\svt3.JPG"/>
          <p:cNvPicPr>
            <a:picLocks noChangeAspect="1" noChangeArrowheads="1"/>
          </p:cNvPicPr>
          <p:nvPr/>
        </p:nvPicPr>
        <p:blipFill>
          <a:blip r:embed="rId3"/>
          <a:srcRect t="4000" b="20000"/>
          <a:stretch>
            <a:fillRect/>
          </a:stretch>
        </p:blipFill>
        <p:spPr bwMode="auto">
          <a:xfrm>
            <a:off x="152400" y="2895600"/>
            <a:ext cx="868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ตัวยึดเนื้อหา 2"/>
          <p:cNvSpPr txBox="1">
            <a:spLocks/>
          </p:cNvSpPr>
          <p:nvPr/>
        </p:nvSpPr>
        <p:spPr bwMode="white">
          <a:xfrm>
            <a:off x="152400" y="4572000"/>
            <a:ext cx="86868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เป็นความผิดปกติที่มีการหมุนเวียนของไฟฟ้าอยู่ที่ </a:t>
            </a:r>
            <a:endParaRPr lang="en-US" sz="2400" b="1" kern="0" dirty="0"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          </a:t>
            </a:r>
            <a:r>
              <a:rPr lang="en-US" sz="2400" b="1" kern="0" dirty="0" err="1">
                <a:latin typeface="JasmineUPC" pitchFamily="18" charset="-34"/>
                <a:ea typeface="+mn-ea"/>
                <a:cs typeface="JasmineUPC" pitchFamily="18" charset="-34"/>
              </a:rPr>
              <a:t>Supraventricular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area (atrium 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หรือ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AV node)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Rate : 150-200 </a:t>
            </a:r>
            <a:r>
              <a:rPr lang="en-US" sz="2400" b="1" kern="0" dirty="0" err="1">
                <a:latin typeface="JasmineUPC" pitchFamily="18" charset="-34"/>
                <a:ea typeface="+mn-ea"/>
                <a:cs typeface="JasmineUPC" pitchFamily="18" charset="-34"/>
              </a:rPr>
              <a:t>bpm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 </a:t>
            </a:r>
            <a:endParaRPr lang="th-TH" sz="2400" b="1" kern="0" dirty="0"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มักไม่เห็น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P wave 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นำหน้า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QRS complex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เพราะ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P wave 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มักฝังตัวอยู่ใน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QRS complex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 หรืออาจพบ </a:t>
            </a:r>
            <a:r>
              <a:rPr lang="en-US" sz="2400" b="1" kern="0" dirty="0">
                <a:latin typeface="JasmineUPC" pitchFamily="18" charset="-34"/>
                <a:ea typeface="+mn-ea"/>
                <a:cs typeface="JasmineUPC" pitchFamily="18" charset="-34"/>
              </a:rPr>
              <a:t>P wave </a:t>
            </a:r>
            <a:r>
              <a:rPr lang="th-TH" sz="2400" b="1" kern="0" dirty="0">
                <a:latin typeface="JasmineUPC" pitchFamily="18" charset="-34"/>
                <a:ea typeface="+mn-ea"/>
                <a:cs typeface="JasmineUPC" pitchFamily="18" charset="-34"/>
              </a:rPr>
              <a:t>หัวกลับ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th-TH" sz="2400" b="1" kern="0" dirty="0"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pic>
        <p:nvPicPr>
          <p:cNvPr id="7" name="irc_mi" descr="http://www.medicine-on-line.com/html/ecg/e0001en_files/image104.png"/>
          <p:cNvPicPr>
            <a:picLocks noChangeAspect="1" noChangeArrowheads="1"/>
          </p:cNvPicPr>
          <p:nvPr/>
        </p:nvPicPr>
        <p:blipFill>
          <a:blip r:embed="rId5"/>
          <a:srcRect t="5600"/>
          <a:stretch>
            <a:fillRect/>
          </a:stretch>
        </p:blipFill>
        <p:spPr bwMode="auto">
          <a:xfrm>
            <a:off x="3276600" y="1447800"/>
            <a:ext cx="55626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VAIO\Desktop\a flutter reg.GIF"/>
          <p:cNvPicPr>
            <a:picLocks noChangeAspect="1" noChangeArrowheads="1"/>
          </p:cNvPicPr>
          <p:nvPr/>
        </p:nvPicPr>
        <p:blipFill>
          <a:blip r:embed="rId2"/>
          <a:srcRect l="6169" t="11111" r="12759" b="22222"/>
          <a:stretch>
            <a:fillRect/>
          </a:stretch>
        </p:blipFill>
        <p:spPr bwMode="auto">
          <a:xfrm>
            <a:off x="152400" y="3352800"/>
            <a:ext cx="8763000" cy="1295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1" name="ชื่อเรื่อง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191000" cy="91440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6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Atrail</a:t>
            </a:r>
            <a:r>
              <a:rPr lang="en-US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flutter</a:t>
            </a:r>
            <a:r>
              <a:rPr lang="th-TH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6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endParaRPr lang="th-TH" sz="66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0962" name="Picture 2" descr="C:\Users\VAIO\Desktop\a fluter reg1.GIF"/>
          <p:cNvPicPr>
            <a:picLocks noChangeAspect="1" noChangeArrowheads="1"/>
          </p:cNvPicPr>
          <p:nvPr/>
        </p:nvPicPr>
        <p:blipFill>
          <a:blip r:embed="rId3"/>
          <a:srcRect r="31028" b="4551"/>
          <a:stretch>
            <a:fillRect/>
          </a:stretch>
        </p:blipFill>
        <p:spPr bwMode="auto">
          <a:xfrm>
            <a:off x="0" y="0"/>
            <a:ext cx="3733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3" name="สี่เหลี่ยมผืนผ้า 4"/>
          <p:cNvSpPr>
            <a:spLocks noChangeArrowheads="1"/>
          </p:cNvSpPr>
          <p:nvPr/>
        </p:nvSpPr>
        <p:spPr bwMode="auto">
          <a:xfrm>
            <a:off x="3962400" y="1138297"/>
            <a:ext cx="51054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  Rate-  : 250-300 </a:t>
            </a:r>
            <a:r>
              <a:rPr lang="en-US" sz="3200" b="1" dirty="0" err="1">
                <a:latin typeface="JasmineUPC" pitchFamily="18" charset="-34"/>
                <a:cs typeface="JasmineUPC" pitchFamily="18" charset="-34"/>
              </a:rPr>
              <a:t>bpm</a:t>
            </a:r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 </a:t>
            </a:r>
            <a:endParaRPr lang="th-TH" sz="3200" b="1" dirty="0">
              <a:latin typeface="JasmineUPC" pitchFamily="18" charset="-34"/>
              <a:cs typeface="JasmineUPC" pitchFamily="18" charset="-34"/>
            </a:endParaRPr>
          </a:p>
          <a:p>
            <a:pPr algn="l">
              <a:buFontTx/>
              <a:buBlip>
                <a:blip r:embed="rId4"/>
              </a:buBlip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  มีลักษณะของ </a:t>
            </a:r>
            <a:r>
              <a:rPr lang="en-US" sz="3200" b="1" dirty="0" err="1">
                <a:latin typeface="JasmineUPC" pitchFamily="18" charset="-34"/>
                <a:cs typeface="JasmineUPC" pitchFamily="18" charset="-34"/>
              </a:rPr>
              <a:t>atrial</a:t>
            </a:r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 flutter wave </a:t>
            </a: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คล้ายฟันเลื่อยเห็นได้ชัด   ใน </a:t>
            </a:r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leads </a:t>
            </a:r>
          </a:p>
          <a:p>
            <a:pPr algn="l"/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   II, III, </a:t>
            </a:r>
            <a:r>
              <a:rPr lang="en-US" sz="3200" b="1" dirty="0" err="1">
                <a:latin typeface="JasmineUPC" pitchFamily="18" charset="-34"/>
                <a:cs typeface="JasmineUPC" pitchFamily="18" charset="-34"/>
              </a:rPr>
              <a:t>aVF</a:t>
            </a:r>
            <a:endParaRPr lang="th-TH" sz="32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2774" name="Picture 5" descr="C:\Users\VAIO\Desktop\flutter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t="6461" b="18170"/>
          <a:stretch>
            <a:fillRect/>
          </a:stretch>
        </p:blipFill>
        <p:spPr bwMode="auto">
          <a:xfrm>
            <a:off x="152400" y="4876800"/>
            <a:ext cx="8763000" cy="1828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ชื่อเรื่อง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4999038" cy="990600"/>
          </a:xfrm>
          <a:solidFill>
            <a:srgbClr val="4C1CFC"/>
          </a:solidFill>
        </p:spPr>
        <p:txBody>
          <a:bodyPr/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Atrial</a:t>
            </a:r>
            <a:r>
              <a:rPr lang="en-US" sz="5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Fibrillation (AF)</a:t>
            </a:r>
            <a:endParaRPr lang="th-TH" sz="5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Picture 6" descr="2_E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 l="18747" t="71384" r="1625" b="16288"/>
          <a:stretch>
            <a:fillRect/>
          </a:stretch>
        </p:blipFill>
        <p:spPr bwMode="auto">
          <a:xfrm>
            <a:off x="0" y="-34925"/>
            <a:ext cx="3581400" cy="18637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ตัวยึดเนื้อหา 2"/>
          <p:cNvSpPr txBox="1">
            <a:spLocks/>
          </p:cNvSpPr>
          <p:nvPr/>
        </p:nvSpPr>
        <p:spPr bwMode="white">
          <a:xfrm>
            <a:off x="3581400" y="1676400"/>
            <a:ext cx="533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th-TH" sz="3200" b="1" kern="0" dirty="0">
                <a:latin typeface="JasmineUPC" pitchFamily="18" charset="-34"/>
                <a:ea typeface="+mn-ea"/>
                <a:cs typeface="JasmineUPC" pitchFamily="18" charset="-34"/>
              </a:rPr>
              <a:t> จะไม่สามารถหา</a:t>
            </a:r>
            <a:r>
              <a:rPr lang="en-US" sz="3200" b="1" kern="0" dirty="0">
                <a:latin typeface="JasmineUPC" pitchFamily="18" charset="-34"/>
                <a:ea typeface="+mn-ea"/>
                <a:cs typeface="JasmineUPC" pitchFamily="18" charset="-34"/>
              </a:rPr>
              <a:t> P wave </a:t>
            </a:r>
            <a:r>
              <a:rPr lang="th-TH" sz="3200" b="1" kern="0" dirty="0">
                <a:latin typeface="JasmineUPC" pitchFamily="18" charset="-34"/>
                <a:ea typeface="+mn-ea"/>
                <a:cs typeface="JasmineUPC" pitchFamily="18" charset="-34"/>
              </a:rPr>
              <a:t>จากคลื่นไฟฟ้าหัวใจได้  แต่จะพบเส้นสั่น </a:t>
            </a:r>
            <a:r>
              <a:rPr lang="en-US" sz="3200" b="1" kern="0" dirty="0">
                <a:latin typeface="JasmineUPC" pitchFamily="18" charset="-34"/>
                <a:ea typeface="+mn-ea"/>
                <a:cs typeface="JasmineUPC" pitchFamily="18" charset="-34"/>
              </a:rPr>
              <a:t>(fibrillation wave)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b="1" kern="0" dirty="0">
                <a:latin typeface="JasmineUPC" pitchFamily="18" charset="-34"/>
                <a:ea typeface="+mn-ea"/>
                <a:cs typeface="JasmineUPC" pitchFamily="18" charset="-34"/>
              </a:rPr>
              <a:t>  R-R interval </a:t>
            </a:r>
            <a:r>
              <a:rPr lang="th-TH" sz="3200" b="1" kern="0" dirty="0">
                <a:latin typeface="JasmineUPC" pitchFamily="18" charset="-34"/>
                <a:ea typeface="+mn-ea"/>
                <a:cs typeface="JasmineUPC" pitchFamily="18" charset="-34"/>
              </a:rPr>
              <a:t>ไม่มีความสม่ำเสมอ</a:t>
            </a:r>
            <a:r>
              <a:rPr lang="en-US" sz="3200" b="1" kern="0" dirty="0">
                <a:latin typeface="JasmineUPC" pitchFamily="18" charset="-34"/>
                <a:ea typeface="+mn-ea"/>
                <a:cs typeface="JasmineUPC" pitchFamily="18" charset="-34"/>
              </a:rPr>
              <a:t> </a:t>
            </a:r>
            <a:endParaRPr lang="th-TH" sz="3200" b="1" kern="0" dirty="0">
              <a:latin typeface="JasmineUPC" pitchFamily="18" charset="-34"/>
              <a:ea typeface="+mn-ea"/>
              <a:cs typeface="JasmineUPC" pitchFamily="18" charset="-34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th-TH" sz="3200" b="1" kern="0" dirty="0">
              <a:latin typeface="JasmineUPC" pitchFamily="18" charset="-34"/>
              <a:ea typeface="+mn-ea"/>
              <a:cs typeface="JasmineUPC" pitchFamily="18" charset="-34"/>
            </a:endParaRPr>
          </a:p>
        </p:txBody>
      </p:sp>
      <p:pic>
        <p:nvPicPr>
          <p:cNvPr id="6" name="irc_mi" descr="http://4.bp.blogspot.com/-8QtxOg4a5gM/ULgoVCgbmvI/AAAAAAAAMOw/Ok7p1LicRl0/s1600/Atrial+fibrillation+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0"/>
            <a:ext cx="86106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Picture 5" descr="https://physionet.org/tutorials/cv/ecg-af.png"/>
          <p:cNvPicPr>
            <a:picLocks noChangeAspect="1" noChangeArrowheads="1"/>
          </p:cNvPicPr>
          <p:nvPr/>
        </p:nvPicPr>
        <p:blipFill>
          <a:blip r:embed="rId5"/>
          <a:srcRect l="1971" t="8401"/>
          <a:stretch>
            <a:fillRect/>
          </a:stretch>
        </p:blipFill>
        <p:spPr bwMode="auto">
          <a:xfrm>
            <a:off x="304800" y="4108450"/>
            <a:ext cx="8610600" cy="107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9" name="Picture 7" descr="http://v016o.popscreen.com/Mjc5NTI4ODUz_o_11-step-5-measurement-of-pr-interval-1.jpg"/>
          <p:cNvPicPr>
            <a:picLocks noChangeAspect="1" noChangeArrowheads="1"/>
          </p:cNvPicPr>
          <p:nvPr/>
        </p:nvPicPr>
        <p:blipFill>
          <a:blip r:embed="rId6"/>
          <a:srcRect l="14999" b="6667"/>
          <a:stretch>
            <a:fillRect/>
          </a:stretch>
        </p:blipFill>
        <p:spPr bwMode="auto">
          <a:xfrm>
            <a:off x="533400" y="1981200"/>
            <a:ext cx="2590800" cy="2008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ชื่อเรื่อง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132638" cy="1676399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VentricularTachycardia</a:t>
            </a: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Monomorphic</a:t>
            </a:r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VT</a:t>
            </a: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54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" name="Picture 2" descr="C:\Users\VAIO\Desktop\vt 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286" r="4262" b="19048"/>
          <a:stretch>
            <a:fillRect/>
          </a:stretch>
        </p:blipFill>
        <p:spPr bwMode="auto">
          <a:xfrm>
            <a:off x="1295400" y="2438400"/>
            <a:ext cx="7239000" cy="1066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Users\VAIO\Desktop\t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419600"/>
            <a:ext cx="74676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798637"/>
            <a:ext cx="8610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h-TH" sz="4400" u="sng" dirty="0" smtClean="0">
                <a:latin typeface="JasmineUPC" pitchFamily="18" charset="-34"/>
                <a:cs typeface="JasmineUPC" pitchFamily="18" charset="-34"/>
              </a:rPr>
              <a:t>ประกอบด้วย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600" b="1" u="sng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Surveillance and prevention </a:t>
            </a: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การเฝ้าระวัง สังเกตและการป้องกันอาการที่อาจนำไปสู่ภาวะหัวใจหยุดเต้น (</a:t>
            </a: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Cardiac arrest) </a:t>
            </a:r>
            <a:r>
              <a:rPr lang="th-TH" sz="3600" smtClean="0">
                <a:latin typeface="JasmineUPC" pitchFamily="18" charset="-34"/>
                <a:cs typeface="JasmineUPC" pitchFamily="18" charset="-34"/>
              </a:rPr>
              <a:t>เช่น อาการ</a:t>
            </a: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เจ็บแน่นหน้าอก เหงื่อออกตัวเย็น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JasmineUPC" pitchFamily="18" charset="-34"/>
                <a:cs typeface="JasmineUPC" pitchFamily="18" charset="-34"/>
              </a:rPr>
              <a:t>Recognition and activation of emergency response system</a:t>
            </a:r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 การรับรู้ และรีบโทรแจ้ง ขอความช่วยเหลือ</a:t>
            </a:r>
          </a:p>
          <a:p>
            <a:pPr marL="514350" indent="-514350">
              <a:buAutoNum type="arabicPeriod"/>
            </a:pP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91400" cy="156966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8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ชื่อเรื่อง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477125" cy="1377950"/>
          </a:xfrm>
          <a:solidFill>
            <a:srgbClr val="4C1CFC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Ventricular Tachycardia</a:t>
            </a:r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Polymorphic VT</a:t>
            </a:r>
            <a:r>
              <a:rPr lang="th-TH" sz="5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54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5843" name="Picture 2" descr="C:\Users\VAIO\Desktop\t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345"/>
          <a:stretch>
            <a:fillRect/>
          </a:stretch>
        </p:blipFill>
        <p:spPr bwMode="auto">
          <a:xfrm>
            <a:off x="1331913" y="1981200"/>
            <a:ext cx="7561262" cy="1447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VAIO\Desktop\t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8229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9874" name="Picture 2" descr="https://scontent.fbkk1-5.fna.fbcdn.net/v/t1.15752-9/34539381_2073530556005096_7311906453906784256_n.jpg?_nc_fx=fbkk1-5&amp;_nc_cat=0&amp;oh=920c0877378728500c2e34e482e80d98&amp;oe=5BB56BB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86600" cy="914400"/>
          </a:xfrm>
          <a:solidFill>
            <a:srgbClr val="4C1CFC"/>
          </a:solidFill>
        </p:spPr>
        <p:txBody>
          <a:bodyPr/>
          <a:lstStyle/>
          <a:p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การปฏิบัติกรณี 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Tachycardia with Pulse</a:t>
            </a:r>
            <a:endParaRPr lang="th-TH" sz="4400" b="1" dirty="0" smtClean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1987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876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เมื่อ</a:t>
            </a:r>
            <a:r>
              <a:rPr lang="th-TH" sz="3200" u="sng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ผู้ป่วย</a:t>
            </a:r>
            <a:r>
              <a:rPr lang="th-TH" sz="3200" b="1" u="sng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มีภาวะไม่คงที่ </a:t>
            </a:r>
            <a:r>
              <a:rPr lang="th-TH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ทำ </a:t>
            </a:r>
            <a:r>
              <a:rPr lang="en-US" sz="32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Synchronized </a:t>
            </a:r>
            <a:r>
              <a:rPr lang="en-US" sz="3200" b="1" dirty="0" err="1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cardioversion</a:t>
            </a:r>
            <a:r>
              <a:rPr lang="en-US" sz="32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ใช้พลังงาน </a:t>
            </a:r>
            <a:endParaRPr lang="en-US" sz="3200" dirty="0" smtClean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sz="32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200" b="1" u="sng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Narrow regular </a:t>
            </a:r>
            <a:r>
              <a:rPr lang="en-US" sz="3200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Cardioversion</a:t>
            </a: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begin at 50-100 J </a:t>
            </a:r>
          </a:p>
          <a:p>
            <a:pPr lvl="1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         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(PSVT, </a:t>
            </a:r>
            <a:r>
              <a:rPr lang="en-US" sz="32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Atrail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flutter, </a:t>
            </a:r>
            <a:r>
              <a:rPr lang="en-US" sz="32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Atrail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tachycardia)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200" b="1" u="sng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Narrow irregular </a:t>
            </a:r>
            <a:r>
              <a:rPr lang="en-US" sz="3200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Cardioversion</a:t>
            </a: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at 120-200 J </a:t>
            </a:r>
          </a:p>
          <a:p>
            <a:pPr lvl="1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   (</a:t>
            </a:r>
            <a:r>
              <a:rPr lang="en-US" sz="32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Atrial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Fibrillation, MAT)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Wid</a:t>
            </a:r>
            <a:r>
              <a:rPr lang="en-US" sz="3200" b="1" u="sng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 regular </a:t>
            </a:r>
            <a:r>
              <a:rPr lang="en-US" sz="3200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Cardioversion</a:t>
            </a: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begin at 100 J 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Monomorphic</a:t>
            </a:r>
            <a:r>
              <a:rPr lang="en-US" sz="3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VT)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200" b="1" u="sng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Wide irregular </a:t>
            </a:r>
            <a:r>
              <a:rPr lang="en-US" sz="32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Defibrillation</a:t>
            </a: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200 J 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(Polymorphic VT, AF with Wolf-Parkinson-White (WPW) Syndrome)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 </a:t>
            </a:r>
          </a:p>
          <a:p>
            <a:pPr>
              <a:buFontTx/>
              <a:buNone/>
            </a:pPr>
            <a:endParaRPr lang="th-TH" sz="3200" b="1" dirty="0" smtClean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ยาสำคัญที่เกี่ยวข้อง</a:t>
            </a:r>
            <a:endParaRPr lang="th-TH" sz="6000" dirty="0" smtClean="0"/>
          </a:p>
        </p:txBody>
      </p:sp>
      <p:sp>
        <p:nvSpPr>
          <p:cNvPr id="43011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447800"/>
            <a:ext cx="8551863" cy="47513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h-TH" sz="3200" dirty="0" smtClean="0">
                <a:solidFill>
                  <a:srgbClr val="FF0000"/>
                </a:solidFill>
                <a:sym typeface="Wingdings" pitchFamily="2" charset="2"/>
              </a:rPr>
              <a:t>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Adenosine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</a:t>
            </a:r>
            <a:r>
              <a:rPr lang="en-US" sz="2400" b="1" dirty="0" smtClean="0">
                <a:latin typeface="Comic Sans MS" pitchFamily="66" charset="0"/>
              </a:rPr>
              <a:t>Dose 6 mg.,12 mg.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400" b="1" dirty="0" smtClean="0">
                <a:latin typeface="Comic Sans MS" pitchFamily="66" charset="0"/>
                <a:cs typeface="JasmineUPC" pitchFamily="18" charset="-34"/>
              </a:rPr>
              <a:t>Double syringe technique </a:t>
            </a:r>
            <a:r>
              <a:rPr lang="th-TH" sz="2400" b="1" dirty="0" smtClean="0">
                <a:latin typeface="Comic Sans MS" pitchFamily="66" charset="0"/>
                <a:cs typeface="JasmineUPC" pitchFamily="18" charset="-34"/>
              </a:rPr>
              <a:t>  </a:t>
            </a:r>
            <a:r>
              <a:rPr lang="th-TH" b="1" dirty="0" smtClean="0">
                <a:latin typeface="Comic Sans MS" pitchFamily="66" charset="0"/>
                <a:cs typeface="JasmineUPC" pitchFamily="18" charset="-34"/>
              </a:rPr>
              <a:t>บริเวณ</a:t>
            </a:r>
            <a:r>
              <a:rPr lang="th-TH" sz="2400" b="1" dirty="0" smtClean="0">
                <a:latin typeface="Comic Sans MS" pitchFamily="66" charset="0"/>
                <a:cs typeface="JasmineUPC" pitchFamily="18" charset="-34"/>
              </a:rPr>
              <a:t> </a:t>
            </a:r>
            <a:r>
              <a:rPr lang="en-US" sz="2400" b="1" dirty="0" smtClean="0">
                <a:latin typeface="Comic Sans MS" pitchFamily="66" charset="0"/>
                <a:cs typeface="JasmineUPC" pitchFamily="18" charset="-34"/>
              </a:rPr>
              <a:t>Upper extremities</a:t>
            </a:r>
          </a:p>
          <a:p>
            <a:pPr>
              <a:buFontTx/>
              <a:buNone/>
            </a:pPr>
            <a:endParaRPr lang="en-US" sz="800" b="1" dirty="0" smtClean="0">
              <a:solidFill>
                <a:schemeClr val="tx2"/>
              </a:solidFill>
              <a:latin typeface="Comic Sans MS" pitchFamily="66" charset="0"/>
              <a:cs typeface="JasmineUPC" pitchFamily="18" charset="-34"/>
              <a:sym typeface="Wingdings" pitchFamily="2" charset="2"/>
            </a:endParaRPr>
          </a:p>
          <a:p>
            <a:pPr>
              <a:buFont typeface="Wingdings" pitchFamily="2" charset="2"/>
              <a:buChar char="|"/>
            </a:pPr>
            <a:r>
              <a:rPr lang="en-US" sz="2800" b="1" u="sng" dirty="0" err="1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Digoxin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injection </a:t>
            </a:r>
            <a:r>
              <a:rPr lang="th-TH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(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0.5mg/2ml</a:t>
            </a:r>
            <a:r>
              <a:rPr lang="th-TH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) </a:t>
            </a:r>
          </a:p>
          <a:p>
            <a:pPr>
              <a:buNone/>
            </a:pPr>
            <a:endParaRPr lang="th-TH" sz="800" b="1" dirty="0" smtClean="0">
              <a:solidFill>
                <a:schemeClr val="tx2"/>
              </a:solidFill>
              <a:latin typeface="Comic Sans MS" pitchFamily="66" charset="0"/>
              <a:cs typeface="JasmineUPC" pitchFamily="18" charset="-34"/>
              <a:sym typeface="Wingdings" pitchFamily="2" charset="2"/>
            </a:endParaRPr>
          </a:p>
          <a:p>
            <a:pPr>
              <a:buFontTx/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</a:t>
            </a:r>
            <a:r>
              <a:rPr lang="th-TH" sz="2800" b="1" dirty="0" smtClean="0">
                <a:solidFill>
                  <a:srgbClr val="FF0000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 </a:t>
            </a:r>
            <a:r>
              <a:rPr lang="en-US" sz="2800" b="1" u="sng" dirty="0" err="1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Amiodarone</a:t>
            </a:r>
            <a:r>
              <a:rPr lang="en-US" sz="2800" b="1" u="sng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  <a:sym typeface="Wingdings" pitchFamily="2" charset="2"/>
              </a:rPr>
              <a:t>injection </a:t>
            </a:r>
          </a:p>
          <a:p>
            <a:pPr>
              <a:buFontTx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Comic Sans MS" pitchFamily="66" charset="0"/>
                <a:cs typeface="JasmineUPC" pitchFamily="18" charset="-34"/>
              </a:rPr>
              <a:t>  </a:t>
            </a:r>
            <a:r>
              <a:rPr lang="en-US" sz="2400" b="1" dirty="0" smtClean="0">
                <a:latin typeface="Comic Sans MS" pitchFamily="66" charset="0"/>
                <a:cs typeface="JasmineUPC" pitchFamily="18" charset="-34"/>
              </a:rPr>
              <a:t>First dose 150 mg IV</a:t>
            </a:r>
            <a:r>
              <a:rPr lang="th-TH" sz="2400" b="1" dirty="0" smtClean="0">
                <a:latin typeface="Comic Sans MS" pitchFamily="66" charset="0"/>
                <a:cs typeface="JasmineUPC" pitchFamily="18" charset="-34"/>
              </a:rPr>
              <a:t> </a:t>
            </a:r>
            <a:r>
              <a:rPr lang="en-US" sz="24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Then Follow by </a:t>
            </a:r>
            <a:r>
              <a:rPr lang="en-US" sz="2400" b="1" dirty="0" err="1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mainternance</a:t>
            </a:r>
            <a:r>
              <a:rPr lang="en-US" sz="2400" b="1" dirty="0" smtClean="0">
                <a:latin typeface="Comic Sans MS" pitchFamily="66" charset="0"/>
                <a:cs typeface="JasmineUPC" pitchFamily="18" charset="-34"/>
                <a:sym typeface="Wingdings" pitchFamily="2" charset="2"/>
              </a:rPr>
              <a:t> Infusion</a:t>
            </a:r>
            <a:endParaRPr lang="th-TH" sz="2400" b="1" dirty="0" smtClean="0">
              <a:solidFill>
                <a:schemeClr val="tx2"/>
              </a:solidFill>
              <a:latin typeface="Comic Sans MS" pitchFamily="66" charset="0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ยาสำคัญที่เกี่ยวข้อง</a:t>
            </a:r>
            <a:endParaRPr lang="th-TH" sz="6000" dirty="0" smtClean="0"/>
          </a:p>
        </p:txBody>
      </p:sp>
      <p:sp>
        <p:nvSpPr>
          <p:cNvPr id="44035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th-TH" sz="3800" dirty="0" smtClean="0">
                <a:solidFill>
                  <a:srgbClr val="FF0000"/>
                </a:solidFill>
                <a:sym typeface="Wingdings" pitchFamily="2" charset="2"/>
              </a:rPr>
              <a:t></a:t>
            </a:r>
            <a:r>
              <a:rPr lang="en-US" sz="3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800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Magnesium sulfate injection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2800" dirty="0" smtClean="0">
                <a:latin typeface="Comic Sans MS" pitchFamily="66" charset="0"/>
              </a:rPr>
              <a:t>50% / amp </a:t>
            </a:r>
            <a:r>
              <a:rPr lang="th-TH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1 amp = 2 ml = Mg 1 gm</a:t>
            </a:r>
            <a:r>
              <a:rPr lang="th-TH" sz="2800" dirty="0" smtClean="0">
                <a:latin typeface="Comic Sans MS" pitchFamily="66" charset="0"/>
                <a:cs typeface="JasmineUPC" pitchFamily="18" charset="-34"/>
              </a:rPr>
              <a:t>)</a:t>
            </a:r>
          </a:p>
          <a:p>
            <a:pPr>
              <a:buFontTx/>
              <a:buNone/>
            </a:pPr>
            <a:r>
              <a:rPr lang="th-TH" sz="2800" dirty="0" smtClean="0">
                <a:latin typeface="Comic Sans MS" pitchFamily="66" charset="0"/>
                <a:cs typeface="JasmineUPC" pitchFamily="18" charset="-34"/>
              </a:rPr>
              <a:t>      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  10% / amp </a:t>
            </a:r>
            <a:r>
              <a:rPr lang="th-TH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1 amp = 10 ml = Mg 1 gm</a:t>
            </a:r>
            <a:r>
              <a:rPr lang="th-TH" sz="2800" dirty="0" smtClean="0">
                <a:latin typeface="Comic Sans MS" pitchFamily="66" charset="0"/>
                <a:cs typeface="JasmineUPC" pitchFamily="18" charset="-34"/>
              </a:rPr>
              <a:t>) </a:t>
            </a:r>
          </a:p>
          <a:p>
            <a:pPr>
              <a:buFontTx/>
              <a:buNone/>
            </a:pPr>
            <a:endParaRPr lang="th-TH" sz="2800" dirty="0" smtClean="0">
              <a:latin typeface="Comic Sans MS" pitchFamily="66" charset="0"/>
              <a:cs typeface="JasmineUPC" pitchFamily="18" charset="-34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n-US" sz="3400" b="1" u="sng" dirty="0" smtClean="0">
                <a:solidFill>
                  <a:srgbClr val="FF0000"/>
                </a:solidFill>
                <a:latin typeface="Comic Sans MS" pitchFamily="66" charset="0"/>
              </a:rPr>
              <a:t>For Cardiac arrest due to </a:t>
            </a:r>
            <a:r>
              <a:rPr lang="en-US" sz="3400" b="1" u="sng" dirty="0" err="1" smtClean="0">
                <a:solidFill>
                  <a:srgbClr val="FF0000"/>
                </a:solidFill>
                <a:latin typeface="Comic Sans MS" pitchFamily="66" charset="0"/>
              </a:rPr>
              <a:t>Torsade</a:t>
            </a:r>
            <a:r>
              <a:rPr lang="en-US" sz="3400" b="1" u="sng" dirty="0" smtClean="0">
                <a:solidFill>
                  <a:srgbClr val="FF0000"/>
                </a:solidFill>
                <a:latin typeface="Comic Sans MS" pitchFamily="66" charset="0"/>
              </a:rPr>
              <a:t> de pointes</a:t>
            </a:r>
            <a:r>
              <a:rPr lang="en-US" sz="3400" b="1" dirty="0" smtClean="0">
                <a:solidFill>
                  <a:schemeClr val="tx2"/>
                </a:solidFill>
                <a:latin typeface="Comic Sans MS" pitchFamily="66" charset="0"/>
              </a:rPr>
              <a:t>      </a:t>
            </a: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ให้</a:t>
            </a:r>
            <a:r>
              <a:rPr lang="th-TH" sz="3800" b="1" dirty="0" smtClean="0">
                <a:latin typeface="Comic Sans MS" pitchFamily="66" charset="0"/>
                <a:cs typeface="JasmineUPC" pitchFamily="18" charset="-34"/>
              </a:rPr>
              <a:t>ทาง 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IV </a:t>
            </a:r>
            <a:r>
              <a:rPr lang="en-US" sz="2800" b="1" dirty="0" smtClean="0">
                <a:latin typeface="Comic Sans MS" pitchFamily="66" charset="0"/>
                <a:cs typeface="JasmineUPC" pitchFamily="18" charset="-34"/>
              </a:rPr>
              <a:t> 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1-2 gm dilute in 10 cc of D5W over 5-20 min</a:t>
            </a:r>
          </a:p>
          <a:p>
            <a:pPr>
              <a:buFontTx/>
              <a:buNone/>
            </a:pPr>
            <a:endParaRPr lang="en-US" dirty="0" smtClean="0">
              <a:solidFill>
                <a:schemeClr val="tx2"/>
              </a:solidFill>
              <a:latin typeface="Comic Sans MS" pitchFamily="66" charset="0"/>
              <a:cs typeface="JasmineUPC" pitchFamily="18" charset="-34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n-US" sz="3400" b="1" u="sng" dirty="0" smtClean="0">
                <a:solidFill>
                  <a:srgbClr val="7030A0"/>
                </a:solidFill>
                <a:latin typeface="Comic Sans MS" pitchFamily="66" charset="0"/>
              </a:rPr>
              <a:t>For </a:t>
            </a:r>
            <a:r>
              <a:rPr lang="en-US" sz="3400" b="1" u="sng" dirty="0" err="1" smtClean="0">
                <a:solidFill>
                  <a:srgbClr val="7030A0"/>
                </a:solidFill>
                <a:latin typeface="Comic Sans MS" pitchFamily="66" charset="0"/>
              </a:rPr>
              <a:t>Torsade</a:t>
            </a:r>
            <a:r>
              <a:rPr lang="en-US" sz="3400" b="1" u="sng" dirty="0" smtClean="0">
                <a:solidFill>
                  <a:srgbClr val="7030A0"/>
                </a:solidFill>
                <a:latin typeface="Comic Sans MS" pitchFamily="66" charset="0"/>
              </a:rPr>
              <a:t> de pointes with pulse</a:t>
            </a:r>
            <a:r>
              <a:rPr lang="en-US" sz="3400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th-TH" sz="3800" b="1" dirty="0" smtClean="0">
                <a:latin typeface="JasmineUPC" pitchFamily="18" charset="-34"/>
                <a:cs typeface="JasmineUPC" pitchFamily="18" charset="-34"/>
              </a:rPr>
              <a:t>ให้</a:t>
            </a: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800" dirty="0" smtClean="0">
                <a:latin typeface="Comic Sans MS" pitchFamily="66" charset="0"/>
                <a:cs typeface="JasmineUPC" pitchFamily="18" charset="-34"/>
              </a:rPr>
              <a:t>Loading dose IV 1-2 gm dilute in 50-100 cc of D5W               over 5-20 min Then follow infusion</a:t>
            </a:r>
            <a:endParaRPr lang="th-TH" sz="2800" dirty="0" smtClean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6858000" y="1905000"/>
            <a:ext cx="15240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0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9570" name="Picture 2" descr="https://scontent.fbkk1-3.fna.fbcdn.net/v/t1.15752-9/34814409_2073534802671338_4309205387464146944_n.jpg?_nc_fx=fbkk1-5&amp;_nc_cat=0&amp;oh=3f72b51f5066b66aefbf7bbeb424eeea&amp;oe=5B7C0A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36" cy="685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สรุปๆๆ . . .</a:t>
            </a:r>
            <a:endParaRPr lang="th-TH" sz="7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รูปภาพ 3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201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2286000" y="1143000"/>
            <a:ext cx="2209800" cy="1066800"/>
          </a:xfrm>
          <a:prstGeom prst="rect">
            <a:avLst/>
          </a:prstGeom>
          <a:solidFill>
            <a:srgbClr val="FF0000">
              <a:alpha val="0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สี่เหลี่ยมผืนผ้า 6"/>
          <p:cNvSpPr>
            <a:spLocks noChangeArrowheads="1"/>
          </p:cNvSpPr>
          <p:nvPr/>
        </p:nvSpPr>
        <p:spPr bwMode="auto">
          <a:xfrm>
            <a:off x="533400" y="3505200"/>
            <a:ext cx="1676400" cy="24384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2438400" y="3581400"/>
            <a:ext cx="1905000" cy="23622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4648200" y="2286000"/>
            <a:ext cx="38100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951037"/>
            <a:ext cx="86868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None/>
            </a:pP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sz="4400" dirty="0" smtClean="0">
                <a:latin typeface="JasmineUPC" pitchFamily="18" charset="-34"/>
                <a:cs typeface="JasmineUPC" pitchFamily="18" charset="-34"/>
              </a:rPr>
              <a:t>. เริ่มปฏิบัติการกู้ชีพเบื้องต้นทันที (</a:t>
            </a: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Immediate high-quality CPR)</a:t>
            </a:r>
          </a:p>
          <a:p>
            <a:pPr marL="0">
              <a:spcBef>
                <a:spcPts val="600"/>
              </a:spcBef>
              <a:buNone/>
            </a:pP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4. </a:t>
            </a:r>
            <a:r>
              <a:rPr lang="th-TH" sz="4400" dirty="0" smtClean="0">
                <a:latin typeface="JasmineUPC" pitchFamily="18" charset="-34"/>
                <a:cs typeface="JasmineUPC" pitchFamily="18" charset="-34"/>
              </a:rPr>
              <a:t>รีบทำการกระตุกหัวใจด้วยไฟฟ้า (</a:t>
            </a: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Rapid defibrillation)</a:t>
            </a:r>
          </a:p>
          <a:p>
            <a:pPr marL="0">
              <a:spcBef>
                <a:spcPts val="600"/>
              </a:spcBef>
              <a:buNone/>
            </a:pP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5. </a:t>
            </a:r>
            <a:r>
              <a:rPr lang="th-TH" sz="4400" dirty="0" smtClean="0">
                <a:latin typeface="JasmineUPC" pitchFamily="18" charset="-34"/>
                <a:cs typeface="JasmineUPC" pitchFamily="18" charset="-34"/>
              </a:rPr>
              <a:t>การดูแลหลังการมีสัญญาณชีพ (</a:t>
            </a:r>
            <a:r>
              <a:rPr lang="en-US" sz="4400" dirty="0" smtClean="0">
                <a:latin typeface="JasmineUPC" pitchFamily="18" charset="-34"/>
                <a:cs typeface="JasmineUPC" pitchFamily="18" charset="-34"/>
              </a:rPr>
              <a:t>Advance life support and post arrest care) 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56966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8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67" r="1967" b="52859"/>
          <a:stretch>
            <a:fillRect/>
          </a:stretch>
        </p:blipFill>
        <p:spPr>
          <a:xfrm>
            <a:off x="174171" y="1828800"/>
            <a:ext cx="8512629" cy="361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0" y="5638800"/>
            <a:ext cx="5029200" cy="646331"/>
          </a:xfrm>
          <a:prstGeom prst="rect">
            <a:avLst/>
          </a:prstGeom>
          <a:solidFill>
            <a:srgbClr val="633E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IHCA (In-Hospital Cardiac arrest)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990600" y="1295400"/>
            <a:ext cx="1676400" cy="3886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28800" y="171271"/>
            <a:ext cx="5867400" cy="1446550"/>
          </a:xfrm>
          <a:prstGeom prst="rect">
            <a:avLst/>
          </a:prstGeom>
          <a:solidFill>
            <a:srgbClr val="4C1C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ห่วงโซ่การรอดชีวิต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CHAIN OF SURVIVAL) 2015</a:t>
            </a:r>
            <a:endParaRPr lang="en-US" sz="44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143000"/>
          </a:xfrm>
          <a:solidFill>
            <a:srgbClr val="4C1CFC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Surveillance and prevention</a:t>
            </a:r>
            <a:endParaRPr lang="th-TH" sz="6000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Surveillance and prevention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การเฝ้าระวัง สังเกตและการป้องกันอาการที่อาจนำไปสู่ภาวะหัวใจหยุดเต้น (</a:t>
            </a:r>
            <a:r>
              <a:rPr lang="en-US" dirty="0" smtClean="0">
                <a:latin typeface="JasmineUPC" pitchFamily="18" charset="-34"/>
                <a:cs typeface="JasmineUPC" pitchFamily="18" charset="-34"/>
              </a:rPr>
              <a:t>Cardiac arrest) 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เมฆ 3"/>
          <p:cNvSpPr/>
          <p:nvPr/>
        </p:nvSpPr>
        <p:spPr>
          <a:xfrm>
            <a:off x="228600" y="2743200"/>
            <a:ext cx="2514600" cy="1295400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ทำได้อย่างไร</a:t>
            </a:r>
            <a:endParaRPr lang="th-TH" sz="3200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" name="ตัวยึดเนื้อหา 3" descr="Untitled.png"/>
          <p:cNvPicPr>
            <a:picLocks noChangeAspect="1"/>
          </p:cNvPicPr>
          <p:nvPr/>
        </p:nvPicPr>
        <p:blipFill>
          <a:blip r:embed="rId2"/>
          <a:srcRect l="18763" t="12732" r="20656" b="4770"/>
          <a:stretch>
            <a:fillRect/>
          </a:stretch>
        </p:blipFill>
        <p:spPr>
          <a:xfrm>
            <a:off x="2971800" y="2819400"/>
            <a:ext cx="5257800" cy="3675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KPH01 (3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TemplateKPH01 (31)</Template>
  <TotalTime>2442</TotalTime>
  <Words>2009</Words>
  <Application>Microsoft Office PowerPoint</Application>
  <PresentationFormat>นำเสนอทางหน้าจอ (4:3)</PresentationFormat>
  <Paragraphs>343</Paragraphs>
  <Slides>69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69</vt:i4>
      </vt:variant>
    </vt:vector>
  </HeadingPairs>
  <TitlesOfParts>
    <vt:vector size="70" baseType="lpstr">
      <vt:lpstr>TemplateKPH01 (31)</vt:lpstr>
      <vt:lpstr>Update ACLS  2015</vt:lpstr>
      <vt:lpstr>ภาพนิ่ง 2</vt:lpstr>
      <vt:lpstr>ห่วงโซ่การรอดชีวิต (CHAIN OF SURVIVAL) 2015</vt:lpstr>
      <vt:lpstr>ภาพนิ่ง 4</vt:lpstr>
      <vt:lpstr>ภาพนิ่ง 5</vt:lpstr>
      <vt:lpstr>ห่วงโซ่การรอดชีวิต (CHAIN OF SURVIVAL) 2015</vt:lpstr>
      <vt:lpstr>ห่วงโซ่การรอดชีวิต (CHAIN OF SURVIVAL) 2015</vt:lpstr>
      <vt:lpstr>ภาพนิ่ง 8</vt:lpstr>
      <vt:lpstr>Surveillance and prevention</vt:lpstr>
      <vt:lpstr>ภาพนิ่ง 10</vt:lpstr>
      <vt:lpstr>Modified Early Warning Score: MEWS </vt:lpstr>
      <vt:lpstr> แนวทางการเฝ้าระวังและประเมินอาการนำก่อนภาวะวิกฤต  Modified Early Warning Signs (MEWS)  </vt:lpstr>
      <vt:lpstr>ภาพนิ่ง 13</vt:lpstr>
      <vt:lpstr>EARLY RECOGNITION AND  CALL FOR HELP</vt:lpstr>
      <vt:lpstr>CODE</vt:lpstr>
      <vt:lpstr>แนวทางปฏิบัติการช่วยฟื้นคืนชีพภายในแผนก</vt:lpstr>
      <vt:lpstr>แนวทางปฏิบัติการช่วยฟื้นคืนชีพภายในแผนก(ที่ไม่มีพยาบาล)</vt:lpstr>
      <vt:lpstr>Emergency BOX</vt:lpstr>
      <vt:lpstr>Defibrillator and AED</vt:lpstr>
      <vt:lpstr>ภาพนิ่ง 20</vt:lpstr>
      <vt:lpstr>Basic Life Support</vt:lpstr>
      <vt:lpstr>Cardiac arrest detection</vt:lpstr>
      <vt:lpstr>Chest compression</vt:lpstr>
      <vt:lpstr>High quality CPR</vt:lpstr>
      <vt:lpstr>ภาพนิ่ง 25</vt:lpstr>
      <vt:lpstr>ภาพนิ่ง 26</vt:lpstr>
      <vt:lpstr>การกู้ชีวิตชั้นสูง (ACLS)</vt:lpstr>
      <vt:lpstr>การอ่าน EKG ใน ACLS </vt:lpstr>
      <vt:lpstr>วิธีการอ่าน EKG</vt:lpstr>
      <vt:lpstr>Normal Sinus Rhythm (NSR)</vt:lpstr>
      <vt:lpstr> EKG ช็อกไฟฟ้าได้ </vt:lpstr>
      <vt:lpstr>EKG ที่ต้อง ช็อกไฟฟ้า </vt:lpstr>
      <vt:lpstr>Ventricular Fibrillations (VF)</vt:lpstr>
      <vt:lpstr>Ventricular Tachycardia  (Monomorphic VT)</vt:lpstr>
      <vt:lpstr> Ventricular Tachycardia  (Polymorphic VT)</vt:lpstr>
      <vt:lpstr>ภาพนิ่ง 36</vt:lpstr>
      <vt:lpstr>การปฏิบัติกรณี VF และ pVT</vt:lpstr>
      <vt:lpstr> EKG ช็อกไฟฟ้าไม่ได้ </vt:lpstr>
      <vt:lpstr>EKG เป็นแบบช็อกไฟฟ้าไม่ได้</vt:lpstr>
      <vt:lpstr>ภาพนิ่ง 40</vt:lpstr>
      <vt:lpstr>การปฏิบัติกรณี Asystole และ PEA</vt:lpstr>
      <vt:lpstr>ยาสำคัญที่เกี่ยวข้อง</vt:lpstr>
      <vt:lpstr>ภาพนิ่ง 43</vt:lpstr>
      <vt:lpstr>Sinus bradycardia</vt:lpstr>
      <vt:lpstr>First degree AV block</vt:lpstr>
      <vt:lpstr>Second degree AV block Type I</vt:lpstr>
      <vt:lpstr>Second degree AV block II</vt:lpstr>
      <vt:lpstr>Third degree AV block</vt:lpstr>
      <vt:lpstr>ภาพนิ่ง 49</vt:lpstr>
      <vt:lpstr>การปฏิบัติกรณี  Bradycardia with Pulse</vt:lpstr>
      <vt:lpstr>ยาสำคัญที่เกี่ยวข้อง</vt:lpstr>
      <vt:lpstr>ภาพนิ่ง 52</vt:lpstr>
      <vt:lpstr>ภาพนิ่ง 53</vt:lpstr>
      <vt:lpstr>ลักษณะของ QRS Complex</vt:lpstr>
      <vt:lpstr>Sinus Tachycardia</vt:lpstr>
      <vt:lpstr>Paroxysmal Supraventricular           Tachycardia (PSVT) </vt:lpstr>
      <vt:lpstr> Atrail flutter  </vt:lpstr>
      <vt:lpstr>Atrial Fibrillation (AF)</vt:lpstr>
      <vt:lpstr>VentricularTachycardia  ( Monomorphic VT)</vt:lpstr>
      <vt:lpstr> Ventricular Tachycardia  (Polymorphic VT)</vt:lpstr>
      <vt:lpstr>ภาพนิ่ง 61</vt:lpstr>
      <vt:lpstr>การปฏิบัติกรณี Tachycardia with Pulse</vt:lpstr>
      <vt:lpstr>ยาสำคัญที่เกี่ยวข้อง</vt:lpstr>
      <vt:lpstr>ยาสำคัญที่เกี่ยวข้อง</vt:lpstr>
      <vt:lpstr>ภาพนิ่ง 65</vt:lpstr>
      <vt:lpstr>ภาพนิ่ง 66</vt:lpstr>
      <vt:lpstr>สรุปๆๆ . . .</vt:lpstr>
      <vt:lpstr>ภาพนิ่ง 68</vt:lpstr>
      <vt:lpstr>ภาพนิ่ง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My name is A</dc:creator>
  <cp:lastModifiedBy>Lenovo</cp:lastModifiedBy>
  <cp:revision>266</cp:revision>
  <dcterms:created xsi:type="dcterms:W3CDTF">2016-07-25T06:57:51Z</dcterms:created>
  <dcterms:modified xsi:type="dcterms:W3CDTF">2018-06-10T08:02:18Z</dcterms:modified>
</cp:coreProperties>
</file>