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8" r:id="rId21"/>
    <p:sldId id="277" r:id="rId22"/>
    <p:sldId id="287" r:id="rId23"/>
    <p:sldId id="286" r:id="rId24"/>
    <p:sldId id="282" r:id="rId25"/>
    <p:sldId id="288" r:id="rId26"/>
    <p:sldId id="283" r:id="rId27"/>
    <p:sldId id="284" r:id="rId28"/>
    <p:sldId id="285" r:id="rId29"/>
    <p:sldId id="289" r:id="rId30"/>
    <p:sldId id="280" r:id="rId31"/>
    <p:sldId id="281" r:id="rId32"/>
    <p:sldId id="290" r:id="rId33"/>
    <p:sldId id="292" r:id="rId34"/>
    <p:sldId id="293" r:id="rId35"/>
    <p:sldId id="294" r:id="rId36"/>
    <p:sldId id="302" r:id="rId37"/>
    <p:sldId id="301" r:id="rId38"/>
    <p:sldId id="303" r:id="rId39"/>
    <p:sldId id="304" r:id="rId40"/>
    <p:sldId id="305" r:id="rId41"/>
    <p:sldId id="291" r:id="rId42"/>
    <p:sldId id="295" r:id="rId43"/>
    <p:sldId id="296" r:id="rId44"/>
    <p:sldId id="297" r:id="rId45"/>
    <p:sldId id="298" r:id="rId46"/>
    <p:sldId id="299" r:id="rId47"/>
    <p:sldId id="300" r:id="rId48"/>
    <p:sldId id="307" r:id="rId49"/>
    <p:sldId id="279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2" r:id="rId64"/>
    <p:sldId id="321" r:id="rId65"/>
    <p:sldId id="323" r:id="rId66"/>
    <p:sldId id="324" r:id="rId67"/>
    <p:sldId id="325" r:id="rId68"/>
    <p:sldId id="326" r:id="rId69"/>
    <p:sldId id="327" r:id="rId70"/>
    <p:sldId id="328" r:id="rId71"/>
    <p:sldId id="335" r:id="rId72"/>
    <p:sldId id="329" r:id="rId73"/>
    <p:sldId id="330" r:id="rId74"/>
    <p:sldId id="331" r:id="rId75"/>
    <p:sldId id="332" r:id="rId76"/>
    <p:sldId id="334" r:id="rId77"/>
    <p:sldId id="333" r:id="rId78"/>
    <p:sldId id="336" r:id="rId79"/>
    <p:sldId id="337" r:id="rId80"/>
    <p:sldId id="339" r:id="rId81"/>
    <p:sldId id="340" r:id="rId82"/>
    <p:sldId id="342" r:id="rId83"/>
    <p:sldId id="343" r:id="rId84"/>
    <p:sldId id="344" r:id="rId85"/>
    <p:sldId id="345" r:id="rId86"/>
    <p:sldId id="346" r:id="rId87"/>
    <p:sldId id="347" r:id="rId88"/>
    <p:sldId id="348" r:id="rId89"/>
    <p:sldId id="349" r:id="rId90"/>
    <p:sldId id="350" r:id="rId9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A8DB4A4-7E8E-4FC8-8448-C795C7F4A795}" type="datetimeFigureOut">
              <a:rPr lang="th-TH" smtClean="0"/>
              <a:pPr/>
              <a:t>06/03/57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A979630-56A3-4AD3-92FB-D9F20329E45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B4A4-7E8E-4FC8-8448-C795C7F4A795}" type="datetimeFigureOut">
              <a:rPr lang="th-TH" smtClean="0"/>
              <a:pPr/>
              <a:t>06/03/57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9630-56A3-4AD3-92FB-D9F20329E45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B4A4-7E8E-4FC8-8448-C795C7F4A795}" type="datetimeFigureOut">
              <a:rPr lang="th-TH" smtClean="0"/>
              <a:pPr/>
              <a:t>06/03/57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9630-56A3-4AD3-92FB-D9F20329E45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8DB4A4-7E8E-4FC8-8448-C795C7F4A795}" type="datetimeFigureOut">
              <a:rPr lang="th-TH" smtClean="0"/>
              <a:pPr/>
              <a:t>06/03/57</a:t>
            </a:fld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979630-56A3-4AD3-92FB-D9F20329E45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A8DB4A4-7E8E-4FC8-8448-C795C7F4A795}" type="datetimeFigureOut">
              <a:rPr lang="th-TH" smtClean="0"/>
              <a:pPr/>
              <a:t>06/03/57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A979630-56A3-4AD3-92FB-D9F20329E45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B4A4-7E8E-4FC8-8448-C795C7F4A795}" type="datetimeFigureOut">
              <a:rPr lang="th-TH" smtClean="0"/>
              <a:pPr/>
              <a:t>06/03/57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9630-56A3-4AD3-92FB-D9F20329E45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B4A4-7E8E-4FC8-8448-C795C7F4A795}" type="datetimeFigureOut">
              <a:rPr lang="th-TH" smtClean="0"/>
              <a:pPr/>
              <a:t>06/03/57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9630-56A3-4AD3-92FB-D9F20329E45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ยึด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ยึด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8DB4A4-7E8E-4FC8-8448-C795C7F4A795}" type="datetimeFigureOut">
              <a:rPr lang="th-TH" smtClean="0"/>
              <a:pPr/>
              <a:t>06/03/57</a:t>
            </a:fld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979630-56A3-4AD3-92FB-D9F20329E45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B4A4-7E8E-4FC8-8448-C795C7F4A795}" type="datetimeFigureOut">
              <a:rPr lang="th-TH" smtClean="0"/>
              <a:pPr/>
              <a:t>06/03/57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9630-56A3-4AD3-92FB-D9F20329E45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ยึด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ยึด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8DB4A4-7E8E-4FC8-8448-C795C7F4A795}" type="datetimeFigureOut">
              <a:rPr lang="th-TH" smtClean="0"/>
              <a:pPr/>
              <a:t>06/03/57</a:t>
            </a:fld>
            <a:endParaRPr lang="th-TH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979630-56A3-4AD3-92FB-D9F20329E45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3" name="ตัวยึด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ยึด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8DB4A4-7E8E-4FC8-8448-C795C7F4A795}" type="datetimeFigureOut">
              <a:rPr lang="th-TH" smtClean="0"/>
              <a:pPr/>
              <a:t>06/03/57</a:t>
            </a:fld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979630-56A3-4AD3-92FB-D9F20329E45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1" name="ตัวยึด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8DB4A4-7E8E-4FC8-8448-C795C7F4A795}" type="datetimeFigureOut">
              <a:rPr lang="th-TH" smtClean="0"/>
              <a:pPr/>
              <a:t>06/03/57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A979630-56A3-4AD3-92FB-D9F20329E45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71736" y="164305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th-TH" sz="7200" dirty="0" smtClean="0"/>
              <a:t>การลงข้อมูล </a:t>
            </a:r>
            <a:r>
              <a:rPr lang="en-US" sz="7200" dirty="0" smtClean="0"/>
              <a:t>MIS</a:t>
            </a:r>
            <a:endParaRPr lang="th-TH" sz="720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571736" y="3522172"/>
            <a:ext cx="6172200" cy="1371600"/>
          </a:xfrm>
        </p:spPr>
        <p:txBody>
          <a:bodyPr/>
          <a:lstStyle/>
          <a:p>
            <a:pPr algn="ctr"/>
            <a:r>
              <a:rPr lang="th-TH" sz="5400" dirty="0" smtClean="0"/>
              <a:t>3 – 6 มีนาคม 2557</a:t>
            </a:r>
            <a:endParaRPr lang="th-TH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แก้ </a:t>
            </a:r>
            <a:r>
              <a:rPr lang="en-US" dirty="0" err="1" smtClean="0"/>
              <a:t>person_anc_preg_week</a:t>
            </a:r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6858048" cy="512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สี่เหลี่ยมผืนผ้า 5"/>
          <p:cNvSpPr/>
          <p:nvPr/>
        </p:nvSpPr>
        <p:spPr>
          <a:xfrm>
            <a:off x="714348" y="3643314"/>
            <a:ext cx="5429288" cy="157163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4929190" y="3214686"/>
            <a:ext cx="225734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</a:rPr>
              <a:t>แก้ให้เป็นแบบนี้</a:t>
            </a:r>
            <a:endParaRPr lang="th-TH" sz="4000" b="1" dirty="0">
              <a:solidFill>
                <a:srgbClr val="FF0000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500562" y="1714488"/>
            <a:ext cx="857256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7467600" cy="1143000"/>
          </a:xfrm>
        </p:spPr>
        <p:txBody>
          <a:bodyPr/>
          <a:lstStyle/>
          <a:p>
            <a:r>
              <a:rPr lang="en-US" dirty="0" smtClean="0"/>
              <a:t>Report For MIS</a:t>
            </a: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692945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643306" y="905516"/>
            <a:ext cx="508504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Download </a:t>
            </a:r>
            <a:r>
              <a:rPr lang="th-TH" b="1" dirty="0" smtClean="0">
                <a:solidFill>
                  <a:srgbClr val="FF0000"/>
                </a:solidFill>
              </a:rPr>
              <a:t>ได้ที่ </a:t>
            </a:r>
            <a:r>
              <a:rPr lang="en-US" b="1" dirty="0" smtClean="0">
                <a:solidFill>
                  <a:srgbClr val="FF0000"/>
                </a:solidFill>
              </a:rPr>
              <a:t>web </a:t>
            </a:r>
            <a:r>
              <a:rPr lang="th-TH" b="1" dirty="0" smtClean="0">
                <a:solidFill>
                  <a:srgbClr val="FF0000"/>
                </a:solidFill>
              </a:rPr>
              <a:t>รพ.สต.หนองกรด</a:t>
            </a:r>
            <a:endParaRPr lang="th-TH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For MIS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4" y="1643050"/>
            <a:ext cx="857252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2071670" y="4071942"/>
            <a:ext cx="5715040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36"/>
            <a:ext cx="885828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For MIS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643570" y="3286124"/>
            <a:ext cx="2143140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571612"/>
            <a:ext cx="754385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For MIS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143108" y="3286124"/>
            <a:ext cx="2214578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98350"/>
            <a:ext cx="5500726" cy="640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For MIS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286512" y="5786454"/>
            <a:ext cx="2214578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For MIS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643314"/>
            <a:ext cx="400052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62865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สี่เหลี่ยมผืนผ้า 5"/>
          <p:cNvSpPr/>
          <p:nvPr/>
        </p:nvSpPr>
        <p:spPr>
          <a:xfrm>
            <a:off x="5572132" y="2357430"/>
            <a:ext cx="642942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214942" y="4714884"/>
            <a:ext cx="1071570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714488"/>
            <a:ext cx="9025501" cy="407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6000760" y="3429000"/>
            <a:ext cx="1857388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750099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571472" y="2357430"/>
            <a:ext cx="2000264" cy="300039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50" y="1428736"/>
            <a:ext cx="892975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357422" y="2857496"/>
            <a:ext cx="5286412" cy="107157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กำหนดค่าพื้นฐานสำหรับส่งข้อมูล </a:t>
            </a:r>
            <a:r>
              <a:rPr lang="en-US" dirty="0" smtClean="0"/>
              <a:t>MIS Datacenter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th-TH" dirty="0" smtClean="0"/>
              <a:t>แก้ตาราง </a:t>
            </a:r>
            <a:r>
              <a:rPr lang="en-US" dirty="0" smtClean="0"/>
              <a:t>report506status / </a:t>
            </a:r>
            <a:r>
              <a:rPr lang="en-US" dirty="0" err="1" smtClean="0"/>
              <a:t>surveil_member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th-TH" dirty="0" smtClean="0"/>
              <a:t>แก้ตาราง </a:t>
            </a:r>
            <a:r>
              <a:rPr lang="en-US" dirty="0" err="1" smtClean="0"/>
              <a:t>person_anc_preg_week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Import </a:t>
            </a:r>
            <a:r>
              <a:rPr lang="en-US" dirty="0" err="1" smtClean="0"/>
              <a:t>nongkrod</a:t>
            </a:r>
            <a:r>
              <a:rPr lang="en-US" dirty="0" smtClean="0"/>
              <a:t> report for MIS</a:t>
            </a:r>
          </a:p>
          <a:p>
            <a:pPr marL="457200" indent="-457200">
              <a:buFont typeface="+mj-lt"/>
              <a:buAutoNum type="arabicPeriod"/>
            </a:pPr>
            <a:r>
              <a:rPr lang="th-TH" dirty="0" smtClean="0"/>
              <a:t>การลงข้อมุลกลุ่มหญิงตั้งครรภ์</a:t>
            </a:r>
          </a:p>
          <a:p>
            <a:pPr marL="457200" indent="-457200">
              <a:buFont typeface="+mj-lt"/>
              <a:buAutoNum type="arabicPeriod"/>
            </a:pPr>
            <a:r>
              <a:rPr lang="th-TH" dirty="0" smtClean="0"/>
              <a:t>การลงข้อมูลกลุ่มอายุ </a:t>
            </a:r>
            <a:r>
              <a:rPr lang="en-US" dirty="0" smtClean="0"/>
              <a:t>0-5 </a:t>
            </a:r>
            <a:r>
              <a:rPr lang="th-TH" dirty="0" smtClean="0"/>
              <a:t>ปี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71736" y="164305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th-TH" sz="7200" dirty="0" smtClean="0"/>
              <a:t>การลงข้อมูล </a:t>
            </a:r>
            <a:r>
              <a:rPr lang="en-US" sz="7200" dirty="0" smtClean="0"/>
              <a:t>MIS</a:t>
            </a:r>
            <a:endParaRPr lang="th-TH" sz="720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571736" y="3522172"/>
            <a:ext cx="6172200" cy="1371600"/>
          </a:xfrm>
        </p:spPr>
        <p:txBody>
          <a:bodyPr/>
          <a:lstStyle/>
          <a:p>
            <a:pPr algn="ctr"/>
            <a:r>
              <a:rPr lang="th-TH" sz="5400" dirty="0" smtClean="0"/>
              <a:t>กลุ่มหญิงตั้งครรภ์</a:t>
            </a:r>
            <a:endParaRPr lang="th-TH" sz="5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KPI </a:t>
            </a:r>
            <a:r>
              <a:rPr lang="th-TH" sz="3200" dirty="0" smtClean="0"/>
              <a:t>กลุ่มหญิงตั้งครรภ์</a:t>
            </a:r>
            <a:endParaRPr lang="th-TH" dirty="0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th-TH" dirty="0" smtClean="0"/>
              <a:t>ร้อยละของภาวะตกเลือดหลังคลอด</a:t>
            </a:r>
          </a:p>
          <a:p>
            <a:pPr marL="457200" indent="-457200">
              <a:buFont typeface="+mj-lt"/>
              <a:buAutoNum type="arabicPeriod"/>
            </a:pPr>
            <a:r>
              <a:rPr lang="th-TH" dirty="0" smtClean="0"/>
              <a:t>ร้อยละของภาวะขาดออกซิเจนระหว่างคลอด</a:t>
            </a:r>
            <a:r>
              <a:rPr lang="en-US" dirty="0" smtClean="0"/>
              <a:t> (</a:t>
            </a:r>
            <a:r>
              <a:rPr lang="th-TH" dirty="0" smtClean="0"/>
              <a:t>ไม่เกิน </a:t>
            </a:r>
            <a:r>
              <a:rPr lang="en-US" dirty="0" smtClean="0"/>
              <a:t>25 </a:t>
            </a:r>
            <a:r>
              <a:rPr lang="th-TH" dirty="0" smtClean="0"/>
              <a:t>ต่อการเกิดมีชีพพันคน)</a:t>
            </a:r>
          </a:p>
          <a:p>
            <a:pPr marL="457200" indent="-457200">
              <a:buFont typeface="+mj-lt"/>
              <a:buAutoNum type="arabicPeriod"/>
            </a:pPr>
            <a:r>
              <a:rPr lang="th-TH" dirty="0" smtClean="0"/>
              <a:t>ร้อยละของหญิงตั้งครรภ์ได้รับการฝากครรภ์ครั้งแรกก่อนหรือเท่ากับ</a:t>
            </a:r>
            <a:r>
              <a:rPr lang="en-US" dirty="0" smtClean="0"/>
              <a:t>12</a:t>
            </a:r>
            <a:r>
              <a:rPr lang="th-TH" dirty="0" smtClean="0"/>
              <a:t>สัปดาห์</a:t>
            </a:r>
          </a:p>
          <a:p>
            <a:pPr marL="457200" indent="-457200">
              <a:buFont typeface="+mj-lt"/>
              <a:buAutoNum type="arabicPeriod"/>
            </a:pPr>
            <a:r>
              <a:rPr lang="th-TH" dirty="0" smtClean="0">
                <a:solidFill>
                  <a:srgbClr val="FF0000"/>
                </a:solidFill>
              </a:rPr>
              <a:t>การให้บริการ</a:t>
            </a:r>
            <a:r>
              <a:rPr lang="en-US" dirty="0" smtClean="0">
                <a:solidFill>
                  <a:srgbClr val="FF0000"/>
                </a:solidFill>
              </a:rPr>
              <a:t> ANC </a:t>
            </a:r>
            <a:r>
              <a:rPr lang="th-TH" dirty="0" smtClean="0">
                <a:solidFill>
                  <a:srgbClr val="FF0000"/>
                </a:solidFill>
              </a:rPr>
              <a:t>คุณภาพในโรงพยาบาล</a:t>
            </a:r>
          </a:p>
          <a:p>
            <a:pPr marL="457200" indent="-457200">
              <a:buFont typeface="+mj-lt"/>
              <a:buAutoNum type="arabicPeriod"/>
            </a:pPr>
            <a:r>
              <a:rPr lang="th-TH" dirty="0" smtClean="0">
                <a:solidFill>
                  <a:srgbClr val="FF0000"/>
                </a:solidFill>
              </a:rPr>
              <a:t>ห้องคลอดคุณภาพ</a:t>
            </a:r>
          </a:p>
          <a:p>
            <a:pPr marL="457200" indent="-457200">
              <a:buFont typeface="+mj-lt"/>
              <a:buAutoNum type="arabicPeriod"/>
            </a:pPr>
            <a:r>
              <a:rPr lang="th-TH" dirty="0" smtClean="0">
                <a:solidFill>
                  <a:srgbClr val="FF0000"/>
                </a:solidFill>
              </a:rPr>
              <a:t>การให้บริการ </a:t>
            </a:r>
            <a:r>
              <a:rPr lang="en-US" dirty="0" smtClean="0">
                <a:solidFill>
                  <a:srgbClr val="FF0000"/>
                </a:solidFill>
              </a:rPr>
              <a:t>WCC </a:t>
            </a:r>
            <a:r>
              <a:rPr lang="th-TH" dirty="0" smtClean="0">
                <a:solidFill>
                  <a:srgbClr val="FF0000"/>
                </a:solidFill>
              </a:rPr>
              <a:t>คุณภาพ</a:t>
            </a:r>
          </a:p>
          <a:p>
            <a:pPr marL="457200" indent="-457200">
              <a:buFont typeface="+mj-lt"/>
              <a:buAutoNum type="arabicPeriod"/>
            </a:pPr>
            <a:r>
              <a:rPr lang="th-TH" dirty="0" smtClean="0"/>
              <a:t>ร้อยละของหญิงตั้งครรภ์ได้รับการฝากครรภ์ครบ</a:t>
            </a:r>
            <a:r>
              <a:rPr lang="en-US" dirty="0" smtClean="0"/>
              <a:t> 5 </a:t>
            </a:r>
            <a:r>
              <a:rPr lang="th-TH" dirty="0" smtClean="0"/>
              <a:t>ครั้งตามเกณฑ์</a:t>
            </a:r>
          </a:p>
          <a:p>
            <a:pPr marL="457200" indent="-457200">
              <a:buFont typeface="+mj-lt"/>
              <a:buAutoNum type="arabicPeriod"/>
            </a:pPr>
            <a:r>
              <a:rPr lang="th-TH" dirty="0" smtClean="0"/>
              <a:t>ร้อยละของหญิงตั้งครรภ์ได้รับยาเม็ดเสริมไอโอดีน</a:t>
            </a:r>
          </a:p>
          <a:p>
            <a:pPr marL="457200" indent="-457200">
              <a:buFont typeface="+mj-lt"/>
              <a:buAutoNum type="arabicPeriod"/>
            </a:pPr>
            <a:r>
              <a:rPr lang="th-TH" dirty="0" smtClean="0"/>
              <a:t>ร้อยละของหญิงหลังคลอดได้รับการดูแลครบ</a:t>
            </a:r>
            <a:r>
              <a:rPr lang="en-US" dirty="0" smtClean="0"/>
              <a:t> 3 </a:t>
            </a:r>
            <a:r>
              <a:rPr lang="th-TH" dirty="0" smtClean="0"/>
              <a:t>ครั้งตามเกณฑ์</a:t>
            </a:r>
          </a:p>
          <a:p>
            <a:pPr marL="457200" indent="-457200">
              <a:buFont typeface="+mj-lt"/>
              <a:buAutoNum type="arabicPeriod"/>
            </a:pPr>
            <a:r>
              <a:rPr lang="th-TH" dirty="0" smtClean="0"/>
              <a:t>ร้อยละของเด็กตั้งแต่ทารกแรกเกิดจนถึงอายุ</a:t>
            </a:r>
            <a:r>
              <a:rPr lang="th-TH" dirty="0" err="1" smtClean="0"/>
              <a:t>ตํ่า</a:t>
            </a:r>
            <a:r>
              <a:rPr lang="th-TH" dirty="0" smtClean="0"/>
              <a:t>กว่า</a:t>
            </a:r>
            <a:r>
              <a:rPr lang="en-US" dirty="0" smtClean="0"/>
              <a:t> 6 </a:t>
            </a:r>
            <a:r>
              <a:rPr lang="th-TH" dirty="0" smtClean="0"/>
              <a:t>เดือนแรก มี ค่าเฉลี่ยกินนมแม่อย่างเดียว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FF0000"/>
                </a:solidFill>
              </a:rPr>
              <a:t>1.ร้อยละของภาวะตกเลือดหลังคลอด</a:t>
            </a:r>
            <a:br>
              <a:rPr lang="th-TH" dirty="0" smtClean="0">
                <a:solidFill>
                  <a:srgbClr val="FF0000"/>
                </a:solidFill>
              </a:rPr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6572296" cy="452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890129"/>
            <a:ext cx="5786478" cy="396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796908"/>
          </a:xfrm>
        </p:spPr>
        <p:txBody>
          <a:bodyPr>
            <a:normAutofit fontScale="90000"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2.ร้อยละของภาวะขาดออกซิเจนระหว่างคลอด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th-TH" dirty="0" smtClean="0">
                <a:solidFill>
                  <a:srgbClr val="FF0000"/>
                </a:solidFill>
              </a:rPr>
              <a:t>ไม่เกิน </a:t>
            </a:r>
            <a:r>
              <a:rPr lang="en-US" dirty="0" smtClean="0">
                <a:solidFill>
                  <a:srgbClr val="FF0000"/>
                </a:solidFill>
              </a:rPr>
              <a:t>25 </a:t>
            </a:r>
            <a:r>
              <a:rPr lang="th-TH" dirty="0" smtClean="0">
                <a:solidFill>
                  <a:srgbClr val="FF0000"/>
                </a:solidFill>
              </a:rPr>
              <a:t>ต่อการเกิดมีชีพพันคน)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06038"/>
            <a:ext cx="7929618" cy="565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3. ร้อยละของหญิงตั้งครรภ์ได้รับการฝากครรภ์ครั้ง</a:t>
            </a:r>
            <a:r>
              <a:rPr lang="th-TH" dirty="0" smtClean="0">
                <a:solidFill>
                  <a:srgbClr val="FF0000"/>
                </a:solidFill>
              </a:rPr>
              <a:t>แรกก่อนหรือเท่ากับ</a:t>
            </a:r>
            <a:r>
              <a:rPr lang="en-US" dirty="0" smtClean="0">
                <a:solidFill>
                  <a:srgbClr val="FF0000"/>
                </a:solidFill>
              </a:rPr>
              <a:t>12</a:t>
            </a:r>
            <a:r>
              <a:rPr lang="th-TH" dirty="0" smtClean="0">
                <a:solidFill>
                  <a:srgbClr val="FF0000"/>
                </a:solidFill>
              </a:rPr>
              <a:t>สัปดาห์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671517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สี่เหลี่ยมผืนผ้า 6"/>
          <p:cNvSpPr/>
          <p:nvPr/>
        </p:nvSpPr>
        <p:spPr>
          <a:xfrm>
            <a:off x="2428860" y="2714620"/>
            <a:ext cx="714380" cy="39290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4357686" y="1714488"/>
            <a:ext cx="35702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นับวันที่ตรวจก่อนคลอด1 - </a:t>
            </a:r>
            <a:r>
              <a:rPr lang="en-US" dirty="0" smtClean="0">
                <a:solidFill>
                  <a:srgbClr val="FF0000"/>
                </a:solidFill>
              </a:rPr>
              <a:t>LMP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677364" y="3167390"/>
            <a:ext cx="1789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/>
              <a:t>1119900580769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714356"/>
            <a:ext cx="7867646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3. ร้อยละของหญิงตั้งครรภ์ได้รับการฝากครรภ์ครั้ง</a:t>
            </a:r>
            <a:r>
              <a:rPr lang="th-TH" dirty="0" smtClean="0">
                <a:solidFill>
                  <a:srgbClr val="FF0000"/>
                </a:solidFill>
              </a:rPr>
              <a:t>แรกก่อนหรือเท่ากับ</a:t>
            </a:r>
            <a:r>
              <a:rPr lang="en-US" dirty="0" smtClean="0">
                <a:solidFill>
                  <a:srgbClr val="FF0000"/>
                </a:solidFill>
              </a:rPr>
              <a:t>12</a:t>
            </a:r>
            <a:r>
              <a:rPr lang="th-TH" dirty="0" smtClean="0">
                <a:solidFill>
                  <a:srgbClr val="FF0000"/>
                </a:solidFill>
              </a:rPr>
              <a:t>สัปดาห์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214546" y="1428736"/>
            <a:ext cx="1357322" cy="64294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857620" y="2714620"/>
            <a:ext cx="3286148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marL="457200" indent="-457200"/>
            <a:r>
              <a:rPr lang="th-TH" dirty="0" smtClean="0"/>
              <a:t>7.ร้อยละของหญิงตั้งครรภ์ได้รับการฝากครรภ์ครบ</a:t>
            </a:r>
            <a:r>
              <a:rPr lang="en-US" dirty="0" smtClean="0"/>
              <a:t> 5 </a:t>
            </a:r>
            <a:r>
              <a:rPr lang="th-TH" dirty="0" smtClean="0"/>
              <a:t>ครั้งตามเกณฑ์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70"/>
            <a:ext cx="6715172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สี่เหลี่ยมผืนผ้า 6"/>
          <p:cNvSpPr/>
          <p:nvPr/>
        </p:nvSpPr>
        <p:spPr>
          <a:xfrm>
            <a:off x="2285984" y="6286520"/>
            <a:ext cx="4286280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1142976" y="3571876"/>
            <a:ext cx="506901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นับคนที่คลอด แล้วมีการฝากครรภ์ครบ 5 ครั้งคุณภาพ</a:t>
            </a:r>
            <a:endParaRPr lang="th-TH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marL="457200" indent="-457200"/>
            <a:r>
              <a:rPr lang="th-TH" dirty="0" smtClean="0"/>
              <a:t>8.ร้อยละของหญิงตั้งครรภ์ได้รับยาเม็ดเสริมไอโอดีน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70"/>
            <a:ext cx="6715172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142976" y="3571876"/>
            <a:ext cx="532709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นับหญิงตั้งครรภ์ที่มารับบริการในปีงบประมาณ </a:t>
            </a:r>
            <a:r>
              <a:rPr lang="en-US" dirty="0" smtClean="0">
                <a:solidFill>
                  <a:srgbClr val="FF0000"/>
                </a:solidFill>
              </a:rPr>
              <a:t>=</a:t>
            </a:r>
            <a:r>
              <a:rPr lang="th-TH" dirty="0" smtClean="0">
                <a:solidFill>
                  <a:srgbClr val="FF0000"/>
                </a:solidFill>
              </a:rPr>
              <a:t>100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endParaRPr lang="th-TH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marL="457200" indent="-457200"/>
            <a:r>
              <a:rPr lang="th-TH" dirty="0" smtClean="0"/>
              <a:t>9.ร้อยละของหญิงหลังคลอดได้รับการดูแลครบ</a:t>
            </a:r>
            <a:r>
              <a:rPr lang="en-US" dirty="0" smtClean="0"/>
              <a:t> 3 </a:t>
            </a:r>
            <a:r>
              <a:rPr lang="th-TH" dirty="0" smtClean="0"/>
              <a:t>ครั้งตามเกณฑ์</a:t>
            </a:r>
          </a:p>
        </p:txBody>
      </p:sp>
      <p:pic>
        <p:nvPicPr>
          <p:cNvPr id="37890" name="Picture 2" descr="index9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671708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index9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357562"/>
            <a:ext cx="577554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10. ร้อยละของเด็กตั้งแต่ทารกแรกเกิดจนถึงอายุ</a:t>
            </a:r>
            <a:r>
              <a:rPr lang="th-TH" dirty="0" err="1" smtClean="0"/>
              <a:t>ตํ่า</a:t>
            </a:r>
            <a:r>
              <a:rPr lang="th-TH" dirty="0" smtClean="0"/>
              <a:t>กว่า</a:t>
            </a:r>
            <a:r>
              <a:rPr lang="en-US" dirty="0" smtClean="0"/>
              <a:t> 6 </a:t>
            </a:r>
            <a:r>
              <a:rPr lang="th-TH" dirty="0" smtClean="0"/>
              <a:t>เดือนแรก มี ค่าเฉลี่ยกินนมแม่อย่างเดียว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h-TH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214398"/>
            <a:ext cx="627706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วิธีแก้ตาราง </a:t>
            </a:r>
            <a:r>
              <a:rPr lang="en-US" dirty="0" smtClean="0"/>
              <a:t>report506status / </a:t>
            </a:r>
            <a:r>
              <a:rPr lang="en-US" dirty="0" err="1" smtClean="0"/>
              <a:t>surviel_member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592" y="1500174"/>
            <a:ext cx="8703126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สี่เหลี่ยมผืนผ้า 8"/>
          <p:cNvSpPr/>
          <p:nvPr/>
        </p:nvSpPr>
        <p:spPr>
          <a:xfrm>
            <a:off x="5857884" y="4572008"/>
            <a:ext cx="2786082" cy="57150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KPI </a:t>
            </a:r>
            <a:r>
              <a:rPr lang="th-TH" sz="3200" dirty="0" smtClean="0"/>
              <a:t>กลุ่มอายุ </a:t>
            </a:r>
            <a:r>
              <a:rPr lang="en-US" sz="3200" dirty="0" smtClean="0"/>
              <a:t>0-5 </a:t>
            </a:r>
            <a:r>
              <a:rPr lang="th-TH" sz="3200" dirty="0" smtClean="0"/>
              <a:t>ปี</a:t>
            </a:r>
            <a:endParaRPr lang="th-TH" dirty="0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th-TH" dirty="0" smtClean="0"/>
              <a:t>ร้อยละของเด็กอายุ</a:t>
            </a:r>
            <a:r>
              <a:rPr lang="en-US" dirty="0" smtClean="0"/>
              <a:t> 1 </a:t>
            </a:r>
            <a:r>
              <a:rPr lang="th-TH" dirty="0" smtClean="0"/>
              <a:t>ปีได้รับรับวัคซีนทุกประเภทตามเกณฑ์</a:t>
            </a:r>
          </a:p>
          <a:p>
            <a:pPr marL="457200" indent="-457200">
              <a:buFont typeface="+mj-lt"/>
              <a:buAutoNum type="arabicPeriod"/>
            </a:pPr>
            <a:r>
              <a:rPr lang="th-TH" dirty="0" smtClean="0"/>
              <a:t>ร้อยละของเด็ก </a:t>
            </a:r>
            <a:r>
              <a:rPr lang="en-US" dirty="0" smtClean="0"/>
              <a:t>0-2 </a:t>
            </a:r>
            <a:r>
              <a:rPr lang="th-TH" dirty="0" smtClean="0"/>
              <a:t>ปี ได้รับวัคซีนทุกประเภทตามเกณฑ์ </a:t>
            </a:r>
          </a:p>
          <a:p>
            <a:pPr marL="457200" indent="-457200">
              <a:buFont typeface="+mj-lt"/>
              <a:buAutoNum type="arabicPeriod"/>
            </a:pPr>
            <a:r>
              <a:rPr lang="th-TH" dirty="0" smtClean="0"/>
              <a:t>ร้อยละของเด็ก</a:t>
            </a:r>
            <a:r>
              <a:rPr lang="en-US" dirty="0" smtClean="0"/>
              <a:t> 0-2 </a:t>
            </a:r>
            <a:r>
              <a:rPr lang="th-TH" dirty="0" smtClean="0"/>
              <a:t>ปี มีส่วนสูงระดับดีและรูปร่างสมส่วน </a:t>
            </a:r>
          </a:p>
          <a:p>
            <a:pPr marL="457200" indent="-457200">
              <a:buFont typeface="+mj-lt"/>
              <a:buAutoNum type="arabicPeriod"/>
            </a:pPr>
            <a:r>
              <a:rPr lang="th-TH" dirty="0" smtClean="0">
                <a:solidFill>
                  <a:srgbClr val="FF0000"/>
                </a:solidFill>
              </a:rPr>
              <a:t>ร้อยละของเด็กไทยที่มีปัญหาทางด้านสติปัญญาได้รับการแก้ไข</a:t>
            </a:r>
          </a:p>
          <a:p>
            <a:pPr marL="457200" indent="-457200">
              <a:buFont typeface="+mj-lt"/>
              <a:buAutoNum type="arabicPeriod"/>
            </a:pPr>
            <a:r>
              <a:rPr lang="th-TH" dirty="0" smtClean="0"/>
              <a:t>ร้อยละของเด็ก </a:t>
            </a:r>
            <a:r>
              <a:rPr lang="en-US" dirty="0" smtClean="0"/>
              <a:t>0-2 </a:t>
            </a:r>
            <a:r>
              <a:rPr lang="th-TH" dirty="0" smtClean="0"/>
              <a:t>ปี ได้รับการตรวจพัฒนาการตามวัย </a:t>
            </a:r>
          </a:p>
          <a:p>
            <a:pPr marL="457200" indent="-457200">
              <a:buFont typeface="+mj-lt"/>
              <a:buAutoNum type="arabicPeriod"/>
            </a:pPr>
            <a:r>
              <a:rPr lang="th-TH" dirty="0" smtClean="0"/>
              <a:t>ร้อยละของเด็กที่มีพัฒนาการสมวัย </a:t>
            </a:r>
          </a:p>
          <a:p>
            <a:pPr marL="457200" indent="-457200">
              <a:buNone/>
            </a:pPr>
            <a:r>
              <a:rPr lang="en-US" dirty="0" smtClean="0"/>
              <a:t>7.1</a:t>
            </a:r>
            <a:r>
              <a:rPr lang="th-TH" dirty="0" smtClean="0"/>
              <a:t>ร้อยละของเด็กต่ำกว่า</a:t>
            </a:r>
            <a:r>
              <a:rPr lang="en-US" dirty="0" smtClean="0"/>
              <a:t> 3 </a:t>
            </a:r>
            <a:r>
              <a:rPr lang="th-TH" dirty="0" smtClean="0"/>
              <a:t>ปี ได้รับการตรวจช่องปาก</a:t>
            </a:r>
          </a:p>
          <a:p>
            <a:pPr marL="457200" indent="-457200">
              <a:buNone/>
            </a:pPr>
            <a:r>
              <a:rPr lang="en-US" dirty="0" smtClean="0"/>
              <a:t>7.2</a:t>
            </a:r>
            <a:r>
              <a:rPr lang="th-TH" dirty="0" smtClean="0"/>
              <a:t>ร้อยละผู้ดูแลได้รับการฝึกทักษะในการแปรงฟัน</a:t>
            </a:r>
          </a:p>
          <a:p>
            <a:pPr marL="457200" indent="-457200">
              <a:buNone/>
            </a:pPr>
            <a:r>
              <a:rPr lang="en-US" dirty="0" smtClean="0"/>
              <a:t>7.3</a:t>
            </a:r>
            <a:r>
              <a:rPr lang="th-TH" dirty="0" smtClean="0"/>
              <a:t>เด็กได้รับฟูลออ</a:t>
            </a:r>
            <a:r>
              <a:rPr lang="th-TH" dirty="0" err="1" smtClean="0"/>
              <a:t>ไรล์</a:t>
            </a:r>
            <a:r>
              <a:rPr lang="th-TH" dirty="0" smtClean="0"/>
              <a:t>วานิช</a:t>
            </a:r>
          </a:p>
          <a:p>
            <a:pPr marL="457200" indent="-457200">
              <a:buAutoNum type="arabicPeriod" startAt="8"/>
            </a:pPr>
            <a:r>
              <a:rPr lang="th-TH" dirty="0" smtClean="0"/>
              <a:t>ร้อยละของเด็กปฐมวัยมีปัญหาฟันน้ำนมผุ</a:t>
            </a:r>
          </a:p>
          <a:p>
            <a:pPr marL="457200" indent="-457200">
              <a:buAutoNum type="arabicPeriod" startAt="8"/>
            </a:pPr>
            <a:endParaRPr lang="th-TH" dirty="0" smtClean="0"/>
          </a:p>
          <a:p>
            <a:pPr marL="457200" indent="-457200">
              <a:buFont typeface="+mj-lt"/>
              <a:buAutoNum type="arabicPeriod"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KPI </a:t>
            </a:r>
            <a:r>
              <a:rPr lang="th-TH" sz="3200" dirty="0" smtClean="0"/>
              <a:t>กลุ่มอายุ </a:t>
            </a:r>
            <a:r>
              <a:rPr lang="en-US" sz="3200" dirty="0" smtClean="0"/>
              <a:t>0-5 </a:t>
            </a:r>
            <a:r>
              <a:rPr lang="th-TH" sz="3200" dirty="0" smtClean="0"/>
              <a:t>ปี</a:t>
            </a:r>
            <a:endParaRPr lang="th-TH" dirty="0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AutoNum type="arabicPeriod" startAt="9"/>
            </a:pPr>
            <a:r>
              <a:rPr lang="th-TH" dirty="0" smtClean="0"/>
              <a:t>ร้อยละของเด็ก</a:t>
            </a:r>
            <a:r>
              <a:rPr lang="en-US" dirty="0" smtClean="0"/>
              <a:t> 3-5 </a:t>
            </a:r>
            <a:r>
              <a:rPr lang="th-TH" dirty="0" smtClean="0"/>
              <a:t>ปี ได้รับวัคซีนทุกประเภทตามเกณฑ์</a:t>
            </a:r>
            <a:r>
              <a:rPr lang="en-US" dirty="0" smtClean="0"/>
              <a:t> </a:t>
            </a:r>
          </a:p>
          <a:p>
            <a:pPr marL="457200" indent="-457200">
              <a:buNone/>
            </a:pPr>
            <a:r>
              <a:rPr lang="en-US" dirty="0" smtClean="0"/>
              <a:t>          17.1 JE3</a:t>
            </a:r>
          </a:p>
          <a:p>
            <a:pPr marL="457200" indent="-457200">
              <a:buNone/>
            </a:pPr>
            <a:r>
              <a:rPr lang="en-US" dirty="0" smtClean="0"/>
              <a:t>          17.2 DTP5</a:t>
            </a:r>
          </a:p>
          <a:p>
            <a:pPr marL="457200" indent="-457200">
              <a:buNone/>
            </a:pPr>
            <a:r>
              <a:rPr lang="en-US" dirty="0" smtClean="0"/>
              <a:t>         17.3 OPV5</a:t>
            </a:r>
          </a:p>
          <a:p>
            <a:pPr marL="457200" indent="-457200">
              <a:buAutoNum type="arabicPeriod" startAt="10"/>
            </a:pPr>
            <a:r>
              <a:rPr lang="th-TH" dirty="0" smtClean="0"/>
              <a:t>ร้อยละของเด็ก </a:t>
            </a:r>
            <a:r>
              <a:rPr lang="en-US" dirty="0" smtClean="0"/>
              <a:t>3-5 </a:t>
            </a:r>
            <a:r>
              <a:rPr lang="th-TH" dirty="0" smtClean="0"/>
              <a:t>ปี มีส่วนสูงระดับดีและรูปร่างสมส่วน </a:t>
            </a:r>
          </a:p>
          <a:p>
            <a:pPr marL="457200" indent="-457200">
              <a:buAutoNum type="arabicPeriod" startAt="10"/>
            </a:pPr>
            <a:r>
              <a:rPr lang="th-TH" dirty="0" smtClean="0"/>
              <a:t>ร้อยละของเด็ก </a:t>
            </a:r>
            <a:r>
              <a:rPr lang="en-US" dirty="0" smtClean="0"/>
              <a:t>3-5 </a:t>
            </a:r>
            <a:r>
              <a:rPr lang="th-TH" dirty="0" smtClean="0"/>
              <a:t>ปี ได้รับการตรวจพัฒนาการตามวัย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th-TH" dirty="0" smtClean="0"/>
          </a:p>
          <a:p>
            <a:pPr marL="457200" indent="-457200">
              <a:buFont typeface="+mj-lt"/>
              <a:buAutoNum type="arabicPeriod"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96" y="2500306"/>
            <a:ext cx="9063404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เด็กอายุ 0-1 ปี ได้รับวัคซีนทุกประเภทตามเกณฑ์ </a:t>
            </a:r>
            <a:br>
              <a:rPr lang="th-TH" dirty="0" smtClean="0"/>
            </a:br>
            <a:r>
              <a:rPr lang="en-US" dirty="0" smtClean="0"/>
              <a:t>MMR/BCG/DTP3-HB3/OPV3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071538" y="4000504"/>
            <a:ext cx="6643734" cy="85725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286380" y="5643578"/>
            <a:ext cx="1143008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8358214" cy="549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เด็กอายุ 0-1 ปี ได้รับวัคซีนทุกประเภทตามเกณฑ์ </a:t>
            </a:r>
            <a:br>
              <a:rPr lang="th-TH" dirty="0" smtClean="0"/>
            </a:br>
            <a:r>
              <a:rPr lang="en-US" dirty="0" smtClean="0"/>
              <a:t>MMR/BCG/DTP3-HB3/OPV3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714612" y="3143248"/>
            <a:ext cx="6000792" cy="371475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285852" y="2786058"/>
            <a:ext cx="714380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57158" y="6000768"/>
            <a:ext cx="1357322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2285984" y="1857364"/>
            <a:ext cx="2783134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rgbClr val="FF0000"/>
                </a:solidFill>
              </a:rPr>
              <a:t>ให้บริการตามปกติ</a:t>
            </a:r>
            <a:endParaRPr lang="th-TH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85860"/>
            <a:ext cx="6352261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1.เด็กอายุ 0-1 ปี ได้รับวัคซีนทุกประเภทตามเกณฑ์ </a:t>
            </a:r>
            <a:br>
              <a:rPr lang="th-TH" dirty="0" smtClean="0"/>
            </a:br>
            <a:r>
              <a:rPr lang="en-US" dirty="0" smtClean="0"/>
              <a:t>MMR/BCG/DTP3-HB3/OPV3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071802" y="3429000"/>
            <a:ext cx="5143536" cy="21431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000628" y="2643182"/>
            <a:ext cx="1143008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857356" y="5786454"/>
            <a:ext cx="785818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2285984" y="1857364"/>
            <a:ext cx="2832827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rgbClr val="FF0000"/>
                </a:solidFill>
              </a:rPr>
              <a:t>ลงความครอบคลุม</a:t>
            </a:r>
            <a:endParaRPr lang="th-TH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2.ร้อยละของเด็ก </a:t>
            </a:r>
            <a:r>
              <a:rPr lang="en-US" dirty="0" smtClean="0"/>
              <a:t>0-2 </a:t>
            </a:r>
            <a:r>
              <a:rPr lang="th-TH" dirty="0" smtClean="0"/>
              <a:t>ปี ได้รับวัคซีนทุกประเภทตามเกณฑ์ </a:t>
            </a:r>
            <a:br>
              <a:rPr lang="th-TH" dirty="0" smtClean="0"/>
            </a:br>
            <a:r>
              <a:rPr lang="en-US" dirty="0" smtClean="0"/>
              <a:t>DTP4/OPV4/JE2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1785918" y="3143248"/>
            <a:ext cx="5030544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rgbClr val="FF0000"/>
                </a:solidFill>
              </a:rPr>
              <a:t>เหมือน </a:t>
            </a:r>
            <a:r>
              <a:rPr lang="en-US" sz="4400" b="1" dirty="0" smtClean="0">
                <a:solidFill>
                  <a:srgbClr val="FF0000"/>
                </a:solidFill>
              </a:rPr>
              <a:t>0-1 </a:t>
            </a:r>
            <a:r>
              <a:rPr lang="th-TH" sz="4400" b="1" dirty="0" smtClean="0">
                <a:solidFill>
                  <a:srgbClr val="FF0000"/>
                </a:solidFill>
              </a:rPr>
              <a:t>ปี แต่ทำในบัญชี </a:t>
            </a:r>
            <a:r>
              <a:rPr lang="en-US" sz="4400" b="1" dirty="0" smtClean="0">
                <a:solidFill>
                  <a:srgbClr val="FF0000"/>
                </a:solidFill>
              </a:rPr>
              <a:t>4</a:t>
            </a:r>
            <a:endParaRPr lang="th-TH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4"/>
            <a:ext cx="6429438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r>
              <a:rPr lang="th-TH" b="1" dirty="0" smtClean="0"/>
              <a:t>3.เด็กอายุ 0-2 ปี มีส่วนสูงระดับดีและรูปร่างสมส่วน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643306" y="4714884"/>
            <a:ext cx="2428892" cy="57150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1142976" y="1214422"/>
            <a:ext cx="259941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ใช้ข้อมูลบัญชี 3 และ 4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7" y="3857628"/>
            <a:ext cx="371477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อายุ/ส่วนสูง </a:t>
            </a: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= (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ตามเกณฑ์ ค่อนข้างสูง สูง</a:t>
            </a: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24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5500702"/>
            <a:ext cx="371477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น้ำหนัก/ส่วนสูง </a:t>
            </a: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= (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สมส่วน</a:t>
            </a: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24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4"/>
            <a:ext cx="6429438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r>
              <a:rPr lang="th-TH" b="1" dirty="0" smtClean="0"/>
              <a:t>5</a:t>
            </a:r>
            <a:r>
              <a:rPr lang="th-TH" dirty="0" smtClean="0"/>
              <a:t>.เด็กอายุ 0-2 ปี ได้รับการ </a:t>
            </a:r>
            <a:r>
              <a:rPr lang="th-TH" dirty="0" smtClean="0">
                <a:solidFill>
                  <a:srgbClr val="FF0000"/>
                </a:solidFill>
              </a:rPr>
              <a:t>1. ตรวจพัฒนาการ 2.มีพัฒนาการตามวัย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571868" y="5429264"/>
            <a:ext cx="2571768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1142976" y="1214422"/>
            <a:ext cx="259941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ใช้ข้อมูลบัญชี 3 และ 4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4357694"/>
            <a:ext cx="3500461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ถ้ามีการลง ผ่านข้อ 1</a:t>
            </a:r>
          </a:p>
          <a:p>
            <a:pPr marL="457200" indent="-457200">
              <a:buAutoNum type="arabicPeriod"/>
            </a:pP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ถ้าระดับพัฒนาการ ปกติ ผ่านข้อ 2</a:t>
            </a:r>
            <a:endParaRPr lang="th-TH" sz="24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813963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r>
              <a:rPr lang="th-TH" b="1" dirty="0" smtClean="0"/>
              <a:t>6.เด็กอายุต่ำกว่า 3 ปี ได้รับการตรวจช่องปาก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00034" y="2714620"/>
            <a:ext cx="857256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500035" y="4786322"/>
            <a:ext cx="3500461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icd10tm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อยู่ในกลุ่ม</a:t>
            </a:r>
          </a:p>
          <a:p>
            <a:pPr marL="457200" indent="-457200"/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pl-PL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"2330010", "2330011", "2330012" ,"2330013", "2330015")</a:t>
            </a:r>
            <a:endParaRPr lang="th-TH" sz="24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pPr marL="457200" indent="-457200"/>
            <a:endParaRPr lang="th-TH" sz="24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286380" y="3286124"/>
            <a:ext cx="3071834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857620" y="4286256"/>
            <a:ext cx="4500594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8378362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r>
              <a:rPr lang="th-TH" b="1" dirty="0" smtClean="0"/>
              <a:t>7.ผู้ดูแลเด็กได้รับการฝึกทักษะในการแปรงฟัน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85720" y="2714620"/>
            <a:ext cx="1071570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500035" y="4786323"/>
            <a:ext cx="2643205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icd10tm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อยู่ในกลุ่ม</a:t>
            </a:r>
          </a:p>
          <a:p>
            <a:pPr marL="457200" indent="-457200"/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pl-PL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2338610,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2338620</a:t>
            </a:r>
            <a:r>
              <a:rPr lang="pl-PL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24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071802" y="3357562"/>
            <a:ext cx="4786346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143240" y="4429132"/>
            <a:ext cx="4643470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FF0000"/>
                </a:solidFill>
              </a:rPr>
              <a:t>1.แก้ตาราง </a:t>
            </a:r>
            <a:r>
              <a:rPr lang="en-US" dirty="0" smtClean="0">
                <a:solidFill>
                  <a:srgbClr val="FF0000"/>
                </a:solidFill>
              </a:rPr>
              <a:t>report506status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823364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285720" y="4071942"/>
            <a:ext cx="3571900" cy="221457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214546" y="2357430"/>
            <a:ext cx="2000264" cy="64294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3357554" y="3714752"/>
            <a:ext cx="289213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</a:rPr>
              <a:t>ใครเป็นแบบนี้บ้าง </a:t>
            </a:r>
            <a:r>
              <a:rPr lang="en-US" sz="4000" b="1" dirty="0" smtClean="0">
                <a:solidFill>
                  <a:srgbClr val="FF0000"/>
                </a:solidFill>
              </a:rPr>
              <a:t>?</a:t>
            </a:r>
            <a:endParaRPr lang="th-TH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66996"/>
            <a:ext cx="8358246" cy="595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r>
              <a:rPr lang="th-TH" b="1" dirty="0" smtClean="0"/>
              <a:t>8.เด็กอายุต่ำกว่า 3 ปีที่มีความเสี่ยงฟันผุได้รับฟลูออไรด์</a:t>
            </a:r>
            <a:r>
              <a:rPr lang="th-TH" b="1" dirty="0" err="1" smtClean="0"/>
              <a:t>วาร์</a:t>
            </a:r>
            <a:r>
              <a:rPr lang="th-TH" b="1" dirty="0" smtClean="0"/>
              <a:t>นิช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85720" y="2714620"/>
            <a:ext cx="1071570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285720" y="4786323"/>
            <a:ext cx="2643205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icd10tm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อยู่ในกลุ่ม</a:t>
            </a:r>
          </a:p>
          <a:p>
            <a:pPr marL="457200" indent="-457200"/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pl-PL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2377021,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2377020</a:t>
            </a:r>
            <a:r>
              <a:rPr lang="pl-PL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24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857488" y="3643314"/>
            <a:ext cx="4929222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071802" y="4572008"/>
            <a:ext cx="4643470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9.ร้อยละของเด็กปฐมวัยมีปัญหาฟันน้ำนมผุ (ลงจาก </a:t>
            </a:r>
            <a:r>
              <a:rPr lang="en-US" dirty="0" err="1" smtClean="0"/>
              <a:t>dentalcare</a:t>
            </a:r>
            <a:r>
              <a:rPr lang="th-TH" dirty="0" smtClean="0"/>
              <a:t>)</a:t>
            </a:r>
            <a:br>
              <a:rPr lang="th-TH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928670"/>
            <a:ext cx="586801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00504"/>
            <a:ext cx="871543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สี่เหลี่ยมผืนผ้า 5"/>
          <p:cNvSpPr/>
          <p:nvPr/>
        </p:nvSpPr>
        <p:spPr>
          <a:xfrm>
            <a:off x="3286116" y="3571876"/>
            <a:ext cx="3143272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929190" y="5643578"/>
            <a:ext cx="1143008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7286644" cy="494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เด็กอายุ 3-5 ปี ได้รับวัคซีนทุกประเภทตามเกณฑ์ </a:t>
            </a:r>
            <a:br>
              <a:rPr lang="th-TH" dirty="0" smtClean="0"/>
            </a:br>
            <a:r>
              <a:rPr lang="en-US" dirty="0" smtClean="0"/>
              <a:t>JE3/DTP5/OPV5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142976" y="3071810"/>
            <a:ext cx="2143140" cy="107157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28596" y="1928802"/>
            <a:ext cx="1143008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382" y="1428736"/>
            <a:ext cx="624248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เด็กอายุ 3-5 ปี ได้รับวัคซีนทุกประเภทตามเกณฑ์ </a:t>
            </a:r>
            <a:br>
              <a:rPr lang="th-TH" dirty="0" smtClean="0"/>
            </a:br>
            <a:r>
              <a:rPr lang="en-US" dirty="0" smtClean="0"/>
              <a:t>JE3/DTP5/OPV5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714612" y="3429000"/>
            <a:ext cx="4714908" cy="242889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285852" y="6072206"/>
            <a:ext cx="857256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เด็กอายุ 3-5 ปี ได้รับวัคซีนทุกประเภทตามเกณฑ์ </a:t>
            </a:r>
            <a:br>
              <a:rPr lang="th-TH" dirty="0" smtClean="0"/>
            </a:br>
            <a:r>
              <a:rPr lang="en-US" dirty="0" smtClean="0"/>
              <a:t>JE3/DTP5/OPV5</a:t>
            </a:r>
            <a:endParaRPr lang="th-T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4" y="1276230"/>
            <a:ext cx="8429652" cy="558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th-TH" b="1" dirty="0" smtClean="0"/>
              <a:t>เด็กอายุ 3-5 ปี มีส่วนสูงระดับดีและรูปร่างสมส่วน</a:t>
            </a:r>
            <a:endParaRPr lang="th-TH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6000787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714712" y="3929066"/>
            <a:ext cx="5429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Height_level</a:t>
            </a:r>
            <a:r>
              <a:rPr lang="en-US" dirty="0" smtClean="0"/>
              <a:t> =</a:t>
            </a:r>
            <a:r>
              <a:rPr lang="th-TH" dirty="0" smtClean="0"/>
              <a:t>สูงตามเกณฑ์ ค่อนข้าวสูง สูง</a:t>
            </a:r>
          </a:p>
          <a:p>
            <a:r>
              <a:rPr lang="en-US" dirty="0" err="1" smtClean="0"/>
              <a:t>Bmi_level</a:t>
            </a:r>
            <a:r>
              <a:rPr lang="en-US" dirty="0" smtClean="0"/>
              <a:t> = </a:t>
            </a:r>
            <a:r>
              <a:rPr lang="th-TH" dirty="0" smtClean="0"/>
              <a:t>สมส่วน 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357290" y="3929066"/>
            <a:ext cx="2071702" cy="50006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6608779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th-TH" b="1" dirty="0" smtClean="0"/>
              <a:t>เด็กอายุ 3-5 ปี ได้รับการตรวจพัฒนาการ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85918" y="4500570"/>
            <a:ext cx="2928958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6608779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th-TH" b="1" dirty="0" smtClean="0"/>
              <a:t>เด็กอายุ 3-5 ปี ที่มีพัฒนาการตามวัย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85918" y="4500570"/>
            <a:ext cx="2928958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KPI </a:t>
            </a:r>
            <a:r>
              <a:rPr lang="th-TH" sz="3200" dirty="0" smtClean="0"/>
              <a:t>กลุ่มวัยทำงาน</a:t>
            </a:r>
            <a:endParaRPr lang="th-TH" dirty="0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th-TH" dirty="0" smtClean="0"/>
              <a:t>อัตราป่วยด้วยโรคพิษจากสารกำจัดศัตรูพืช</a:t>
            </a:r>
          </a:p>
          <a:p>
            <a:pPr marL="457200" indent="-457200">
              <a:buFont typeface="+mj-lt"/>
              <a:buAutoNum type="arabicPeriod"/>
            </a:pPr>
            <a:r>
              <a:rPr lang="th-TH" dirty="0" smtClean="0"/>
              <a:t>สตรี </a:t>
            </a:r>
            <a:r>
              <a:rPr lang="en-US" dirty="0" smtClean="0"/>
              <a:t>30-70 </a:t>
            </a:r>
            <a:r>
              <a:rPr lang="th-TH" dirty="0" smtClean="0"/>
              <a:t>ปี มีการตรวจเต้านมด้วยตนเอง</a:t>
            </a:r>
          </a:p>
          <a:p>
            <a:pPr marL="457200" indent="-457200">
              <a:buFont typeface="+mj-lt"/>
              <a:buAutoNum type="arabicPeriod"/>
            </a:pPr>
            <a:r>
              <a:rPr lang="th-TH" dirty="0" smtClean="0"/>
              <a:t>สตรี </a:t>
            </a:r>
            <a:r>
              <a:rPr lang="en-US" dirty="0" smtClean="0"/>
              <a:t>30-60 </a:t>
            </a:r>
            <a:r>
              <a:rPr lang="th-TH" dirty="0" smtClean="0"/>
              <a:t>ปี ได้รับการตรวจคัดกรองมะเร็งปากมดลูก สะสมถึงปี </a:t>
            </a:r>
            <a:r>
              <a:rPr lang="en-US" dirty="0" smtClean="0"/>
              <a:t>2557</a:t>
            </a:r>
          </a:p>
          <a:p>
            <a:pPr marL="457200" indent="-457200">
              <a:buNone/>
            </a:pPr>
            <a:r>
              <a:rPr lang="en-US" b="1" dirty="0" smtClean="0"/>
              <a:t>5. </a:t>
            </a:r>
            <a:r>
              <a:rPr lang="th-TH" dirty="0" smtClean="0"/>
              <a:t>ประชาชนอายุ 15 ปีขึ้นไป ได้รับการคัดกรองเบาหวาน/ความคันโลหิตสูง</a:t>
            </a:r>
            <a:endParaRPr lang="en-US" dirty="0" smtClean="0"/>
          </a:p>
          <a:p>
            <a:pPr marL="457200" indent="-457200">
              <a:buNone/>
            </a:pPr>
            <a:r>
              <a:rPr lang="th-TH" dirty="0" smtClean="0"/>
              <a:t> </a:t>
            </a:r>
            <a:r>
              <a:rPr lang="th-TH" b="1" dirty="0" smtClean="0"/>
              <a:t>6</a:t>
            </a:r>
            <a:r>
              <a:rPr lang="th-TH" dirty="0" smtClean="0"/>
              <a:t>.ผู้ป่วยเบาหวาน/ความดันโลหิตสูงได้รับการคัดกรองภาวะแทรกซ้อนทางตา</a:t>
            </a:r>
          </a:p>
          <a:p>
            <a:pPr marL="457200" indent="-457200">
              <a:buAutoNum type="arabicPeriod" startAt="8"/>
            </a:pPr>
            <a:endParaRPr lang="th-TH" dirty="0" smtClean="0"/>
          </a:p>
          <a:p>
            <a:pPr marL="457200" indent="-457200">
              <a:buFont typeface="+mj-lt"/>
              <a:buAutoNum type="arabicPeriod"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</a:t>
            </a:r>
            <a:r>
              <a:rPr lang="th-TH" b="1" dirty="0" smtClean="0"/>
              <a:t>อัตราป่วยด้วยโรคพิษจากสาร</a:t>
            </a:r>
            <a:r>
              <a:rPr lang="th-TH" b="1" dirty="0" err="1" smtClean="0"/>
              <a:t>กำจัดศัตูร</a:t>
            </a:r>
            <a:r>
              <a:rPr lang="th-TH" b="1" dirty="0" smtClean="0"/>
              <a:t>พืช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813712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FF0000"/>
                </a:solidFill>
              </a:rPr>
              <a:t>1. แก้ตาราง </a:t>
            </a:r>
            <a:r>
              <a:rPr lang="en-US" dirty="0" smtClean="0">
                <a:solidFill>
                  <a:srgbClr val="FF0000"/>
                </a:solidFill>
              </a:rPr>
              <a:t>report506status 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072462" cy="503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สี่เหลี่ยมผืนผ้า 5"/>
          <p:cNvSpPr/>
          <p:nvPr/>
        </p:nvSpPr>
        <p:spPr>
          <a:xfrm>
            <a:off x="428596" y="3429000"/>
            <a:ext cx="3857652" cy="150019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3929058" y="3000372"/>
            <a:ext cx="225734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</a:rPr>
              <a:t>แก้ให้เป็นแบบนี้</a:t>
            </a:r>
            <a:endParaRPr lang="th-TH" sz="4000" b="1" dirty="0">
              <a:solidFill>
                <a:srgbClr val="FF0000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143504" y="1857364"/>
            <a:ext cx="857256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r>
              <a:rPr lang="en-US" dirty="0" smtClean="0"/>
              <a:t>2.</a:t>
            </a:r>
            <a:r>
              <a:rPr lang="th-TH" dirty="0" smtClean="0"/>
              <a:t>สตรี </a:t>
            </a:r>
            <a:r>
              <a:rPr lang="en-US" dirty="0" smtClean="0"/>
              <a:t>30-70 </a:t>
            </a:r>
            <a:r>
              <a:rPr lang="th-TH" dirty="0" smtClean="0"/>
              <a:t>ปี มีการตรวจเต้านม</a:t>
            </a:r>
            <a:r>
              <a:rPr lang="th-TH" dirty="0" smtClean="0">
                <a:solidFill>
                  <a:srgbClr val="FF0000"/>
                </a:solidFill>
              </a:rPr>
              <a:t>ด้วยตนเอง (ลงบัญชี </a:t>
            </a:r>
            <a:r>
              <a:rPr lang="en-US" dirty="0" smtClean="0">
                <a:solidFill>
                  <a:srgbClr val="FF0000"/>
                </a:solidFill>
              </a:rPr>
              <a:t>6</a:t>
            </a:r>
            <a:r>
              <a:rPr lang="th-TH" dirty="0" smtClean="0">
                <a:solidFill>
                  <a:srgbClr val="FF0000"/>
                </a:solidFill>
              </a:rPr>
              <a:t>)</a:t>
            </a:r>
            <a:endParaRPr lang="th-TH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7"/>
            <a:ext cx="8672878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285720" y="1285860"/>
            <a:ext cx="1714512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42910" y="3643314"/>
            <a:ext cx="1143008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143372" y="2285992"/>
            <a:ext cx="2000264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en-US" dirty="0" smtClean="0"/>
              <a:t>3.</a:t>
            </a:r>
            <a:r>
              <a:rPr lang="th-TH" dirty="0" smtClean="0"/>
              <a:t> สตรี </a:t>
            </a:r>
            <a:r>
              <a:rPr lang="en-US" dirty="0" smtClean="0"/>
              <a:t>30-60 </a:t>
            </a:r>
            <a:r>
              <a:rPr lang="th-TH" dirty="0" smtClean="0"/>
              <a:t>ปี ได้รับการตรวจคัดกรองมะเร็งปากมดลูก สะสมถึงปี </a:t>
            </a:r>
            <a:r>
              <a:rPr lang="en-US" dirty="0" smtClean="0"/>
              <a:t>2557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224" y="3571876"/>
            <a:ext cx="763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icd10 IN ("Z124") AND </a:t>
            </a:r>
            <a:r>
              <a:rPr lang="en-US" dirty="0" err="1" smtClean="0"/>
              <a:t>vstdate</a:t>
            </a:r>
            <a:r>
              <a:rPr lang="en-US" dirty="0" smtClean="0"/>
              <a:t> &gt;= 20090101;</a:t>
            </a:r>
            <a:endParaRPr lang="th-TH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071538" y="2143116"/>
            <a:ext cx="70407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ดึงจาก </a:t>
            </a:r>
            <a:r>
              <a:rPr lang="th-TH" dirty="0" err="1" smtClean="0">
                <a:solidFill>
                  <a:srgbClr val="FF0000"/>
                </a:solidFill>
              </a:rPr>
              <a:t>ผป.</a:t>
            </a:r>
            <a:r>
              <a:rPr lang="th-TH" dirty="0" smtClean="0">
                <a:solidFill>
                  <a:srgbClr val="FF0000"/>
                </a:solidFill>
              </a:rPr>
              <a:t>ที่มาแล้ว </a:t>
            </a:r>
            <a:r>
              <a:rPr lang="en-US" dirty="0" err="1" smtClean="0">
                <a:solidFill>
                  <a:srgbClr val="FF0000"/>
                </a:solidFill>
              </a:rPr>
              <a:t>diag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th-TH" dirty="0" smtClean="0">
                <a:solidFill>
                  <a:srgbClr val="FF0000"/>
                </a:solidFill>
              </a:rPr>
              <a:t>เป็น </a:t>
            </a:r>
            <a:r>
              <a:rPr lang="en-US" dirty="0" smtClean="0">
                <a:solidFill>
                  <a:srgbClr val="FF0000"/>
                </a:solidFill>
              </a:rPr>
              <a:t>Z124 </a:t>
            </a:r>
            <a:r>
              <a:rPr lang="th-TH" dirty="0" smtClean="0">
                <a:solidFill>
                  <a:srgbClr val="FF0000"/>
                </a:solidFill>
              </a:rPr>
              <a:t>ตั้งแต่ปี </a:t>
            </a:r>
            <a:r>
              <a:rPr lang="en-US" dirty="0" smtClean="0">
                <a:solidFill>
                  <a:srgbClr val="FF0000"/>
                </a:solidFill>
              </a:rPr>
              <a:t>2552 </a:t>
            </a:r>
            <a:r>
              <a:rPr lang="th-TH" dirty="0" smtClean="0">
                <a:solidFill>
                  <a:srgbClr val="FF0000"/>
                </a:solidFill>
              </a:rPr>
              <a:t>จนถึงปัจจุบัน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รวมกับที่ส่งโปรแกรม </a:t>
            </a:r>
            <a:r>
              <a:rPr lang="en-US" dirty="0" smtClean="0">
                <a:solidFill>
                  <a:srgbClr val="FF0000"/>
                </a:solidFill>
              </a:rPr>
              <a:t>pap </a:t>
            </a:r>
            <a:r>
              <a:rPr lang="en-US" dirty="0" err="1" smtClean="0">
                <a:solidFill>
                  <a:srgbClr val="FF0000"/>
                </a:solidFill>
              </a:rPr>
              <a:t>reg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5.</a:t>
            </a:r>
            <a:r>
              <a:rPr lang="th-TH" b="1" dirty="0" smtClean="0"/>
              <a:t>ประชาชนอายุ </a:t>
            </a:r>
            <a:r>
              <a:rPr lang="en-US" b="1" dirty="0" smtClean="0"/>
              <a:t>15 </a:t>
            </a:r>
            <a:r>
              <a:rPr lang="th-TH" b="1" dirty="0" smtClean="0"/>
              <a:t> ปีขึ้นไปได้รับการคัดกรองเบาหวาน</a:t>
            </a:r>
            <a:br>
              <a:rPr lang="th-TH" b="1" dirty="0" smtClean="0"/>
            </a:br>
            <a:r>
              <a:rPr lang="th-TH" b="1" dirty="0" smtClean="0"/>
              <a:t>แบ่งเป็น </a:t>
            </a:r>
            <a:r>
              <a:rPr lang="en-US" b="1" dirty="0" smtClean="0">
                <a:solidFill>
                  <a:srgbClr val="FF0000"/>
                </a:solidFill>
              </a:rPr>
              <a:t>15-34 / 35-59 </a:t>
            </a:r>
            <a:r>
              <a:rPr lang="th-TH" b="1" dirty="0" smtClean="0"/>
              <a:t>คัดกรองเบาหวาน</a:t>
            </a:r>
            <a:r>
              <a:rPr lang="en-US" b="1" dirty="0" smtClean="0"/>
              <a:t>/</a:t>
            </a:r>
            <a:r>
              <a:rPr lang="th-TH" b="1" dirty="0" smtClean="0"/>
              <a:t>ความดัน</a:t>
            </a: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6433875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2000232" y="3786190"/>
            <a:ext cx="3429024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48" y="357190"/>
            <a:ext cx="8675994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285720" y="1500174"/>
            <a:ext cx="1928826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214546" y="6143644"/>
            <a:ext cx="1357322" cy="50006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157293"/>
            <a:ext cx="9072636" cy="555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2071670" y="6215082"/>
            <a:ext cx="1214446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071538" y="4429132"/>
            <a:ext cx="1643074" cy="64294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2928927" y="3857628"/>
            <a:ext cx="185738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ผลประเมินไม่ว่าง</a:t>
            </a:r>
            <a:endParaRPr lang="th-TH" sz="24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6143644"/>
            <a:ext cx="242889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th-TH" sz="2400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ต้องติ๊ก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active person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ด้วย</a:t>
            </a:r>
            <a:endParaRPr lang="th-TH" sz="24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1143000"/>
          </a:xfrm>
        </p:spPr>
        <p:txBody>
          <a:bodyPr/>
          <a:lstStyle/>
          <a:p>
            <a:r>
              <a:rPr lang="th-TH" dirty="0" smtClean="0"/>
              <a:t> </a:t>
            </a:r>
            <a:r>
              <a:rPr lang="en-US" dirty="0" smtClean="0"/>
              <a:t>1.</a:t>
            </a:r>
            <a:r>
              <a:rPr lang="th-TH" dirty="0" smtClean="0"/>
              <a:t>ผู้ป่วยทะเบียนเบาหวานได้รับการคัดกรองภาวะแทรกซ้อนทางตา</a:t>
            </a:r>
            <a:br>
              <a:rPr lang="th-TH" dirty="0" smtClean="0"/>
            </a:br>
            <a:r>
              <a:rPr lang="th-TH" dirty="0" smtClean="0"/>
              <a:t> </a:t>
            </a:r>
            <a:r>
              <a:rPr lang="en-US" dirty="0" smtClean="0"/>
              <a:t>2.</a:t>
            </a:r>
            <a:r>
              <a:rPr lang="th-TH" dirty="0" smtClean="0"/>
              <a:t>ผู้ป่วยทะเบียนความดันโลหิตสูงได้รับการคัดกรองภาวะแทรกซ้อนทางตา</a:t>
            </a:r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8858312" cy="543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4214810" y="3286124"/>
            <a:ext cx="1785950" cy="50006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4786314" y="1571612"/>
            <a:ext cx="307183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ต้องคัดกรองทะเบียนเดียวพอจ้า</a:t>
            </a:r>
            <a:endParaRPr lang="th-TH" sz="24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8-1.</a:t>
            </a:r>
            <a:r>
              <a:rPr lang="th-TH" b="1" dirty="0" smtClean="0"/>
              <a:t>ผู้ป่วยเบาหวานได้รับการตรวจ</a:t>
            </a:r>
            <a:r>
              <a:rPr lang="th-TH" b="1" dirty="0" err="1" smtClean="0"/>
              <a:t>ระดับนํ้า</a:t>
            </a:r>
            <a:r>
              <a:rPr lang="th-TH" b="1" dirty="0" smtClean="0"/>
              <a:t>ตาลในเลือด (</a:t>
            </a:r>
            <a:r>
              <a:rPr lang="en-US" b="1" dirty="0" smtClean="0"/>
              <a:t>hba1c)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7429520" cy="516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3643306" y="3071810"/>
            <a:ext cx="785818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6" y="928670"/>
            <a:ext cx="8929718" cy="562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3143240" y="5572140"/>
            <a:ext cx="5500726" cy="57150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8-2.</a:t>
            </a:r>
            <a:r>
              <a:rPr lang="th-TH" b="1" dirty="0" smtClean="0"/>
              <a:t>ผู้ป่วยเบาหวานที่ควบคุม</a:t>
            </a:r>
            <a:r>
              <a:rPr lang="th-TH" b="1" dirty="0" err="1" smtClean="0"/>
              <a:t>ระดับนํ้า</a:t>
            </a:r>
            <a:r>
              <a:rPr lang="th-TH" b="1" dirty="0" smtClean="0"/>
              <a:t>ตาลในเลือดได้ดี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hba1c </a:t>
            </a:r>
            <a:r>
              <a:rPr lang="th-TH" dirty="0" smtClean="0">
                <a:solidFill>
                  <a:srgbClr val="FF0000"/>
                </a:solidFill>
              </a:rPr>
              <a:t>ครั้งสุดท้าย </a:t>
            </a:r>
            <a:r>
              <a:rPr lang="en-US" dirty="0" smtClean="0">
                <a:solidFill>
                  <a:srgbClr val="FF0000"/>
                </a:solidFill>
              </a:rPr>
              <a:t>&lt; 7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816915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9.</a:t>
            </a:r>
            <a:r>
              <a:rPr lang="th-TH" b="1" dirty="0" smtClean="0"/>
              <a:t>ผู้ป่วยความดันโลหิตสูงทีควบคุมความดันโลหิตได้ดี</a:t>
            </a: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857256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57224" y="4000504"/>
            <a:ext cx="6202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/>
              <a:t>ดึงจาก การลง </a:t>
            </a:r>
            <a:r>
              <a:rPr lang="en-US" sz="4000" b="1" dirty="0" smtClean="0"/>
              <a:t>bps/bpd 3 </a:t>
            </a:r>
            <a:r>
              <a:rPr lang="th-TH" sz="4000" b="1" dirty="0" smtClean="0"/>
              <a:t>ครั้งสุดท้าย</a:t>
            </a:r>
            <a:endParaRPr lang="th-TH" sz="4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5"/>
            <a:ext cx="7358114" cy="531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FF0000"/>
                </a:solidFill>
              </a:rPr>
              <a:t>2. แก้ตาราง </a:t>
            </a:r>
            <a:r>
              <a:rPr lang="en-US" dirty="0" err="1" smtClean="0">
                <a:solidFill>
                  <a:srgbClr val="FF0000"/>
                </a:solidFill>
              </a:rPr>
              <a:t>surveil_member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000496" y="3214686"/>
            <a:ext cx="857256" cy="257176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5143504" y="2500306"/>
            <a:ext cx="338265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th-TH" sz="4000" b="1" dirty="0" smtClean="0">
                <a:solidFill>
                  <a:srgbClr val="FF0000"/>
                </a:solidFill>
              </a:rPr>
              <a:t>แก้ 1 เดิมให้เป็น 5</a:t>
            </a:r>
          </a:p>
          <a:p>
            <a:pPr marL="742950" indent="-742950">
              <a:buAutoNum type="arabicPeriod"/>
            </a:pPr>
            <a:r>
              <a:rPr lang="th-TH" sz="4000" b="1" dirty="0" smtClean="0">
                <a:solidFill>
                  <a:srgbClr val="FF0000"/>
                </a:solidFill>
              </a:rPr>
              <a:t>อื่นๆ ให้ -1</a:t>
            </a:r>
            <a:endParaRPr lang="th-TH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10.1-3</a:t>
            </a:r>
            <a:r>
              <a:rPr lang="th-TH" b="1" dirty="0" smtClean="0"/>
              <a:t>ผู้ป่วยเบาหวานที่มีภาวะแทรกซ้อนทางตา ได้รับการดูแลรักษา/ส่งต่อส่งต่อ</a:t>
            </a:r>
            <a:endParaRPr lang="th-TH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90" y="1571612"/>
            <a:ext cx="7058044" cy="507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สี่เหลี่ยมผืนผ้า 5"/>
          <p:cNvSpPr/>
          <p:nvPr/>
        </p:nvSpPr>
        <p:spPr>
          <a:xfrm>
            <a:off x="1785918" y="2928934"/>
            <a:ext cx="3500462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2143108" y="928670"/>
            <a:ext cx="2039341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h-TH" sz="5400" b="1" dirty="0" smtClean="0">
                <a:solidFill>
                  <a:srgbClr val="FF0000"/>
                </a:solidFill>
              </a:rPr>
              <a:t>ตา เท้า ไต</a:t>
            </a:r>
            <a:endParaRPr lang="th-TH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654032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/>
              <a:t>10.4-5</a:t>
            </a:r>
            <a:r>
              <a:rPr lang="th-TH" b="1" dirty="0" smtClean="0"/>
              <a:t>ผู้ป่วยความดันที่มีภาวะแทรกซ้อนทางตา ไต ได้รับการดูแลรักษา/ส่งต่อส่งต่อ</a:t>
            </a:r>
            <a:endParaRPr lang="th-TH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90" y="1571612"/>
            <a:ext cx="7058044" cy="507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สี่เหลี่ยมผืนผ้า 5"/>
          <p:cNvSpPr/>
          <p:nvPr/>
        </p:nvSpPr>
        <p:spPr>
          <a:xfrm>
            <a:off x="1785918" y="2928934"/>
            <a:ext cx="3500462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2786050" y="1000108"/>
            <a:ext cx="1271502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h-TH" sz="5400" b="1" dirty="0" smtClean="0">
                <a:solidFill>
                  <a:srgbClr val="FF0000"/>
                </a:solidFill>
              </a:rPr>
              <a:t>ตา ไต</a:t>
            </a:r>
            <a:endParaRPr lang="th-TH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11.</a:t>
            </a:r>
            <a:r>
              <a:rPr lang="th-TH" b="1" dirty="0" smtClean="0"/>
              <a:t>ร้อยละของผู้ป่วยเบาหวานรายใหม่จากกลุ่มเสี่ยงสูงในปีที่ผ่านมา</a:t>
            </a:r>
            <a:endParaRPr lang="th-TH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798885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สี่เหลี่ยมผืนผ้า 5"/>
          <p:cNvSpPr/>
          <p:nvPr/>
        </p:nvSpPr>
        <p:spPr>
          <a:xfrm>
            <a:off x="6215074" y="3000372"/>
            <a:ext cx="928694" cy="264320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834309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สี่เหลี่ยมผืนผ้า 5"/>
          <p:cNvSpPr/>
          <p:nvPr/>
        </p:nvSpPr>
        <p:spPr>
          <a:xfrm>
            <a:off x="214282" y="1428736"/>
            <a:ext cx="1143008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715140" y="4214818"/>
            <a:ext cx="1785950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12.</a:t>
            </a:r>
            <a:r>
              <a:rPr lang="th-TH" b="1" dirty="0" smtClean="0"/>
              <a:t>กลุ่มเสี่ยงโรคความดันโลหิตสูงป่วยเป็นโรคความดันโลหิตสูงรายใหม่</a:t>
            </a:r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79279"/>
            <a:ext cx="8572560" cy="540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7072330" y="3000372"/>
            <a:ext cx="928694" cy="300039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80" y="785794"/>
            <a:ext cx="864849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214282" y="1714488"/>
            <a:ext cx="928694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929454" y="4000504"/>
            <a:ext cx="1785950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16.</a:t>
            </a:r>
            <a:r>
              <a:rPr lang="th-TH" b="1" dirty="0" smtClean="0"/>
              <a:t>อัตราป่วยด้วยมะเร็งตับลดลง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icd10 BETWEEN "C22" AND "C2249" OR icd10 IN ("C227","C229","C787")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17.</a:t>
            </a:r>
            <a:r>
              <a:rPr lang="th-TH" b="1" dirty="0" smtClean="0"/>
              <a:t>อัตราป่วยด้วยมะเร็งปอดลดลง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( icd10 BETWEEN "C34" AND "C3439" OR icd10 BETWEEN "C348" AND "C3499" OR icd10 IN ("C780") )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72547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20.</a:t>
            </a:r>
            <a:r>
              <a:rPr lang="th-TH" b="1" dirty="0" smtClean="0"/>
              <a:t>หญิงวัยเจริญพันธุ์ที่อยู่กินกับสามี ได้รับบริการวางแผนครอบครัวทุกประเภท</a:t>
            </a:r>
            <a:endParaRPr lang="th-T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6853257" cy="564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1857356" y="2143116"/>
            <a:ext cx="1571636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290"/>
            <a:ext cx="71438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สี่เหลี่ยมผืนผ้า 10"/>
          <p:cNvSpPr/>
          <p:nvPr/>
        </p:nvSpPr>
        <p:spPr>
          <a:xfrm>
            <a:off x="4000496" y="2357430"/>
            <a:ext cx="2357454" cy="192882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1643042" y="4786322"/>
            <a:ext cx="5652509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h-TH" sz="5400" b="1" dirty="0" smtClean="0">
                <a:solidFill>
                  <a:srgbClr val="FF0000"/>
                </a:solidFill>
              </a:rPr>
              <a:t>ทุกข้อยกเว้น “ไม่ได้คุมกำเนิด”</a:t>
            </a:r>
          </a:p>
          <a:p>
            <a:r>
              <a:rPr lang="th-TH" sz="5400" b="1" dirty="0" smtClean="0">
                <a:solidFill>
                  <a:srgbClr val="FF0000"/>
                </a:solidFill>
              </a:rPr>
              <a:t>และไม่เป็นค่าว่าง</a:t>
            </a:r>
            <a:endParaRPr lang="th-TH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4377176"/>
            <a:ext cx="544411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Angsana New" pitchFamily="18" charset="-34"/>
                <a:cs typeface="Angsana New" pitchFamily="18" charset="-34"/>
              </a:rPr>
              <a:t>update </a:t>
            </a:r>
            <a:r>
              <a:rPr lang="en-US" sz="6600" dirty="0" err="1" smtClean="0">
                <a:latin typeface="Angsana New" pitchFamily="18" charset="-34"/>
                <a:cs typeface="Angsana New" pitchFamily="18" charset="-34"/>
              </a:rPr>
              <a:t>surveil_member</a:t>
            </a:r>
            <a:endParaRPr lang="en-US" sz="6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6600" dirty="0" smtClean="0">
                <a:latin typeface="Angsana New" pitchFamily="18" charset="-34"/>
                <a:cs typeface="Angsana New" pitchFamily="18" charset="-34"/>
              </a:rPr>
              <a:t>set </a:t>
            </a:r>
            <a:r>
              <a:rPr lang="en-US" sz="6600" dirty="0" err="1" smtClean="0">
                <a:latin typeface="Angsana New" pitchFamily="18" charset="-34"/>
                <a:cs typeface="Angsana New" pitchFamily="18" charset="-34"/>
              </a:rPr>
              <a:t>ptstat</a:t>
            </a:r>
            <a:r>
              <a:rPr lang="en-US" sz="6600" dirty="0" smtClean="0">
                <a:latin typeface="Angsana New" pitchFamily="18" charset="-34"/>
                <a:cs typeface="Angsana New" pitchFamily="18" charset="-34"/>
              </a:rPr>
              <a:t> = ptstat-1</a:t>
            </a:r>
            <a:endParaRPr lang="th-TH" sz="6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1643050"/>
            <a:ext cx="6286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ngsana New" pitchFamily="18" charset="-34"/>
                <a:cs typeface="Angsana New" pitchFamily="18" charset="-34"/>
              </a:rPr>
              <a:t>update </a:t>
            </a:r>
            <a:r>
              <a:rPr lang="en-US" sz="6000" dirty="0" err="1" smtClean="0">
                <a:latin typeface="Angsana New" pitchFamily="18" charset="-34"/>
                <a:cs typeface="Angsana New" pitchFamily="18" charset="-34"/>
              </a:rPr>
              <a:t>surveil_member</a:t>
            </a:r>
            <a:endParaRPr lang="en-US" sz="60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6000" dirty="0" smtClean="0">
                <a:latin typeface="Angsana New" pitchFamily="18" charset="-34"/>
                <a:cs typeface="Angsana New" pitchFamily="18" charset="-34"/>
              </a:rPr>
              <a:t>set </a:t>
            </a:r>
            <a:r>
              <a:rPr lang="en-US" sz="6000" dirty="0" err="1" smtClean="0">
                <a:latin typeface="Angsana New" pitchFamily="18" charset="-34"/>
                <a:cs typeface="Angsana New" pitchFamily="18" charset="-34"/>
              </a:rPr>
              <a:t>ptstat</a:t>
            </a:r>
            <a:r>
              <a:rPr lang="en-US" sz="6000" dirty="0" smtClean="0">
                <a:latin typeface="Angsana New" pitchFamily="18" charset="-34"/>
                <a:cs typeface="Angsana New" pitchFamily="18" charset="-34"/>
              </a:rPr>
              <a:t> = 5</a:t>
            </a:r>
          </a:p>
          <a:p>
            <a:r>
              <a:rPr lang="en-US" sz="6000" dirty="0" smtClean="0">
                <a:latin typeface="Angsana New" pitchFamily="18" charset="-34"/>
                <a:cs typeface="Angsana New" pitchFamily="18" charset="-34"/>
              </a:rPr>
              <a:t>where </a:t>
            </a:r>
            <a:r>
              <a:rPr lang="en-US" sz="6000" dirty="0" err="1" smtClean="0">
                <a:latin typeface="Angsana New" pitchFamily="18" charset="-34"/>
                <a:cs typeface="Angsana New" pitchFamily="18" charset="-34"/>
              </a:rPr>
              <a:t>ptstat</a:t>
            </a:r>
            <a:r>
              <a:rPr lang="en-US" sz="6000" dirty="0" smtClean="0">
                <a:latin typeface="Angsana New" pitchFamily="18" charset="-34"/>
                <a:cs typeface="Angsana New" pitchFamily="18" charset="-34"/>
              </a:rPr>
              <a:t> = 1</a:t>
            </a:r>
            <a:endParaRPr lang="th-TH" sz="6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428868"/>
            <a:ext cx="710451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1.</a:t>
            </a:r>
            <a:endParaRPr lang="th-TH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4643446"/>
            <a:ext cx="710451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2.</a:t>
            </a:r>
            <a:endParaRPr lang="th-TH" sz="4800" b="1" dirty="0">
              <a:solidFill>
                <a:srgbClr val="FF0000"/>
              </a:solidFill>
            </a:endParaRPr>
          </a:p>
        </p:txBody>
      </p:sp>
      <p:sp>
        <p:nvSpPr>
          <p:cNvPr id="9" name="ชื่อเรื่อง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214282" y="4429132"/>
            <a:ext cx="8429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21.</a:t>
            </a:r>
            <a:r>
              <a:rPr lang="th-TH" b="1" dirty="0" smtClean="0"/>
              <a:t>ผู้ป่วยโรคซึมเศร้าเข้าถึงบริการ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( dx.icd10 LIKE "F32%" OR dx.icd10 LIKE "F33%" OR dx.icd10 LIKE "F34%" OR dx.icd10 LIKE "F38%" )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71736" y="164305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th-TH" sz="7200" dirty="0" smtClean="0"/>
              <a:t>การลงข้อมูล </a:t>
            </a:r>
            <a:r>
              <a:rPr lang="en-US" sz="7200" dirty="0" smtClean="0"/>
              <a:t>MIS</a:t>
            </a:r>
            <a:endParaRPr lang="th-TH" sz="720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571736" y="3522172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th-TH" sz="5400" dirty="0" smtClean="0"/>
              <a:t>กลุ่มผู้สูงอายุและผู้พิการ</a:t>
            </a:r>
            <a:endParaRPr lang="th-TH" sz="54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642918"/>
            <a:ext cx="564360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th-TH" b="1" dirty="0" smtClean="0"/>
              <a:t>ข้อ </a:t>
            </a:r>
            <a:r>
              <a:rPr lang="en-US" b="1" dirty="0" smtClean="0"/>
              <a:t>2-3 </a:t>
            </a:r>
            <a:r>
              <a:rPr lang="th-TH" b="1" dirty="0" smtClean="0"/>
              <a:t>ประชาชนอายุ 60 ปีขึ้นไปได้รับการคัดกรองเบาหวาน</a:t>
            </a:r>
            <a:r>
              <a:rPr lang="en-US" b="1" dirty="0" smtClean="0"/>
              <a:t> / </a:t>
            </a:r>
            <a:r>
              <a:rPr lang="th-TH" b="1" dirty="0" smtClean="0"/>
              <a:t>ความดัน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228731"/>
            <a:ext cx="9072636" cy="555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2071670" y="6286520"/>
            <a:ext cx="1214446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071538" y="4500570"/>
            <a:ext cx="1643074" cy="64294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2928927" y="3929066"/>
            <a:ext cx="185738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ผลประเมินไม่ว่าง</a:t>
            </a:r>
            <a:endParaRPr lang="th-TH" sz="24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6215082"/>
            <a:ext cx="242889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th-TH" sz="2400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ต้องติ๊ก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active person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ด้วย</a:t>
            </a:r>
            <a:endParaRPr lang="th-TH" sz="24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5.</a:t>
            </a:r>
            <a:r>
              <a:rPr lang="th-TH" b="1" dirty="0" smtClean="0"/>
              <a:t>การเข้าถึงบริการโรคซึมเศร้าในกลุ่มผู้สูงอายุ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( dx.icd10 LIKE "F32%" OR dx.icd10 LIKE "F33%" OR dx.icd10 LIKE "F34%" OR dx.icd10 LIKE "F38%" )</a:t>
            </a:r>
            <a:endParaRPr lang="th-TH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th-TH" b="1" dirty="0" smtClean="0"/>
              <a:t>คนพิการได้รับการฟื้นฟู</a:t>
            </a:r>
            <a:endParaRPr lang="th-TH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40" y="888912"/>
            <a:ext cx="6850856" cy="589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857224" y="4929198"/>
            <a:ext cx="1000132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714876" y="4572008"/>
            <a:ext cx="1000132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786314" y="5857892"/>
            <a:ext cx="1357322" cy="100010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71736" y="164305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th-TH" sz="7200" dirty="0" smtClean="0"/>
              <a:t>การลงข้อมูล </a:t>
            </a:r>
            <a:r>
              <a:rPr lang="en-US" sz="7200" dirty="0" smtClean="0"/>
              <a:t>MIS</a:t>
            </a:r>
            <a:endParaRPr lang="th-TH" sz="720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571736" y="3522172"/>
            <a:ext cx="6172200" cy="1371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h-TH" sz="5400" dirty="0" smtClean="0"/>
              <a:t>กลุ่มคุณภาพระบบการแพทย์และระบบการให้บริการ</a:t>
            </a:r>
            <a:endParaRPr lang="th-TH" sz="540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ผู้ป่วยโรคกล้ามเนื้อหัวใจขาดเลือดเฉียบพลัน(</a:t>
            </a:r>
            <a:r>
              <a:rPr lang="en-US" b="1" dirty="0" smtClean="0"/>
              <a:t>STEMI)</a:t>
            </a:r>
            <a:r>
              <a:rPr lang="th-TH" b="1" dirty="0" smtClean="0"/>
              <a:t>ได้รับยาละลายลิ่มเลือดและ/หรือยาขยายหลอดเลือดหัวใจ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>
                <a:solidFill>
                  <a:srgbClr val="FF0000"/>
                </a:solidFill>
              </a:rPr>
              <a:t>เป้าหมาย</a:t>
            </a:r>
          </a:p>
          <a:p>
            <a:r>
              <a:rPr lang="th-TH" dirty="0" smtClean="0"/>
              <a:t>ผู้ป่วยนอก,ผู้ป่วยใน รหัส </a:t>
            </a:r>
            <a:r>
              <a:rPr lang="en-US" dirty="0" smtClean="0"/>
              <a:t>ICD 10-WHO = I21.0 - I21.3 </a:t>
            </a:r>
            <a:r>
              <a:rPr lang="th-TH" dirty="0" smtClean="0"/>
              <a:t>ทั้งหมด</a:t>
            </a:r>
          </a:p>
          <a:p>
            <a:pPr>
              <a:buNone/>
            </a:pPr>
            <a:endParaRPr lang="th-TH" dirty="0" smtClean="0"/>
          </a:p>
          <a:p>
            <a:pPr>
              <a:buNone/>
            </a:pPr>
            <a:r>
              <a:rPr lang="th-TH" dirty="0" smtClean="0">
                <a:solidFill>
                  <a:srgbClr val="FF0000"/>
                </a:solidFill>
              </a:rPr>
              <a:t>ผลงาน </a:t>
            </a:r>
            <a:r>
              <a:rPr lang="th-TH" dirty="0" smtClean="0"/>
              <a:t>ได้รับยาละลายลิ่มเลือด </a:t>
            </a:r>
          </a:p>
          <a:p>
            <a:pPr>
              <a:buNone/>
            </a:pPr>
            <a:r>
              <a:rPr lang="en-US" dirty="0" smtClean="0"/>
              <a:t>99.10 (Thrombolytic agent) </a:t>
            </a:r>
            <a:br>
              <a:rPr lang="en-US" dirty="0" smtClean="0"/>
            </a:br>
            <a:r>
              <a:rPr lang="th-TH" dirty="0" smtClean="0"/>
              <a:t>หรือ/และ 37.68 (</a:t>
            </a:r>
            <a:r>
              <a:rPr lang="en-US" dirty="0" smtClean="0"/>
              <a:t>PPCI) </a:t>
            </a:r>
            <a:endParaRPr lang="th-TH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อัตราการเข้ารับรักษาตัวในโรงพยาบาลด้วยโรค </a:t>
            </a:r>
            <a:r>
              <a:rPr lang="en-US" b="1" dirty="0" smtClean="0"/>
              <a:t>COPD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Diag</a:t>
            </a:r>
            <a:r>
              <a:rPr lang="en-US" dirty="0" smtClean="0"/>
              <a:t> </a:t>
            </a:r>
            <a:r>
              <a:rPr lang="th-TH" dirty="0" smtClean="0"/>
              <a:t>ผู้ป่วยใน เรียงตามอำเภอ</a:t>
            </a:r>
            <a:endParaRPr lang="en-US" dirty="0" smtClean="0"/>
          </a:p>
          <a:p>
            <a:r>
              <a:rPr lang="en-US" dirty="0" err="1" smtClean="0"/>
              <a:t>PDx</a:t>
            </a:r>
            <a:r>
              <a:rPr lang="en-US" dirty="0" smtClean="0"/>
              <a:t> = J44 </a:t>
            </a:r>
            <a:endParaRPr lang="th-TH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สัดส่วนของจำนวนผู้ป่วยนอกเบาหวานทีไปรับการรักษาที่ </a:t>
            </a:r>
            <a:r>
              <a:rPr lang="th-TH" b="1" dirty="0" err="1" smtClean="0"/>
              <a:t>ศสม.</a:t>
            </a:r>
            <a:r>
              <a:rPr lang="th-TH" b="1" dirty="0" smtClean="0"/>
              <a:t>/รพ.สต.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 smtClean="0"/>
              <a:t>ดึงจากทะเบียนเบาหวานในโรงพยาบาล</a:t>
            </a:r>
          </a:p>
          <a:p>
            <a:r>
              <a:rPr lang="th-TH" b="1" dirty="0" smtClean="0"/>
              <a:t>ผลงานคนในพื้นที่รับผิดชอบ </a:t>
            </a:r>
            <a:r>
              <a:rPr lang="en-US" b="1" dirty="0" err="1" smtClean="0"/>
              <a:t>diag</a:t>
            </a:r>
            <a:r>
              <a:rPr lang="en-US" b="1" dirty="0" smtClean="0"/>
              <a:t> </a:t>
            </a:r>
            <a:r>
              <a:rPr lang="en-US" dirty="0" smtClean="0"/>
              <a:t>ICD 10</a:t>
            </a:r>
            <a:r>
              <a:rPr lang="en-US" b="1" dirty="0" smtClean="0">
                <a:solidFill>
                  <a:srgbClr val="FF0000"/>
                </a:solidFill>
              </a:rPr>
              <a:t> E10-E1499</a:t>
            </a:r>
            <a:endParaRPr lang="th-TH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แก้ </a:t>
            </a:r>
            <a:r>
              <a:rPr lang="en-US" dirty="0" err="1" smtClean="0"/>
              <a:t>person_anc_preg_week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444" y="1857364"/>
            <a:ext cx="872483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สัดส่วนของจำนวนผู้ป่วยนอก ความดันโลหิตสูงทีไปรับการ รักษาที่ </a:t>
            </a:r>
            <a:r>
              <a:rPr lang="th-TH" b="1" dirty="0" err="1" smtClean="0"/>
              <a:t>ศสม.</a:t>
            </a:r>
            <a:r>
              <a:rPr lang="th-TH" b="1" dirty="0" smtClean="0"/>
              <a:t>/รพ.สต.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 smtClean="0"/>
              <a:t>ดึงจากทะเบียนความดันในโรงพยาบาล</a:t>
            </a:r>
          </a:p>
          <a:p>
            <a:r>
              <a:rPr lang="th-TH" b="1" dirty="0" smtClean="0"/>
              <a:t>ผลงานคนในพื้นที่รับผิดชอบ </a:t>
            </a:r>
            <a:r>
              <a:rPr lang="en-US" b="1" dirty="0" err="1" smtClean="0"/>
              <a:t>diag</a:t>
            </a:r>
            <a:r>
              <a:rPr lang="en-US" b="1" dirty="0" smtClean="0"/>
              <a:t> </a:t>
            </a:r>
            <a:r>
              <a:rPr lang="en-US" dirty="0" smtClean="0"/>
              <a:t>ICD 10</a:t>
            </a:r>
            <a:r>
              <a:rPr lang="en-US" dirty="0" smtClean="0">
                <a:solidFill>
                  <a:srgbClr val="FF0000"/>
                </a:solidFill>
              </a:rPr>
              <a:t>  I10 </a:t>
            </a:r>
            <a:endParaRPr lang="th-TH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สัดส่วนของจำนวนผู้ป่วยนอกเบาหวานทีไปรับการรักษาที่ </a:t>
            </a:r>
            <a:r>
              <a:rPr lang="th-TH" b="1" dirty="0" err="1" smtClean="0"/>
              <a:t>ศสม.</a:t>
            </a:r>
            <a:r>
              <a:rPr lang="th-TH" b="1" dirty="0" smtClean="0"/>
              <a:t>/รพ.สต. หรือ หน่วยบริการปฐมภูมิอื่นๆ ในอำเภอ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 smtClean="0"/>
              <a:t>ดึงจากทะเบียนเบาหวานในโรงพยาบาล</a:t>
            </a:r>
          </a:p>
          <a:p>
            <a:r>
              <a:rPr lang="th-TH" b="1" dirty="0" smtClean="0"/>
              <a:t>ผลงานการไปรับบริการที่อื่นในอำเภอ </a:t>
            </a:r>
            <a:r>
              <a:rPr lang="en-US" b="1" dirty="0" err="1" smtClean="0"/>
              <a:t>diag</a:t>
            </a:r>
            <a:r>
              <a:rPr lang="en-US" b="1" dirty="0" smtClean="0"/>
              <a:t> </a:t>
            </a:r>
            <a:r>
              <a:rPr lang="en-US" dirty="0" smtClean="0"/>
              <a:t>ICD 10</a:t>
            </a:r>
            <a:r>
              <a:rPr lang="en-US" b="1" dirty="0" smtClean="0">
                <a:solidFill>
                  <a:srgbClr val="FF0000"/>
                </a:solidFill>
              </a:rPr>
              <a:t> E10-E1499</a:t>
            </a:r>
            <a:endParaRPr lang="th-TH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สัดส่วนของจำนวนผู้ป่วยนอก ความดันโลหิตสูงทีไปรับการ รักษาที่ </a:t>
            </a:r>
            <a:r>
              <a:rPr lang="th-TH" b="1" dirty="0" err="1" smtClean="0"/>
              <a:t>ศสม.</a:t>
            </a:r>
            <a:r>
              <a:rPr lang="th-TH" b="1" dirty="0" smtClean="0"/>
              <a:t>/รพ.สต. หรือ หน่วยบริการปฐมภูมิอื่นๆ ในอำเภอ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 smtClean="0"/>
              <a:t>ดึงจากทะเบียนความดันในโรงพยาบาล</a:t>
            </a:r>
          </a:p>
          <a:p>
            <a:r>
              <a:rPr lang="th-TH" b="1" dirty="0" smtClean="0"/>
              <a:t>ผลงานการไปรับบริการที่อื่นในอำเภอ </a:t>
            </a:r>
            <a:r>
              <a:rPr lang="en-US" b="1" dirty="0" err="1" smtClean="0"/>
              <a:t>diag</a:t>
            </a:r>
            <a:r>
              <a:rPr lang="en-US" b="1" dirty="0" smtClean="0"/>
              <a:t> </a:t>
            </a:r>
            <a:r>
              <a:rPr lang="en-US" dirty="0" smtClean="0"/>
              <a:t>ICD 10</a:t>
            </a:r>
            <a:r>
              <a:rPr lang="en-US" b="1" dirty="0" smtClean="0">
                <a:solidFill>
                  <a:srgbClr val="FF0000"/>
                </a:solidFill>
              </a:rPr>
              <a:t> I10 - I1599 </a:t>
            </a:r>
            <a:endParaRPr lang="th-TH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อัตราผู้ป่วยได้รับการผ่าตัดต้อกระจก (เฉพาะ รพ </a:t>
            </a:r>
            <a:r>
              <a:rPr lang="th-TH" b="1" dirty="0" err="1" smtClean="0"/>
              <a:t>กพ</a:t>
            </a:r>
            <a:r>
              <a:rPr lang="th-TH" b="1" dirty="0" smtClean="0"/>
              <a:t>)เพิ่มขึ้น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(ICD-10 = H25,H26 ) (H54)</a:t>
            </a:r>
            <a:endParaRPr lang="th-TH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th-TH" b="1" dirty="0" smtClean="0"/>
              <a:t>ผู้ป่วยนอกได้รับบริการทางการแพทย์แผนไทยและการแพทย์ทางเลือก</a:t>
            </a:r>
            <a:endParaRPr lang="th-TH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625078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10199" cy="448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786549"/>
            <a:ext cx="6505590" cy="49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18</a:t>
            </a:r>
            <a:r>
              <a:rPr lang="th-TH" dirty="0" smtClean="0"/>
              <a:t>.ดัชนีชี้วัดผู้ป่วยใน(</a:t>
            </a:r>
            <a:r>
              <a:rPr lang="en-US" dirty="0" smtClean="0"/>
              <a:t>CMI)</a:t>
            </a:r>
            <a:r>
              <a:rPr lang="th-TH" dirty="0" smtClean="0"/>
              <a:t>ของแต่ละระดับสถานบริการสุขภาพตาม</a:t>
            </a:r>
            <a:r>
              <a:rPr lang="en-US" dirty="0" smtClean="0"/>
              <a:t>Service plan </a:t>
            </a:r>
            <a:r>
              <a:rPr lang="th-TH" dirty="0" smtClean="0"/>
              <a:t>ผ่านเกณฑ์ที่กำหนด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th-TH" sz="2400" b="1" dirty="0" smtClean="0"/>
              <a:t>        สัดส่วนผู้ป่วยในที่มีค่า </a:t>
            </a:r>
            <a:r>
              <a:rPr lang="en-US" sz="2400" b="1" dirty="0" err="1" smtClean="0"/>
              <a:t>AdjRW</a:t>
            </a:r>
            <a:r>
              <a:rPr lang="en-US" sz="2400" b="1" dirty="0" smtClean="0"/>
              <a:t>&lt;0.5 </a:t>
            </a:r>
            <a:r>
              <a:rPr lang="th-TH" sz="2400" b="1" dirty="0" err="1" smtClean="0"/>
              <a:t>รพท.</a:t>
            </a:r>
            <a:endParaRPr lang="th-TH" sz="2400" b="1" dirty="0" smtClean="0"/>
          </a:p>
          <a:p>
            <a:pPr lvl="1"/>
            <a:r>
              <a:rPr lang="th-TH" sz="2400" b="1" dirty="0" smtClean="0"/>
              <a:t>        </a:t>
            </a:r>
            <a:r>
              <a:rPr lang="th-TH" sz="2400" b="1" dirty="0" err="1" smtClean="0"/>
              <a:t>รพท.</a:t>
            </a:r>
            <a:r>
              <a:rPr lang="th-TH" sz="2400" b="1" dirty="0" smtClean="0"/>
              <a:t> ทีมี </a:t>
            </a:r>
            <a:r>
              <a:rPr lang="en-US" sz="2400" b="1" dirty="0" smtClean="0"/>
              <a:t>CMI </a:t>
            </a:r>
            <a:r>
              <a:rPr lang="th-TH" sz="2400" b="1" dirty="0" smtClean="0"/>
              <a:t>ไม่น้อยกว่า 1.2</a:t>
            </a:r>
          </a:p>
          <a:p>
            <a:pPr lvl="1"/>
            <a:r>
              <a:rPr lang="th-TH" sz="2400" b="1" dirty="0" smtClean="0"/>
              <a:t>        </a:t>
            </a:r>
            <a:r>
              <a:rPr lang="th-TH" sz="2400" b="1" dirty="0" err="1" smtClean="0"/>
              <a:t>รพช.</a:t>
            </a:r>
            <a:r>
              <a:rPr lang="th-TH" sz="2400" b="1" dirty="0" smtClean="0"/>
              <a:t> ทีมี </a:t>
            </a:r>
            <a:r>
              <a:rPr lang="en-US" sz="2400" b="1" dirty="0" smtClean="0"/>
              <a:t>CMI </a:t>
            </a:r>
            <a:r>
              <a:rPr lang="th-TH" sz="2400" b="1" dirty="0" smtClean="0"/>
              <a:t>ไม่น้อยกว่า 0.6</a:t>
            </a:r>
          </a:p>
          <a:p>
            <a:pPr lvl="1"/>
            <a:r>
              <a:rPr lang="th-TH" sz="2400" b="1" dirty="0" smtClean="0"/>
              <a:t>        รพ.ขาณุ. ทีมี </a:t>
            </a:r>
            <a:r>
              <a:rPr lang="en-US" sz="2400" b="1" dirty="0" smtClean="0"/>
              <a:t>CMI </a:t>
            </a:r>
            <a:r>
              <a:rPr lang="th-TH" sz="2400" b="1" dirty="0" smtClean="0"/>
              <a:t>ไม่น้อยกว่า 0.8</a:t>
            </a:r>
          </a:p>
          <a:p>
            <a:endParaRPr lang="th-TH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85852" y="4286256"/>
            <a:ext cx="6183103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h-TH" sz="5400" b="1" dirty="0" smtClean="0">
                <a:solidFill>
                  <a:srgbClr val="FF0000"/>
                </a:solidFill>
              </a:rPr>
              <a:t>ดึงข้อมูลจาก </a:t>
            </a:r>
            <a:r>
              <a:rPr lang="en-US" sz="5400" b="1" dirty="0" err="1" smtClean="0">
                <a:solidFill>
                  <a:srgbClr val="FF0000"/>
                </a:solidFill>
              </a:rPr>
              <a:t>adjRW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th-TH" sz="5400" b="1" dirty="0" err="1" smtClean="0">
                <a:solidFill>
                  <a:srgbClr val="FF0000"/>
                </a:solidFill>
              </a:rPr>
              <a:t>ผป.</a:t>
            </a:r>
            <a:r>
              <a:rPr lang="th-TH" sz="5400" b="1" dirty="0" smtClean="0">
                <a:solidFill>
                  <a:srgbClr val="FF0000"/>
                </a:solidFill>
              </a:rPr>
              <a:t>ใน</a:t>
            </a:r>
            <a:endParaRPr lang="th-TH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r>
              <a:rPr lang="th-TH" sz="3200" b="1" dirty="0" smtClean="0"/>
              <a:t>ลดความแออัด รพ.กำแพงเพชร</a:t>
            </a:r>
            <a:endParaRPr lang="th-TH" sz="32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th-TH" sz="3200" b="1" dirty="0" smtClean="0"/>
              <a:t>จำนวนเตียง </a:t>
            </a:r>
            <a:r>
              <a:rPr lang="th-TH" sz="3200" b="1" dirty="0" err="1" smtClean="0"/>
              <a:t>รพ.กพ.</a:t>
            </a:r>
            <a:r>
              <a:rPr lang="th-TH" sz="3200" b="1" dirty="0" smtClean="0"/>
              <a:t> 410 เตียง</a:t>
            </a:r>
          </a:p>
          <a:p>
            <a:pPr lvl="1"/>
            <a:r>
              <a:rPr lang="th-TH" sz="3200" b="1" dirty="0" smtClean="0"/>
              <a:t>หารด้วย รวมวันนอน </a:t>
            </a:r>
            <a:r>
              <a:rPr lang="th-TH" sz="3200" b="1" dirty="0" err="1" smtClean="0"/>
              <a:t>ผป.</a:t>
            </a:r>
            <a:r>
              <a:rPr lang="th-TH" sz="3200" b="1" dirty="0" smtClean="0"/>
              <a:t>ใน ที่ </a:t>
            </a:r>
            <a:r>
              <a:rPr lang="en-US" sz="3200" b="1" dirty="0" smtClean="0"/>
              <a:t>admit </a:t>
            </a:r>
            <a:r>
              <a:rPr lang="th-TH" sz="3200" b="1" dirty="0" smtClean="0"/>
              <a:t>และ </a:t>
            </a:r>
            <a:r>
              <a:rPr lang="en-US" sz="3200" b="1" dirty="0" smtClean="0"/>
              <a:t>discharge </a:t>
            </a:r>
            <a:r>
              <a:rPr lang="th-TH" sz="3200" b="1" dirty="0" smtClean="0"/>
              <a:t>ในปี</a:t>
            </a:r>
            <a:endParaRPr lang="th-TH" sz="3600" b="1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จำนวนการส่งต่อผู้ป่วยนอกเขตบริการลดลง เทียบ </a:t>
            </a:r>
            <a:r>
              <a:rPr lang="en-US" b="1" dirty="0" smtClean="0"/>
              <a:t>2 </a:t>
            </a:r>
            <a:r>
              <a:rPr lang="th-TH" b="1" dirty="0" smtClean="0"/>
              <a:t>ปีในช่วงเวลาเดียวกัน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ดึงจาก </a:t>
            </a:r>
            <a:r>
              <a:rPr lang="en-US" dirty="0" smtClean="0"/>
              <a:t>Refer Out </a:t>
            </a:r>
            <a:r>
              <a:rPr lang="en-US" dirty="0" err="1" smtClean="0"/>
              <a:t>h.chwpart</a:t>
            </a:r>
            <a:r>
              <a:rPr lang="en-US" dirty="0" smtClean="0"/>
              <a:t> NOT IN ("18","60","61","62","66")</a:t>
            </a:r>
            <a:endParaRPr lang="th-TH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อัตราการให้บริการประชาชนด้านทันตก</a:t>
            </a:r>
            <a:r>
              <a:rPr lang="th-TH" b="1" dirty="0" err="1" smtClean="0"/>
              <a:t>รรม</a:t>
            </a:r>
            <a:r>
              <a:rPr lang="th-TH" b="1" dirty="0" smtClean="0"/>
              <a:t> (คน) ต่อ 1000 ประชากร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อัตราการมารับบริการทันตก</a:t>
            </a:r>
            <a:r>
              <a:rPr lang="th-TH" dirty="0" err="1" smtClean="0"/>
              <a:t>รรม</a:t>
            </a:r>
            <a:r>
              <a:rPr lang="th-TH" dirty="0" smtClean="0"/>
              <a:t>(คน) </a:t>
            </a:r>
            <a:r>
              <a:rPr lang="en-US" dirty="0" smtClean="0"/>
              <a:t>/</a:t>
            </a:r>
            <a:r>
              <a:rPr lang="th-TH" dirty="0" smtClean="0"/>
              <a:t> คนในเขตรับผิดชอบ</a:t>
            </a:r>
            <a:endParaRPr lang="th-TH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แก้ </a:t>
            </a:r>
            <a:r>
              <a:rPr lang="en-US" dirty="0" err="1" smtClean="0"/>
              <a:t>person_anc_preg_week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571612"/>
            <a:ext cx="871543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อัตราการให้บริการประชาชนด้านทันตก</a:t>
            </a:r>
            <a:r>
              <a:rPr lang="th-TH" b="1" dirty="0" err="1" smtClean="0"/>
              <a:t>รรม</a:t>
            </a:r>
            <a:r>
              <a:rPr lang="th-TH" b="1" dirty="0" smtClean="0"/>
              <a:t> (ครั้ง) ต่อ 1000 ประชากร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อัตราการมารับบริการทันตก</a:t>
            </a:r>
            <a:r>
              <a:rPr lang="th-TH" dirty="0" err="1" smtClean="0"/>
              <a:t>รรม</a:t>
            </a:r>
            <a:r>
              <a:rPr lang="th-TH" dirty="0" smtClean="0"/>
              <a:t>(ครั้ง) </a:t>
            </a:r>
            <a:r>
              <a:rPr lang="en-US" dirty="0" smtClean="0"/>
              <a:t>/</a:t>
            </a:r>
            <a:r>
              <a:rPr lang="th-TH" dirty="0" smtClean="0"/>
              <a:t> คนในเขตรับผิดชอบ</a:t>
            </a:r>
            <a:endParaRPr lang="th-TH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2116</TotalTime>
  <Words>1772</Words>
  <Application>Microsoft Office PowerPoint</Application>
  <PresentationFormat>นำเสนอทางหน้าจอ (4:3)</PresentationFormat>
  <Paragraphs>196</Paragraphs>
  <Slides>90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90</vt:i4>
      </vt:variant>
    </vt:vector>
  </HeadingPairs>
  <TitlesOfParts>
    <vt:vector size="91" baseType="lpstr">
      <vt:lpstr>เฉลียง</vt:lpstr>
      <vt:lpstr>การลงข้อมูล MIS</vt:lpstr>
      <vt:lpstr>กำหนดค่าพื้นฐานสำหรับส่งข้อมูล MIS Datacenter</vt:lpstr>
      <vt:lpstr>วิธีแก้ตาราง report506status / surviel_member</vt:lpstr>
      <vt:lpstr>1.แก้ตาราง report506status</vt:lpstr>
      <vt:lpstr>1. แก้ตาราง report506status </vt:lpstr>
      <vt:lpstr>2. แก้ตาราง surveil_member</vt:lpstr>
      <vt:lpstr>ภาพนิ่ง 7</vt:lpstr>
      <vt:lpstr>แก้ person_anc_preg_week</vt:lpstr>
      <vt:lpstr>แก้ person_anc_preg_week</vt:lpstr>
      <vt:lpstr>แก้ person_anc_preg_week</vt:lpstr>
      <vt:lpstr>Report For MIS</vt:lpstr>
      <vt:lpstr>Report For MIS</vt:lpstr>
      <vt:lpstr>Report For MIS</vt:lpstr>
      <vt:lpstr>Report For MIS</vt:lpstr>
      <vt:lpstr>Report For MIS</vt:lpstr>
      <vt:lpstr>Report For MIS</vt:lpstr>
      <vt:lpstr>ภาพนิ่ง 17</vt:lpstr>
      <vt:lpstr>ภาพนิ่ง 18</vt:lpstr>
      <vt:lpstr>ภาพนิ่ง 19</vt:lpstr>
      <vt:lpstr>การลงข้อมูล MIS</vt:lpstr>
      <vt:lpstr>KPI กลุ่มหญิงตั้งครรภ์</vt:lpstr>
      <vt:lpstr>1.ร้อยละของภาวะตกเลือดหลังคลอด </vt:lpstr>
      <vt:lpstr>2.ร้อยละของภาวะขาดออกซิเจนระหว่างคลอด (ไม่เกิน 25 ต่อการเกิดมีชีพพันคน)</vt:lpstr>
      <vt:lpstr>3. ร้อยละของหญิงตั้งครรภ์ได้รับการฝากครรภ์ครั้งแรกก่อนหรือเท่ากับ12สัปดาห์ </vt:lpstr>
      <vt:lpstr>3. ร้อยละของหญิงตั้งครรภ์ได้รับการฝากครรภ์ครั้งแรกก่อนหรือเท่ากับ12สัปดาห์ </vt:lpstr>
      <vt:lpstr>7.ร้อยละของหญิงตั้งครรภ์ได้รับการฝากครรภ์ครบ 5 ครั้งตามเกณฑ์</vt:lpstr>
      <vt:lpstr>8.ร้อยละของหญิงตั้งครรภ์ได้รับยาเม็ดเสริมไอโอดีน</vt:lpstr>
      <vt:lpstr>9.ร้อยละของหญิงหลังคลอดได้รับการดูแลครบ 3 ครั้งตามเกณฑ์</vt:lpstr>
      <vt:lpstr>10. ร้อยละของเด็กตั้งแต่ทารกแรกเกิดจนถึงอายุตํ่ากว่า 6 เดือนแรก มี ค่าเฉลี่ยกินนมแม่อย่างเดียว</vt:lpstr>
      <vt:lpstr>KPI กลุ่มอายุ 0-5 ปี</vt:lpstr>
      <vt:lpstr>KPI กลุ่มอายุ 0-5 ปี</vt:lpstr>
      <vt:lpstr>เด็กอายุ 0-1 ปี ได้รับวัคซีนทุกประเภทตามเกณฑ์  MMR/BCG/DTP3-HB3/OPV3</vt:lpstr>
      <vt:lpstr>เด็กอายุ 0-1 ปี ได้รับวัคซีนทุกประเภทตามเกณฑ์  MMR/BCG/DTP3-HB3/OPV3</vt:lpstr>
      <vt:lpstr>1.เด็กอายุ 0-1 ปี ได้รับวัคซีนทุกประเภทตามเกณฑ์  MMR/BCG/DTP3-HB3/OPV3</vt:lpstr>
      <vt:lpstr>2.ร้อยละของเด็ก 0-2 ปี ได้รับวัคซีนทุกประเภทตามเกณฑ์  DTP4/OPV4/JE2</vt:lpstr>
      <vt:lpstr>3.เด็กอายุ 0-2 ปี มีส่วนสูงระดับดีและรูปร่างสมส่วน</vt:lpstr>
      <vt:lpstr>5.เด็กอายุ 0-2 ปี ได้รับการ 1. ตรวจพัฒนาการ 2.มีพัฒนาการตามวัย</vt:lpstr>
      <vt:lpstr>6.เด็กอายุต่ำกว่า 3 ปี ได้รับการตรวจช่องปาก</vt:lpstr>
      <vt:lpstr>7.ผู้ดูแลเด็กได้รับการฝึกทักษะในการแปรงฟัน</vt:lpstr>
      <vt:lpstr>8.เด็กอายุต่ำกว่า 3 ปีที่มีความเสี่ยงฟันผุได้รับฟลูออไรด์วาร์นิช</vt:lpstr>
      <vt:lpstr>9.ร้อยละของเด็กปฐมวัยมีปัญหาฟันน้ำนมผุ (ลงจาก dentalcare) </vt:lpstr>
      <vt:lpstr>เด็กอายุ 3-5 ปี ได้รับวัคซีนทุกประเภทตามเกณฑ์  JE3/DTP5/OPV5</vt:lpstr>
      <vt:lpstr>เด็กอายุ 3-5 ปี ได้รับวัคซีนทุกประเภทตามเกณฑ์  JE3/DTP5/OPV5</vt:lpstr>
      <vt:lpstr>เด็กอายุ 3-5 ปี ได้รับวัคซีนทุกประเภทตามเกณฑ์  JE3/DTP5/OPV5</vt:lpstr>
      <vt:lpstr>เด็กอายุ 3-5 ปี มีส่วนสูงระดับดีและรูปร่างสมส่วน</vt:lpstr>
      <vt:lpstr>เด็กอายุ 3-5 ปี ได้รับการตรวจพัฒนาการ</vt:lpstr>
      <vt:lpstr>เด็กอายุ 3-5 ปี ที่มีพัฒนาการตามวัย</vt:lpstr>
      <vt:lpstr>KPI กลุ่มวัยทำงาน</vt:lpstr>
      <vt:lpstr>1.อัตราป่วยด้วยโรคพิษจากสารกำจัดศัตูรพืช</vt:lpstr>
      <vt:lpstr>2.สตรี 30-70 ปี มีการตรวจเต้านมด้วยตนเอง (ลงบัญชี 6)</vt:lpstr>
      <vt:lpstr>3. สตรี 30-60 ปี ได้รับการตรวจคัดกรองมะเร็งปากมดลูก สะสมถึงปี 2557</vt:lpstr>
      <vt:lpstr>5.ประชาชนอายุ 15  ปีขึ้นไปได้รับการคัดกรองเบาหวาน แบ่งเป็น 15-34 / 35-59 คัดกรองเบาหวาน/ความดัน</vt:lpstr>
      <vt:lpstr>ภาพนิ่ง 53</vt:lpstr>
      <vt:lpstr>ภาพนิ่ง 54</vt:lpstr>
      <vt:lpstr> 1.ผู้ป่วยทะเบียนเบาหวานได้รับการคัดกรองภาวะแทรกซ้อนทางตา  2.ผู้ป่วยทะเบียนความดันโลหิตสูงได้รับการคัดกรองภาวะแทรกซ้อนทางตา</vt:lpstr>
      <vt:lpstr>8-1.ผู้ป่วยเบาหวานได้รับการตรวจระดับนํ้าตาลในเลือด (hba1c)</vt:lpstr>
      <vt:lpstr>ภาพนิ่ง 57</vt:lpstr>
      <vt:lpstr>8-2.ผู้ป่วยเบาหวานที่ควบคุมระดับนํ้าตาลในเลือดได้ดี hba1c ครั้งสุดท้าย &lt; 7</vt:lpstr>
      <vt:lpstr>9.ผู้ป่วยความดันโลหิตสูงทีควบคุมความดันโลหิตได้ดี</vt:lpstr>
      <vt:lpstr>10.1-3ผู้ป่วยเบาหวานที่มีภาวะแทรกซ้อนทางตา ได้รับการดูแลรักษา/ส่งต่อส่งต่อ</vt:lpstr>
      <vt:lpstr>10.4-5ผู้ป่วยความดันที่มีภาวะแทรกซ้อนทางตา ไต ได้รับการดูแลรักษา/ส่งต่อส่งต่อ</vt:lpstr>
      <vt:lpstr>11.ร้อยละของผู้ป่วยเบาหวานรายใหม่จากกลุ่มเสี่ยงสูงในปีที่ผ่านมา</vt:lpstr>
      <vt:lpstr>ภาพนิ่ง 63</vt:lpstr>
      <vt:lpstr>12.กลุ่มเสี่ยงโรคความดันโลหิตสูงป่วยเป็นโรคความดันโลหิตสูงรายใหม่</vt:lpstr>
      <vt:lpstr>ภาพนิ่ง 65</vt:lpstr>
      <vt:lpstr>16.อัตราป่วยด้วยมะเร็งตับลดลง</vt:lpstr>
      <vt:lpstr>17.อัตราป่วยด้วยมะเร็งปอดลดลง</vt:lpstr>
      <vt:lpstr>20.หญิงวัยเจริญพันธุ์ที่อยู่กินกับสามี ได้รับบริการวางแผนครอบครัวทุกประเภท</vt:lpstr>
      <vt:lpstr>ภาพนิ่ง 69</vt:lpstr>
      <vt:lpstr>21.ผู้ป่วยโรคซึมเศร้าเข้าถึงบริการ</vt:lpstr>
      <vt:lpstr>การลงข้อมูล MIS</vt:lpstr>
      <vt:lpstr>ภาพนิ่ง 72</vt:lpstr>
      <vt:lpstr>ข้อ 2-3 ประชาชนอายุ 60 ปีขึ้นไปได้รับการคัดกรองเบาหวาน / ความดัน</vt:lpstr>
      <vt:lpstr>5.การเข้าถึงบริการโรคซึมเศร้าในกลุ่มผู้สูงอายุ</vt:lpstr>
      <vt:lpstr>คนพิการได้รับการฟื้นฟู</vt:lpstr>
      <vt:lpstr>การลงข้อมูล MIS</vt:lpstr>
      <vt:lpstr>ผู้ป่วยโรคกล้ามเนื้อหัวใจขาดเลือดเฉียบพลัน(STEMI)ได้รับยาละลายลิ่มเลือดและ/หรือยาขยายหลอดเลือดหัวใจ</vt:lpstr>
      <vt:lpstr>อัตราการเข้ารับรักษาตัวในโรงพยาบาลด้วยโรค COPD</vt:lpstr>
      <vt:lpstr>สัดส่วนของจำนวนผู้ป่วยนอกเบาหวานทีไปรับการรักษาที่ ศสม./รพ.สต.</vt:lpstr>
      <vt:lpstr>สัดส่วนของจำนวนผู้ป่วยนอก ความดันโลหิตสูงทีไปรับการ รักษาที่ ศสม./รพ.สต.</vt:lpstr>
      <vt:lpstr>สัดส่วนของจำนวนผู้ป่วยนอกเบาหวานทีไปรับการรักษาที่ ศสม./รพ.สต. หรือ หน่วยบริการปฐมภูมิอื่นๆ ในอำเภอ</vt:lpstr>
      <vt:lpstr>สัดส่วนของจำนวนผู้ป่วยนอก ความดันโลหิตสูงทีไปรับการ รักษาที่ ศสม./รพ.สต. หรือ หน่วยบริการปฐมภูมิอื่นๆ ในอำเภอ</vt:lpstr>
      <vt:lpstr>อัตราผู้ป่วยได้รับการผ่าตัดต้อกระจก (เฉพาะ รพ กพ)เพิ่มขึ้น</vt:lpstr>
      <vt:lpstr>ผู้ป่วยนอกได้รับบริการทางการแพทย์แผนไทยและการแพทย์ทางเลือก</vt:lpstr>
      <vt:lpstr>ภาพนิ่ง 85</vt:lpstr>
      <vt:lpstr>18.ดัชนีชี้วัดผู้ป่วยใน(CMI)ของแต่ละระดับสถานบริการสุขภาพตามService plan ผ่านเกณฑ์ที่กำหนด</vt:lpstr>
      <vt:lpstr>ลดความแออัด รพ.กำแพงเพชร</vt:lpstr>
      <vt:lpstr>จำนวนการส่งต่อผู้ป่วยนอกเขตบริการลดลง เทียบ 2 ปีในช่วงเวลาเดียวกัน</vt:lpstr>
      <vt:lpstr>อัตราการให้บริการประชาชนด้านทันตกรรม (คน) ต่อ 1000 ประชากร</vt:lpstr>
      <vt:lpstr>อัตราการให้บริการประชาชนด้านทันตกรรม (ครั้ง) ต่อ 1000 ประชากร</vt:lpstr>
    </vt:vector>
  </TitlesOfParts>
  <Company>Service 99-99-9999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การลงข้อมูล MIS</dc:title>
  <dc:creator>Mr.Robin ThaiSakon</dc:creator>
  <cp:lastModifiedBy>Mr.Robin ThaiSakon</cp:lastModifiedBy>
  <cp:revision>144</cp:revision>
  <dcterms:created xsi:type="dcterms:W3CDTF">2014-03-02T15:59:40Z</dcterms:created>
  <dcterms:modified xsi:type="dcterms:W3CDTF">2014-03-06T09:01:31Z</dcterms:modified>
</cp:coreProperties>
</file>